
<file path=[Content_Types].xml><?xml version="1.0" encoding="utf-8"?>
<Types xmlns="http://schemas.openxmlformats.org/package/2006/content-types">
  <Default Extension="png" ContentType="image/png"/>
  <Default Extension="emf" ContentType="image/x-emf"/>
  <Default Extension="vtt" ContentType="text/vtt"/>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handoutMasterIdLst>
    <p:handoutMasterId r:id="rId25"/>
  </p:handoutMasterIdLst>
  <p:sldIdLst>
    <p:sldId id="256" r:id="rId2"/>
    <p:sldId id="274" r:id="rId3"/>
    <p:sldId id="283" r:id="rId4"/>
    <p:sldId id="304" r:id="rId5"/>
    <p:sldId id="306" r:id="rId6"/>
    <p:sldId id="307" r:id="rId7"/>
    <p:sldId id="308" r:id="rId8"/>
    <p:sldId id="311" r:id="rId9"/>
    <p:sldId id="305" r:id="rId10"/>
    <p:sldId id="303" r:id="rId11"/>
    <p:sldId id="271" r:id="rId12"/>
    <p:sldId id="300" r:id="rId13"/>
    <p:sldId id="302" r:id="rId14"/>
    <p:sldId id="301" r:id="rId15"/>
    <p:sldId id="312" r:id="rId16"/>
    <p:sldId id="313" r:id="rId17"/>
    <p:sldId id="314" r:id="rId18"/>
    <p:sldId id="318" r:id="rId19"/>
    <p:sldId id="316" r:id="rId20"/>
    <p:sldId id="317" r:id="rId21"/>
    <p:sldId id="310" r:id="rId22"/>
    <p:sldId id="30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828383"/>
    <a:srgbClr val="A71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7" autoAdjust="0"/>
    <p:restoredTop sz="94674"/>
  </p:normalViewPr>
  <p:slideViewPr>
    <p:cSldViewPr snapToGrid="0" snapToObjects="1">
      <p:cViewPr varScale="1">
        <p:scale>
          <a:sx n="68" d="100"/>
          <a:sy n="68" d="100"/>
        </p:scale>
        <p:origin x="1112" y="48"/>
      </p:cViewPr>
      <p:guideLst/>
    </p:cSldViewPr>
  </p:slideViewPr>
  <p:outlineViewPr>
    <p:cViewPr>
      <p:scale>
        <a:sx n="33" d="100"/>
        <a:sy n="33" d="100"/>
      </p:scale>
      <p:origin x="0" y="-20944"/>
    </p:cViewPr>
  </p:outlineViewPr>
  <p:notesTextViewPr>
    <p:cViewPr>
      <p:scale>
        <a:sx n="1" d="1"/>
        <a:sy n="1" d="1"/>
      </p:scale>
      <p:origin x="0" y="0"/>
    </p:cViewPr>
  </p:notesText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06CF33-8FBF-4B4C-A62C-C7FCEE2F205E}" type="datetimeFigureOut">
              <a:rPr lang="en-US" smtClean="0"/>
              <a:t>2/27/2023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2B81D4-C81F-2846-A8B2-30C4B23FE648}" type="slidenum">
              <a:rPr lang="en-US" smtClean="0"/>
              <a:t>‹#›</a:t>
            </a:fld>
            <a:endParaRPr lang="en-US"/>
          </a:p>
        </p:txBody>
      </p:sp>
    </p:spTree>
    <p:extLst>
      <p:ext uri="{BB962C8B-B14F-4D97-AF65-F5344CB8AC3E}">
        <p14:creationId xmlns:p14="http://schemas.microsoft.com/office/powerpoint/2010/main" val="39946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938DB-7AC2-8B49-96CB-F4713922A74B}" type="datetimeFigureOut">
              <a:rPr lang="en-US" smtClean="0"/>
              <a:t>2/27/2023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18A80-324C-A94A-A288-E8B5ECC90687}" type="slidenum">
              <a:rPr lang="en-US" smtClean="0"/>
              <a:t>‹#›</a:t>
            </a:fld>
            <a:endParaRPr lang="en-US"/>
          </a:p>
        </p:txBody>
      </p:sp>
    </p:spTree>
    <p:extLst>
      <p:ext uri="{BB962C8B-B14F-4D97-AF65-F5344CB8AC3E}">
        <p14:creationId xmlns:p14="http://schemas.microsoft.com/office/powerpoint/2010/main" val="181955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C00000"/>
                </a:solidFill>
              </a:rPr>
              <a:t>Role Play Tips</a:t>
            </a:r>
          </a:p>
          <a:p>
            <a:pPr marL="171450" indent="-171450">
              <a:buFont typeface="Arial" panose="020B0604020202020204" pitchFamily="34" charset="0"/>
              <a:buChar char="•"/>
            </a:pPr>
            <a:r>
              <a:rPr lang="en-US" sz="1200" dirty="0">
                <a:solidFill>
                  <a:schemeClr val="tx1"/>
                </a:solidFill>
              </a:rPr>
              <a:t>Know your character and get creative!</a:t>
            </a:r>
          </a:p>
          <a:p>
            <a:pPr marL="171450" indent="-171450">
              <a:buFont typeface="Arial" panose="020B0604020202020204" pitchFamily="34" charset="0"/>
              <a:buChar char="•"/>
            </a:pPr>
            <a:r>
              <a:rPr lang="en-US" sz="1200" dirty="0">
                <a:solidFill>
                  <a:schemeClr val="tx1"/>
                </a:solidFill>
              </a:rPr>
              <a:t>Encourage role players to use their actual names</a:t>
            </a:r>
          </a:p>
          <a:p>
            <a:pPr marL="171450" indent="-171450">
              <a:buFont typeface="Arial" panose="020B0604020202020204" pitchFamily="34" charset="0"/>
              <a:buChar char="•"/>
            </a:pPr>
            <a:r>
              <a:rPr lang="en-US" sz="1200" dirty="0">
                <a:solidFill>
                  <a:schemeClr val="tx1"/>
                </a:solidFill>
              </a:rPr>
              <a:t>Change the role play by having the character offer a conciliatory opening line or a belligerent opening line</a:t>
            </a:r>
          </a:p>
          <a:p>
            <a:pPr marL="171450" indent="-171450">
              <a:buFont typeface="Arial" panose="020B0604020202020204" pitchFamily="34" charset="0"/>
              <a:buChar char="•"/>
            </a:pPr>
            <a:r>
              <a:rPr lang="en-US" sz="1200" dirty="0">
                <a:solidFill>
                  <a:schemeClr val="tx1"/>
                </a:solidFill>
              </a:rPr>
              <a:t>Run a role play more than once, changing role players</a:t>
            </a:r>
          </a:p>
          <a:p>
            <a:endParaRPr lang="en-US" dirty="0"/>
          </a:p>
        </p:txBody>
      </p:sp>
      <p:sp>
        <p:nvSpPr>
          <p:cNvPr id="4" name="Slide Number Placeholder 3"/>
          <p:cNvSpPr>
            <a:spLocks noGrp="1"/>
          </p:cNvSpPr>
          <p:nvPr>
            <p:ph type="sldNum" sz="quarter" idx="10"/>
          </p:nvPr>
        </p:nvSpPr>
        <p:spPr/>
        <p:txBody>
          <a:bodyPr/>
          <a:lstStyle/>
          <a:p>
            <a:fld id="{06818A80-324C-A94A-A288-E8B5ECC90687}" type="slidenum">
              <a:rPr lang="en-US" smtClean="0"/>
              <a:t>15</a:t>
            </a:fld>
            <a:endParaRPr lang="en-US"/>
          </a:p>
        </p:txBody>
      </p:sp>
    </p:spTree>
    <p:extLst>
      <p:ext uri="{BB962C8B-B14F-4D97-AF65-F5344CB8AC3E}">
        <p14:creationId xmlns:p14="http://schemas.microsoft.com/office/powerpoint/2010/main" val="314741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Role Play Tips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 offer detailed role descriptions and prompts, not a script. Know your character and get creative!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Encourage role players to use their actual names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Play with the prompts! Change them, e.g., by having the character offer a conciliatory opening line or a belligerent opening line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Run a role play more than once, changing role players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See instructor’s manual for tips on responding to wrongdoing. Pay attention to power dynamics and interpersonal dynamics</a:t>
            </a:r>
          </a:p>
          <a:p>
            <a:endParaRPr lang="en-US"/>
          </a:p>
          <a:p>
            <a:endParaRPr lang="en-US"/>
          </a:p>
        </p:txBody>
      </p:sp>
      <p:sp>
        <p:nvSpPr>
          <p:cNvPr id="4" name="Slide Number Placeholder 3"/>
          <p:cNvSpPr>
            <a:spLocks noGrp="1"/>
          </p:cNvSpPr>
          <p:nvPr>
            <p:ph type="sldNum" sz="quarter" idx="10"/>
          </p:nvPr>
        </p:nvSpPr>
        <p:spPr/>
        <p:txBody>
          <a:bodyPr/>
          <a:lstStyle/>
          <a:p>
            <a:fld id="{06818A80-324C-A94A-A288-E8B5ECC90687}" type="slidenum">
              <a:rPr lang="en-US" smtClean="0"/>
              <a:t>19</a:t>
            </a:fld>
            <a:endParaRPr lang="en-US"/>
          </a:p>
        </p:txBody>
      </p:sp>
    </p:spTree>
    <p:extLst>
      <p:ext uri="{BB962C8B-B14F-4D97-AF65-F5344CB8AC3E}">
        <p14:creationId xmlns:p14="http://schemas.microsoft.com/office/powerpoint/2010/main" val="40432575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cxnSp>
        <p:nvCxnSpPr>
          <p:cNvPr id="8" name="Straight Connector 7"/>
          <p:cNvCxnSpPr/>
          <p:nvPr userDrawn="1"/>
        </p:nvCxnSpPr>
        <p:spPr>
          <a:xfrm>
            <a:off x="1769806" y="4657197"/>
            <a:ext cx="7374194" cy="18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7377" y="1272796"/>
            <a:ext cx="4006236" cy="68508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9805" y="2356161"/>
            <a:ext cx="5597465" cy="2091640"/>
          </a:xfrm>
          <a:prstGeom prst="rect">
            <a:avLst/>
          </a:prstGeom>
        </p:spPr>
      </p:pic>
      <p:sp>
        <p:nvSpPr>
          <p:cNvPr id="13" name="Text Placeholder 2"/>
          <p:cNvSpPr>
            <a:spLocks noGrp="1"/>
          </p:cNvSpPr>
          <p:nvPr>
            <p:ph type="body" idx="1" hasCustomPrompt="1"/>
          </p:nvPr>
        </p:nvSpPr>
        <p:spPr>
          <a:xfrm>
            <a:off x="1686846" y="4860050"/>
            <a:ext cx="6612962" cy="654046"/>
          </a:xfrm>
          <a:prstGeom prst="rect">
            <a:avLst/>
          </a:prstGeom>
        </p:spPr>
        <p:txBody>
          <a:bodyPr>
            <a:normAutofit/>
          </a:bodyPr>
          <a:lstStyle>
            <a:lvl1pPr marL="0" indent="0">
              <a:lnSpc>
                <a:spcPct val="100000"/>
              </a:lnSpc>
              <a:spcBef>
                <a:spcPts val="0"/>
              </a:spcBef>
              <a:buNone/>
              <a:defRPr sz="1400" b="0" i="0" baseline="0">
                <a:solidFill>
                  <a:schemeClr val="bg1"/>
                </a:solidFill>
                <a:latin typeface="Museo Slab 700" charset="0"/>
                <a:ea typeface="Museo Slab 700" charset="0"/>
                <a:cs typeface="Museo Slab 7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OR NAME OF PRESENTATION</a:t>
            </a:r>
          </a:p>
        </p:txBody>
      </p:sp>
    </p:spTree>
    <p:extLst>
      <p:ext uri="{BB962C8B-B14F-4D97-AF65-F5344CB8AC3E}">
        <p14:creationId xmlns:p14="http://schemas.microsoft.com/office/powerpoint/2010/main" val="88847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BU Text-3 Photos">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626116"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4" name="Text Placeholder 3"/>
          <p:cNvSpPr>
            <a:spLocks noGrp="1"/>
          </p:cNvSpPr>
          <p:nvPr>
            <p:ph type="body" sz="half" idx="2" hasCustomPrompt="1"/>
          </p:nvPr>
        </p:nvSpPr>
        <p:spPr>
          <a:xfrm>
            <a:off x="626116"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9" name="Picture Placeholder 2"/>
          <p:cNvSpPr>
            <a:spLocks noGrp="1" noChangeAspect="1"/>
          </p:cNvSpPr>
          <p:nvPr>
            <p:ph type="pic" idx="16"/>
          </p:nvPr>
        </p:nvSpPr>
        <p:spPr>
          <a:xfrm>
            <a:off x="4054287" y="961466"/>
            <a:ext cx="2152764"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9" name="Picture Placeholder 2"/>
          <p:cNvSpPr>
            <a:spLocks noGrp="1" noChangeAspect="1"/>
          </p:cNvSpPr>
          <p:nvPr>
            <p:ph type="pic" idx="13"/>
          </p:nvPr>
        </p:nvSpPr>
        <p:spPr>
          <a:xfrm>
            <a:off x="6323802" y="962913"/>
            <a:ext cx="2188186" cy="227110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2" name="Picture Placeholder 2"/>
          <p:cNvSpPr>
            <a:spLocks noGrp="1" noChangeAspect="1"/>
          </p:cNvSpPr>
          <p:nvPr>
            <p:ph type="pic" idx="14"/>
          </p:nvPr>
        </p:nvSpPr>
        <p:spPr>
          <a:xfrm>
            <a:off x="6323802" y="3321427"/>
            <a:ext cx="2188185" cy="226582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4"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91553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BU 3 Photo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Picture Placeholder 2"/>
          <p:cNvSpPr>
            <a:spLocks noGrp="1" noChangeAspect="1"/>
          </p:cNvSpPr>
          <p:nvPr>
            <p:ph type="pic" idx="13"/>
          </p:nvPr>
        </p:nvSpPr>
        <p:spPr>
          <a:xfrm>
            <a:off x="1233015" y="2385579"/>
            <a:ext cx="2095593" cy="3000278"/>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9" name="Picture Placeholder 2"/>
          <p:cNvSpPr>
            <a:spLocks noGrp="1" noChangeAspect="1"/>
          </p:cNvSpPr>
          <p:nvPr>
            <p:ph type="pic" idx="15"/>
          </p:nvPr>
        </p:nvSpPr>
        <p:spPr>
          <a:xfrm>
            <a:off x="5751058" y="2385579"/>
            <a:ext cx="2094919" cy="300075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0" name="Picture Placeholder 2"/>
          <p:cNvSpPr>
            <a:spLocks noGrp="1" noChangeAspect="1"/>
          </p:cNvSpPr>
          <p:nvPr>
            <p:ph type="pic" idx="14"/>
          </p:nvPr>
        </p:nvSpPr>
        <p:spPr>
          <a:xfrm>
            <a:off x="3484694" y="2385696"/>
            <a:ext cx="2095512" cy="300016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1" name="Text Placeholder 3"/>
          <p:cNvSpPr>
            <a:spLocks noGrp="1"/>
          </p:cNvSpPr>
          <p:nvPr>
            <p:ph type="body" sz="half" idx="20" hasCustomPrompt="1"/>
          </p:nvPr>
        </p:nvSpPr>
        <p:spPr>
          <a:xfrm>
            <a:off x="1233015"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2" name="Text Placeholder 3"/>
          <p:cNvSpPr>
            <a:spLocks noGrp="1"/>
          </p:cNvSpPr>
          <p:nvPr>
            <p:ph type="body" sz="half" idx="21" hasCustomPrompt="1"/>
          </p:nvPr>
        </p:nvSpPr>
        <p:spPr>
          <a:xfrm>
            <a:off x="3484613"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3" name="Text Placeholder 3"/>
          <p:cNvSpPr>
            <a:spLocks noGrp="1"/>
          </p:cNvSpPr>
          <p:nvPr>
            <p:ph type="body" sz="half" idx="22" hasCustomPrompt="1"/>
          </p:nvPr>
        </p:nvSpPr>
        <p:spPr>
          <a:xfrm>
            <a:off x="5751058" y="5462319"/>
            <a:ext cx="2095593"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06438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BU Text 1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8"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5" name="Picture Placeholder 2"/>
          <p:cNvSpPr>
            <a:spLocks noGrp="1" noChangeAspect="1"/>
          </p:cNvSpPr>
          <p:nvPr>
            <p:ph type="pic" idx="1"/>
          </p:nvPr>
        </p:nvSpPr>
        <p:spPr>
          <a:xfrm>
            <a:off x="4054287" y="961466"/>
            <a:ext cx="4457700"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143828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6" name="Slide Number Placeholder 5"/>
          <p:cNvSpPr txBox="1">
            <a:spLocks/>
          </p:cNvSpPr>
          <p:nvPr userDrawn="1"/>
        </p:nvSpPr>
        <p:spPr>
          <a:xfrm>
            <a:off x="6532284" y="6425175"/>
            <a:ext cx="20574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mtClean="0">
                <a:solidFill>
                  <a:schemeClr val="bg1"/>
                </a:solidFill>
              </a:rPr>
              <a:pPr/>
              <a:t>‹#›</a:t>
            </a:fld>
            <a:endParaRPr lang="en-US" dirty="0">
              <a:solidFill>
                <a:schemeClr val="bg1"/>
              </a:solidFill>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9" name="Straight Connector 18"/>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noChangeAspect="1"/>
          </p:cNvSpPr>
          <p:nvPr>
            <p:ph type="pic" idx="15"/>
          </p:nvPr>
        </p:nvSpPr>
        <p:spPr>
          <a:xfrm>
            <a:off x="628650" y="723918"/>
            <a:ext cx="7886700" cy="48463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0" name="Text Placeholder 3"/>
          <p:cNvSpPr>
            <a:spLocks noGrp="1"/>
          </p:cNvSpPr>
          <p:nvPr>
            <p:ph type="body" sz="half" idx="18" hasCustomPrompt="1"/>
          </p:nvPr>
        </p:nvSpPr>
        <p:spPr>
          <a:xfrm>
            <a:off x="5583892" y="5694397"/>
            <a:ext cx="2931458" cy="256356"/>
          </a:xfrm>
          <a:prstGeom prst="rect">
            <a:avLst/>
          </a:prstGeom>
        </p:spPr>
        <p:txBody>
          <a:bodyPr lIns="0" tIns="0" rIns="0">
            <a:normAutofit/>
          </a:bodyPr>
          <a:lstStyle>
            <a:lvl1pPr marL="0" indent="0">
              <a:buNone/>
              <a:defRPr sz="800" b="0" i="0" baseline="0">
                <a:solidFill>
                  <a:schemeClr val="bg1"/>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50949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2" name="Title 1"/>
          <p:cNvSpPr>
            <a:spLocks noGrp="1"/>
          </p:cNvSpPr>
          <p:nvPr>
            <p:ph type="title" hasCustomPrompt="1"/>
          </p:nvPr>
        </p:nvSpPr>
        <p:spPr>
          <a:xfrm>
            <a:off x="530837" y="1904962"/>
            <a:ext cx="7886700" cy="3052788"/>
          </a:xfrm>
          <a:prstGeom prst="rect">
            <a:avLst/>
          </a:prstGeom>
        </p:spPr>
        <p:txBody>
          <a:bodyPr anchor="t" anchorCtr="0">
            <a:noAutofit/>
          </a:bodyPr>
          <a:lstStyle>
            <a:lvl1pPr>
              <a:lnSpc>
                <a:spcPct val="70000"/>
              </a:lnSpc>
              <a:defRPr sz="6000" b="0" i="0">
                <a:solidFill>
                  <a:schemeClr val="bg1"/>
                </a:solidFill>
                <a:latin typeface="Effra Heavy" charset="0"/>
                <a:ea typeface="Effra Heavy" charset="0"/>
                <a:cs typeface="Effra Heavy"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6526774" y="6429217"/>
            <a:ext cx="2057400" cy="365125"/>
          </a:xfrm>
          <a:prstGeom prst="rect">
            <a:avLst/>
          </a:prstGeom>
        </p:spPr>
        <p:txBody>
          <a:bodyPr/>
          <a:lstStyle>
            <a:lvl1pPr algn="r">
              <a:defRPr sz="1000" b="1" i="0">
                <a:solidFill>
                  <a:schemeClr val="bg1"/>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6360394"/>
            <a:ext cx="780725" cy="292042"/>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650" y="197984"/>
            <a:ext cx="1867979" cy="319431"/>
          </a:xfrm>
          <a:prstGeom prst="rect">
            <a:avLst/>
          </a:prstGeom>
        </p:spPr>
      </p:pic>
      <p:cxnSp>
        <p:nvCxnSpPr>
          <p:cNvPr id="12" name="Straight Connector 11"/>
          <p:cNvCxnSpPr/>
          <p:nvPr userDrawn="1"/>
        </p:nvCxnSpPr>
        <p:spPr>
          <a:xfrm>
            <a:off x="628650" y="6241200"/>
            <a:ext cx="7890681"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93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BU Center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8865" y="908553"/>
            <a:ext cx="6612962" cy="1131784"/>
          </a:xfrm>
          <a:prstGeom prst="rect">
            <a:avLst/>
          </a:prstGeom>
        </p:spPr>
        <p:txBody>
          <a:bodyPr anchor="t" anchorCtr="0">
            <a:normAutofit/>
          </a:bodyPr>
          <a:lstStyle>
            <a:lvl1pPr>
              <a:lnSpc>
                <a:spcPct val="80000"/>
              </a:lnSpc>
              <a:defRPr sz="3600" b="0" i="0" baseline="0">
                <a:solidFill>
                  <a:schemeClr val="tx1"/>
                </a:solidFill>
                <a:latin typeface="Effra Heavy" charset="0"/>
                <a:ea typeface="Effra Heavy" charset="0"/>
                <a:cs typeface="Effra Heavy" charset="0"/>
              </a:defRPr>
            </a:lvl1pPr>
          </a:lstStyle>
          <a:p>
            <a:r>
              <a:rPr lang="en-US" dirty="0"/>
              <a:t>Examining A Single</a:t>
            </a:r>
            <a:br>
              <a:rPr lang="en-US" dirty="0"/>
            </a:br>
            <a:r>
              <a:rPr lang="en-US" dirty="0"/>
              <a:t>Molecule</a:t>
            </a:r>
          </a:p>
        </p:txBody>
      </p:sp>
      <p:sp>
        <p:nvSpPr>
          <p:cNvPr id="3" name="Text Placeholder 2"/>
          <p:cNvSpPr>
            <a:spLocks noGrp="1"/>
          </p:cNvSpPr>
          <p:nvPr>
            <p:ph type="body" idx="1" hasCustomPrompt="1"/>
          </p:nvPr>
        </p:nvSpPr>
        <p:spPr>
          <a:xfrm>
            <a:off x="1238865" y="2141908"/>
            <a:ext cx="6612962"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a:t>
            </a:r>
            <a:r>
              <a:rPr lang="en-US" dirty="0"/>
              <a:t> </a:t>
            </a:r>
            <a:r>
              <a:rPr lang="en-US" dirty="0" err="1"/>
              <a:t>Bereptatur</a:t>
            </a:r>
            <a:r>
              <a:rPr lang="en-US" dirty="0"/>
              <a:t> re </a:t>
            </a:r>
            <a:r>
              <a:rPr lang="en-US" dirty="0" err="1"/>
              <a:t>sinctorio</a:t>
            </a:r>
            <a:endParaRPr lang="en-US" dirty="0"/>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is </a:t>
            </a:r>
            <a:r>
              <a:rPr lang="en-US" dirty="0" err="1"/>
              <a:t>sitis</a:t>
            </a:r>
            <a:r>
              <a:rPr lang="en-US" dirty="0"/>
              <a:t> </a:t>
            </a:r>
            <a:r>
              <a:rPr lang="en-US" dirty="0" err="1"/>
              <a:t>mosanim</a:t>
            </a:r>
            <a:r>
              <a:rPr lang="en-US" dirty="0"/>
              <a:t> </a:t>
            </a:r>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a:t>
            </a:r>
            <a:r>
              <a:rPr lang="en-US" dirty="0"/>
              <a:t> se </a:t>
            </a:r>
            <a:r>
              <a:rPr lang="en-US" dirty="0" err="1"/>
              <a:t>eosaerum</a:t>
            </a:r>
            <a:r>
              <a:rPr lang="en-US" dirty="0"/>
              <a:t> qui </a:t>
            </a:r>
            <a:r>
              <a:rPr lang="en-US" dirty="0" err="1"/>
              <a:t>offictius</a:t>
            </a:r>
            <a:r>
              <a:rPr lang="en-US" dirty="0"/>
              <a:t> </a:t>
            </a:r>
            <a:r>
              <a:rPr lang="en-US" dirty="0" err="1"/>
              <a:t>nobit</a:t>
            </a:r>
            <a:r>
              <a:rPr lang="en-US" dirty="0"/>
              <a:t> </a:t>
            </a:r>
            <a:r>
              <a:rPr lang="en-US" dirty="0" err="1"/>
              <a:t>alique</a:t>
            </a:r>
            <a:r>
              <a:rPr lang="en-US" dirty="0"/>
              <a:t> non </a:t>
            </a:r>
            <a:r>
              <a:rPr lang="en-US" dirty="0" err="1"/>
              <a:t>nonsenis</a:t>
            </a:r>
            <a:r>
              <a:rPr lang="en-US" dirty="0"/>
              <a:t> rem </a:t>
            </a:r>
            <a:r>
              <a:rPr lang="en-US" dirty="0" err="1"/>
              <a:t>saecus</a:t>
            </a:r>
            <a:r>
              <a:rPr lang="en-US" dirty="0"/>
              <a:t>.</a:t>
            </a:r>
          </a:p>
          <a:p>
            <a:pPr lvl="0"/>
            <a:endParaRPr lang="en-US" dirty="0"/>
          </a:p>
          <a:p>
            <a:pPr lvl="0"/>
            <a:r>
              <a:rPr lang="en-US" dirty="0" err="1"/>
              <a:t>Fugiam</a:t>
            </a:r>
            <a:r>
              <a:rPr lang="en-US" dirty="0"/>
              <a:t>, </a:t>
            </a:r>
            <a:r>
              <a:rPr lang="en-US" dirty="0" err="1"/>
              <a:t>ut</a:t>
            </a:r>
            <a:r>
              <a:rPr lang="en-US" dirty="0"/>
              <a:t> </a:t>
            </a:r>
            <a:r>
              <a:rPr lang="en-US" dirty="0" err="1"/>
              <a:t>apellorum</a:t>
            </a:r>
            <a:r>
              <a:rPr lang="en-US" dirty="0"/>
              <a:t> re </a:t>
            </a:r>
            <a:r>
              <a:rPr lang="en-US" dirty="0" err="1"/>
              <a:t>occatet</a:t>
            </a:r>
            <a:r>
              <a:rPr lang="en-US" dirty="0"/>
              <a:t> </a:t>
            </a:r>
            <a:r>
              <a:rPr lang="en-US" dirty="0" err="1"/>
              <a:t>evento</a:t>
            </a:r>
            <a:r>
              <a:rPr lang="en-US" dirty="0"/>
              <a:t> </a:t>
            </a:r>
            <a:r>
              <a:rPr lang="en-US" dirty="0" err="1"/>
              <a:t>consequas</a:t>
            </a:r>
            <a:r>
              <a:rPr lang="en-US" dirty="0"/>
              <a:t> nit </a:t>
            </a:r>
            <a:r>
              <a:rPr lang="en-US" dirty="0" err="1"/>
              <a:t>eatur</a:t>
            </a:r>
            <a:r>
              <a:rPr lang="en-US" dirty="0"/>
              <a:t>? Bea </a:t>
            </a:r>
            <a:r>
              <a:rPr lang="en-US" dirty="0" err="1"/>
              <a:t>dolorpo</a:t>
            </a:r>
            <a:r>
              <a:rPr lang="en-US" dirty="0"/>
              <a:t> </a:t>
            </a:r>
            <a:r>
              <a:rPr lang="en-US" dirty="0" err="1"/>
              <a:t>rrorrum</a:t>
            </a:r>
            <a:r>
              <a:rPr lang="en-US" dirty="0"/>
              <a:t> </a:t>
            </a:r>
            <a:r>
              <a:rPr lang="en-US" dirty="0" err="1"/>
              <a:t>fuga</a:t>
            </a:r>
            <a:r>
              <a:rPr lang="en-US" dirty="0"/>
              <a:t>. </a:t>
            </a:r>
            <a:r>
              <a:rPr lang="en-US" dirty="0" err="1"/>
              <a:t>Pictam</a:t>
            </a:r>
            <a:r>
              <a:rPr lang="en-US" dirty="0"/>
              <a:t> </a:t>
            </a:r>
            <a:r>
              <a:rPr lang="en-US" dirty="0" err="1"/>
              <a:t>ent</a:t>
            </a:r>
            <a:r>
              <a:rPr lang="en-US" dirty="0"/>
              <a:t> </a:t>
            </a:r>
            <a:r>
              <a:rPr lang="en-US" dirty="0" err="1"/>
              <a:t>anis</a:t>
            </a:r>
            <a:r>
              <a:rPr lang="en-US" dirty="0"/>
              <a:t> </a:t>
            </a:r>
            <a:r>
              <a:rPr lang="en-US" dirty="0" err="1"/>
              <a:t>dolutem</a:t>
            </a:r>
            <a:r>
              <a:rPr lang="en-US" dirty="0"/>
              <a:t> </a:t>
            </a:r>
            <a:r>
              <a:rPr lang="en-US" dirty="0" err="1"/>
              <a:t>audis</a:t>
            </a:r>
            <a:r>
              <a:rPr lang="en-US" dirty="0"/>
              <a:t> </a:t>
            </a:r>
            <a:r>
              <a:rPr lang="en-US" dirty="0" err="1"/>
              <a:t>doluptas</a:t>
            </a:r>
            <a:r>
              <a:rPr lang="en-US" dirty="0"/>
              <a:t> quo </a:t>
            </a:r>
            <a:r>
              <a:rPr lang="en-US" dirty="0" err="1"/>
              <a:t>cusdam</a:t>
            </a:r>
            <a:r>
              <a:rPr lang="en-US" dirty="0"/>
              <a:t> </a:t>
            </a:r>
            <a:r>
              <a:rPr lang="en-US" dirty="0" err="1"/>
              <a:t>arcit</a:t>
            </a:r>
            <a:r>
              <a:rPr lang="en-US" dirty="0"/>
              <a:t> </a:t>
            </a:r>
            <a:r>
              <a:rPr lang="en-US" dirty="0" err="1"/>
              <a:t>pos</a:t>
            </a:r>
            <a:r>
              <a:rPr lang="en-US" dirty="0"/>
              <a:t> </a:t>
            </a:r>
            <a:r>
              <a:rPr lang="en-US" dirty="0" err="1"/>
              <a:t>alibusam</a:t>
            </a:r>
            <a:r>
              <a:rPr lang="en-US" dirty="0"/>
              <a:t> as </a:t>
            </a:r>
            <a:r>
              <a:rPr lang="en-US" dirty="0" err="1"/>
              <a:t>estiunt</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Maecenas </a:t>
            </a:r>
            <a:r>
              <a:rPr lang="en-US" dirty="0" err="1"/>
              <a:t>ultricies</a:t>
            </a:r>
            <a:r>
              <a:rPr lang="en-US" dirty="0"/>
              <a:t> </a:t>
            </a:r>
            <a:r>
              <a:rPr lang="en-US" dirty="0" err="1"/>
              <a:t>nec</a:t>
            </a:r>
            <a:r>
              <a:rPr lang="en-US" dirty="0"/>
              <a:t> </a:t>
            </a:r>
            <a:r>
              <a:rPr lang="en-US" dirty="0" err="1"/>
              <a:t>orci</a:t>
            </a:r>
            <a:r>
              <a:rPr lang="en-US" dirty="0"/>
              <a:t> et </a:t>
            </a:r>
            <a:r>
              <a:rPr lang="en-US" dirty="0" err="1"/>
              <a:t>facilisis</a:t>
            </a:r>
            <a:r>
              <a:rPr lang="en-US" dirty="0"/>
              <a:t>. </a:t>
            </a:r>
            <a:r>
              <a:rPr lang="en-US" dirty="0" err="1"/>
              <a:t>Aenean</a:t>
            </a:r>
            <a:r>
              <a:rPr lang="en-US" dirty="0"/>
              <a:t> porta </a:t>
            </a:r>
            <a:r>
              <a:rPr lang="en-US" dirty="0" err="1"/>
              <a:t>orci</a:t>
            </a:r>
            <a:r>
              <a:rPr lang="en-US" dirty="0"/>
              <a:t> magna, at </a:t>
            </a:r>
            <a:r>
              <a:rPr lang="en-US" dirty="0" err="1"/>
              <a:t>varius</a:t>
            </a:r>
            <a:r>
              <a:rPr lang="en-US" dirty="0"/>
              <a:t> dolor </a:t>
            </a:r>
            <a:r>
              <a:rPr lang="en-US" dirty="0" err="1"/>
              <a:t>viverra</a:t>
            </a:r>
            <a:r>
              <a:rPr lang="en-US" dirty="0"/>
              <a:t> id. </a:t>
            </a:r>
            <a:r>
              <a:rPr lang="en-US" dirty="0" err="1"/>
              <a:t>Vestibulum</a:t>
            </a:r>
            <a:r>
              <a:rPr lang="en-US" dirty="0"/>
              <a:t> ac semper </a:t>
            </a:r>
            <a:r>
              <a:rPr lang="en-US" dirty="0" err="1"/>
              <a:t>tortor</a:t>
            </a:r>
            <a:r>
              <a:rPr lang="en-US" dirty="0"/>
              <a:t>. </a:t>
            </a:r>
            <a:r>
              <a:rPr lang="en-US" dirty="0" err="1"/>
              <a:t>Morbi</a:t>
            </a:r>
            <a:r>
              <a:rPr lang="en-US" dirty="0"/>
              <a:t> </a:t>
            </a:r>
            <a:r>
              <a:rPr lang="en-US" dirty="0" err="1"/>
              <a:t>euismod</a:t>
            </a:r>
            <a:r>
              <a:rPr lang="en-US" dirty="0"/>
              <a:t> </a:t>
            </a:r>
            <a:r>
              <a:rPr lang="en-US" dirty="0" err="1"/>
              <a:t>est</a:t>
            </a:r>
            <a:r>
              <a:rPr lang="en-US" dirty="0"/>
              <a:t> nisi, </a:t>
            </a:r>
            <a:r>
              <a:rPr lang="en-US" dirty="0" err="1"/>
              <a:t>ut</a:t>
            </a:r>
            <a:r>
              <a:rPr lang="en-US" dirty="0"/>
              <a:t> </a:t>
            </a:r>
            <a:r>
              <a:rPr lang="en-US" dirty="0" err="1"/>
              <a:t>feugiat</a:t>
            </a:r>
            <a:r>
              <a:rPr lang="en-US" dirty="0"/>
              <a:t> </a:t>
            </a:r>
            <a:r>
              <a:rPr lang="en-US" dirty="0" err="1"/>
              <a:t>nulla</a:t>
            </a:r>
            <a:r>
              <a:rPr lang="en-US" dirty="0"/>
              <a:t> </a:t>
            </a:r>
            <a:r>
              <a:rPr lang="en-US" dirty="0" err="1"/>
              <a:t>vulputate</a:t>
            </a:r>
            <a:r>
              <a:rPr lang="en-US" dirty="0"/>
              <a:t> in. Nam </a:t>
            </a:r>
            <a:r>
              <a:rPr lang="en-US" dirty="0" err="1"/>
              <a:t>ut</a:t>
            </a:r>
            <a:r>
              <a:rPr lang="en-US" dirty="0"/>
              <a:t> </a:t>
            </a:r>
            <a:r>
              <a:rPr lang="en-US" dirty="0" err="1"/>
              <a:t>elit</a:t>
            </a:r>
            <a:r>
              <a:rPr lang="en-US" dirty="0"/>
              <a:t> ac </a:t>
            </a:r>
            <a:r>
              <a:rPr lang="en-US" dirty="0" err="1"/>
              <a:t>lorem</a:t>
            </a:r>
            <a:r>
              <a:rPr lang="en-US" dirty="0"/>
              <a:t> </a:t>
            </a:r>
            <a:r>
              <a:rPr lang="en-US" dirty="0" err="1"/>
              <a:t>vestibulum</a:t>
            </a:r>
            <a:r>
              <a:rPr lang="en-US" dirty="0"/>
              <a:t> </a:t>
            </a:r>
            <a:r>
              <a:rPr lang="en-US" dirty="0" err="1"/>
              <a:t>rutrum</a:t>
            </a:r>
            <a:r>
              <a:rPr lang="en-US" dirty="0"/>
              <a:t>. </a:t>
            </a:r>
            <a:r>
              <a:rPr lang="en-US" dirty="0" err="1"/>
              <a:t>Proin</a:t>
            </a:r>
            <a:r>
              <a:rPr lang="en-US" dirty="0"/>
              <a:t> sit </a:t>
            </a:r>
            <a:r>
              <a:rPr lang="en-US" dirty="0" err="1"/>
              <a:t>amet</a:t>
            </a:r>
            <a:r>
              <a:rPr lang="en-US" dirty="0"/>
              <a:t> </a:t>
            </a:r>
            <a:r>
              <a:rPr lang="en-US" dirty="0" err="1"/>
              <a:t>ipsum</a:t>
            </a:r>
            <a:r>
              <a:rPr lang="en-US" dirty="0"/>
              <a:t> </a:t>
            </a:r>
            <a:r>
              <a:rPr lang="en-US" dirty="0" err="1"/>
              <a:t>ut</a:t>
            </a:r>
            <a:r>
              <a:rPr lang="en-US" dirty="0"/>
              <a:t> quam </a:t>
            </a:r>
            <a:r>
              <a:rPr lang="en-US" dirty="0" err="1"/>
              <a:t>ultricies</a:t>
            </a:r>
            <a:r>
              <a:rPr lang="en-US" dirty="0"/>
              <a:t> </a:t>
            </a:r>
            <a:r>
              <a:rPr lang="en-US" dirty="0" err="1"/>
              <a:t>venenatis</a:t>
            </a:r>
            <a:r>
              <a:rPr lang="en-US" dirty="0"/>
              <a:t>. </a:t>
            </a:r>
            <a:r>
              <a:rPr lang="en-US" dirty="0" err="1"/>
              <a:t>Quisque</a:t>
            </a:r>
            <a:r>
              <a:rPr lang="en-US" dirty="0"/>
              <a:t> et </a:t>
            </a:r>
            <a:r>
              <a:rPr lang="en-US" dirty="0" err="1"/>
              <a:t>lectus</a:t>
            </a:r>
            <a:r>
              <a:rPr lang="en-US" dirty="0"/>
              <a:t> </a:t>
            </a:r>
            <a:r>
              <a:rPr lang="en-US" dirty="0" err="1"/>
              <a:t>hendrerit</a:t>
            </a:r>
            <a:r>
              <a:rPr lang="en-US" dirty="0"/>
              <a:t> </a:t>
            </a:r>
            <a:r>
              <a:rPr lang="en-US" dirty="0" err="1"/>
              <a:t>leo</a:t>
            </a:r>
            <a:r>
              <a:rPr lang="en-US" dirty="0"/>
              <a:t> </a:t>
            </a:r>
            <a:r>
              <a:rPr lang="en-US" dirty="0" err="1"/>
              <a:t>ultrices</a:t>
            </a:r>
            <a:r>
              <a:rPr lang="en-US" dirty="0"/>
              <a:t> </a:t>
            </a:r>
            <a:r>
              <a:rPr lang="en-US" dirty="0" err="1"/>
              <a:t>tristique</a:t>
            </a:r>
            <a:r>
              <a:rPr lang="en-US" dirty="0"/>
              <a:t>. Nam at </a:t>
            </a:r>
            <a:r>
              <a:rPr lang="en-US" dirty="0" err="1"/>
              <a:t>sem</a:t>
            </a:r>
            <a:r>
              <a:rPr lang="en-US" dirty="0"/>
              <a:t> </a:t>
            </a:r>
            <a:r>
              <a:rPr lang="en-US" dirty="0" err="1"/>
              <a:t>tincidunt</a:t>
            </a:r>
            <a:r>
              <a:rPr lang="en-US" dirty="0"/>
              <a:t>, </a:t>
            </a:r>
            <a:r>
              <a:rPr lang="en-US" dirty="0" err="1"/>
              <a:t>malesuada</a:t>
            </a:r>
            <a:r>
              <a:rPr lang="en-US" dirty="0"/>
              <a:t> </a:t>
            </a:r>
            <a:r>
              <a:rPr lang="en-US" dirty="0" err="1"/>
              <a:t>enim</a:t>
            </a:r>
            <a:r>
              <a:rPr lang="en-US" dirty="0"/>
              <a:t> ac, </a:t>
            </a:r>
            <a:r>
              <a:rPr lang="en-US" dirty="0" err="1"/>
              <a:t>iaculis</a:t>
            </a:r>
            <a:r>
              <a:rPr lang="en-US" dirty="0"/>
              <a:t> </a:t>
            </a:r>
            <a:r>
              <a:rPr lang="en-US" dirty="0" err="1"/>
              <a:t>neque</a:t>
            </a:r>
            <a:r>
              <a:rPr lang="en-US" dirty="0"/>
              <a:t>. </a:t>
            </a:r>
            <a:r>
              <a:rPr lang="en-US" dirty="0" err="1"/>
              <a:t>Curabitur</a:t>
            </a:r>
            <a:r>
              <a:rPr lang="en-US" dirty="0"/>
              <a:t> </a:t>
            </a:r>
            <a:r>
              <a:rPr lang="en-US" dirty="0" err="1"/>
              <a:t>elementum</a:t>
            </a:r>
            <a:r>
              <a:rPr lang="en-US" dirty="0"/>
              <a:t> </a:t>
            </a:r>
            <a:r>
              <a:rPr lang="en-US" dirty="0" err="1"/>
              <a:t>lobortis</a:t>
            </a:r>
            <a:r>
              <a:rPr lang="en-US" dirty="0"/>
              <a:t> </a:t>
            </a:r>
            <a:r>
              <a:rPr lang="en-US" dirty="0" err="1"/>
              <a:t>suscipit</a:t>
            </a:r>
            <a:r>
              <a:rPr lang="en-US" dirty="0"/>
              <a:t>. </a:t>
            </a:r>
            <a:r>
              <a:rPr lang="en-US" dirty="0" err="1"/>
              <a:t>Nullam</a:t>
            </a:r>
            <a:r>
              <a:rPr lang="en-US" dirty="0"/>
              <a:t> in </a:t>
            </a:r>
            <a:r>
              <a:rPr lang="en-US" dirty="0" err="1"/>
              <a:t>ornare</a:t>
            </a:r>
            <a:r>
              <a:rPr lang="en-US" dirty="0"/>
              <a:t> </a:t>
            </a:r>
            <a:r>
              <a:rPr lang="en-US" dirty="0" err="1"/>
              <a:t>sapien</a:t>
            </a:r>
            <a:r>
              <a:rPr lang="en-US" dirty="0"/>
              <a:t>. </a:t>
            </a:r>
            <a:r>
              <a:rPr lang="en-US" dirty="0" err="1"/>
              <a:t>Suspendisse</a:t>
            </a:r>
            <a:r>
              <a:rPr lang="en-US" dirty="0"/>
              <a:t> sit </a:t>
            </a:r>
            <a:r>
              <a:rPr lang="en-US" dirty="0" err="1"/>
              <a:t>amet</a:t>
            </a:r>
            <a:r>
              <a:rPr lang="en-US" dirty="0"/>
              <a:t> </a:t>
            </a:r>
            <a:r>
              <a:rPr lang="en-US" dirty="0" err="1"/>
              <a:t>urna</a:t>
            </a:r>
            <a:r>
              <a:rPr lang="en-US" dirty="0"/>
              <a:t> </a:t>
            </a:r>
            <a:r>
              <a:rPr lang="en-US" dirty="0" err="1"/>
              <a:t>interdum</a:t>
            </a:r>
            <a:r>
              <a:rPr lang="en-US" dirty="0"/>
              <a:t>, </a:t>
            </a:r>
            <a:r>
              <a:rPr lang="en-US" dirty="0" err="1"/>
              <a:t>mattis</a:t>
            </a:r>
            <a:r>
              <a:rPr lang="en-US" dirty="0"/>
              <a:t> </a:t>
            </a:r>
            <a:r>
              <a:rPr lang="en-US" dirty="0" err="1"/>
              <a:t>tortor</a:t>
            </a:r>
            <a:r>
              <a:rPr lang="en-US" dirty="0"/>
              <a:t> vitae, </a:t>
            </a:r>
            <a:r>
              <a:rPr lang="en-US" dirty="0" err="1"/>
              <a:t>varius</a:t>
            </a:r>
            <a:r>
              <a:rPr lang="en-US" dirty="0"/>
              <a:t> ante. </a:t>
            </a:r>
          </a:p>
          <a:p>
            <a:pPr lvl="0"/>
            <a:endParaRPr lang="en-US" dirty="0"/>
          </a:p>
          <a:p>
            <a:pPr lvl="0"/>
            <a:r>
              <a:rPr lang="en-US" dirty="0" err="1"/>
              <a:t>Quisque</a:t>
            </a:r>
            <a:r>
              <a:rPr lang="en-US" dirty="0"/>
              <a:t> </a:t>
            </a:r>
            <a:r>
              <a:rPr lang="en-US" dirty="0" err="1"/>
              <a:t>fermentum</a:t>
            </a:r>
            <a:r>
              <a:rPr lang="en-US" dirty="0"/>
              <a:t>, </a:t>
            </a:r>
            <a:r>
              <a:rPr lang="en-US" dirty="0" err="1"/>
              <a:t>erat</a:t>
            </a:r>
            <a:r>
              <a:rPr lang="en-US" dirty="0"/>
              <a:t> </a:t>
            </a:r>
            <a:r>
              <a:rPr lang="en-US" dirty="0" err="1"/>
              <a:t>eu</a:t>
            </a:r>
            <a:r>
              <a:rPr lang="en-US" dirty="0"/>
              <a:t> </a:t>
            </a:r>
            <a:r>
              <a:rPr lang="en-US" dirty="0" err="1"/>
              <a:t>efficitur</a:t>
            </a:r>
            <a:r>
              <a:rPr lang="en-US" dirty="0"/>
              <a:t> </a:t>
            </a:r>
            <a:r>
              <a:rPr lang="en-US" dirty="0" err="1"/>
              <a:t>tincidunt</a:t>
            </a:r>
            <a:r>
              <a:rPr lang="en-US" dirty="0"/>
              <a:t>, </a:t>
            </a:r>
            <a:r>
              <a:rPr lang="en-US" dirty="0" err="1"/>
              <a:t>felis</a:t>
            </a:r>
            <a:r>
              <a:rPr lang="en-US" dirty="0"/>
              <a:t> </a:t>
            </a:r>
            <a:r>
              <a:rPr lang="en-US" dirty="0" err="1"/>
              <a:t>erat</a:t>
            </a:r>
            <a:r>
              <a:rPr lang="en-US" dirty="0"/>
              <a:t> </a:t>
            </a:r>
            <a:r>
              <a:rPr lang="en-US" dirty="0" err="1"/>
              <a:t>suscipit</a:t>
            </a:r>
            <a:r>
              <a:rPr lang="en-US" dirty="0"/>
              <a:t> </a:t>
            </a:r>
            <a:r>
              <a:rPr lang="en-US" dirty="0" err="1"/>
              <a:t>arcu</a:t>
            </a:r>
            <a:r>
              <a:rPr lang="en-US" dirty="0"/>
              <a:t>, non </a:t>
            </a:r>
            <a:r>
              <a:rPr lang="en-US" dirty="0" err="1"/>
              <a:t>finibus</a:t>
            </a:r>
            <a:r>
              <a:rPr lang="en-US" dirty="0"/>
              <a:t> </a:t>
            </a:r>
            <a:r>
              <a:rPr lang="en-US" dirty="0" err="1"/>
              <a:t>justo</a:t>
            </a:r>
            <a:r>
              <a:rPr lang="en-US" dirty="0"/>
              <a:t> </a:t>
            </a:r>
            <a:r>
              <a:rPr lang="en-US" dirty="0" err="1"/>
              <a:t>elit</a:t>
            </a:r>
            <a:r>
              <a:rPr lang="en-US" dirty="0"/>
              <a:t> at quam. Nam </a:t>
            </a:r>
            <a:r>
              <a:rPr lang="en-US" dirty="0" err="1"/>
              <a:t>vulputate</a:t>
            </a:r>
            <a:r>
              <a:rPr lang="en-US" dirty="0"/>
              <a:t> ante </a:t>
            </a:r>
            <a:r>
              <a:rPr lang="en-US" dirty="0" err="1"/>
              <a:t>eu</a:t>
            </a:r>
            <a:r>
              <a:rPr lang="en-US" dirty="0"/>
              <a:t> dui </a:t>
            </a:r>
            <a:r>
              <a:rPr lang="en-US" dirty="0" err="1"/>
              <a:t>accumsan</a:t>
            </a:r>
            <a:r>
              <a:rPr lang="en-US" dirty="0"/>
              <a:t>, et </a:t>
            </a:r>
            <a:r>
              <a:rPr lang="en-US" dirty="0" err="1"/>
              <a:t>molestie</a:t>
            </a:r>
            <a:r>
              <a:rPr lang="en-US" dirty="0"/>
              <a:t> </a:t>
            </a:r>
            <a:r>
              <a:rPr lang="en-US" dirty="0" err="1"/>
              <a:t>mauris</a:t>
            </a:r>
            <a:r>
              <a:rPr lang="en-US" dirty="0"/>
              <a:t> </a:t>
            </a:r>
            <a:r>
              <a:rPr lang="en-US" dirty="0" err="1"/>
              <a:t>tincidunt</a:t>
            </a:r>
            <a:r>
              <a:rPr lang="en-US" dirty="0"/>
              <a:t>. </a:t>
            </a:r>
            <a:r>
              <a:rPr lang="en-US" dirty="0" err="1"/>
              <a:t>Donec</a:t>
            </a:r>
            <a:r>
              <a:rPr lang="en-US" dirty="0"/>
              <a:t> </a:t>
            </a:r>
            <a:r>
              <a:rPr lang="en-US" dirty="0" err="1"/>
              <a:t>volutpat</a:t>
            </a:r>
            <a:r>
              <a:rPr lang="en-US" dirty="0"/>
              <a:t> </a:t>
            </a:r>
            <a:r>
              <a:rPr lang="en-US" dirty="0" err="1"/>
              <a:t>ut</a:t>
            </a:r>
            <a:r>
              <a:rPr lang="en-US" dirty="0"/>
              <a:t> ex </a:t>
            </a:r>
            <a:r>
              <a:rPr lang="en-US" dirty="0" err="1"/>
              <a:t>eu</a:t>
            </a:r>
            <a:r>
              <a:rPr lang="en-US" dirty="0"/>
              <a:t> </a:t>
            </a:r>
            <a:r>
              <a:rPr lang="en-US" dirty="0" err="1"/>
              <a:t>ultricies</a:t>
            </a:r>
            <a:r>
              <a:rPr lang="en-US" dirty="0"/>
              <a:t>. </a:t>
            </a:r>
            <a:r>
              <a:rPr lang="en-US" dirty="0" err="1"/>
              <a:t>Quisque</a:t>
            </a:r>
            <a:r>
              <a:rPr lang="en-US" dirty="0"/>
              <a:t> </a:t>
            </a:r>
            <a:r>
              <a:rPr lang="en-US" dirty="0" err="1"/>
              <a:t>mattis</a:t>
            </a:r>
            <a:r>
              <a:rPr lang="en-US" dirty="0"/>
              <a:t> quam et </a:t>
            </a:r>
            <a:r>
              <a:rPr lang="en-US" dirty="0" err="1"/>
              <a:t>lectus</a:t>
            </a:r>
            <a:r>
              <a:rPr lang="en-US" dirty="0"/>
              <a:t> </a:t>
            </a:r>
            <a:r>
              <a:rPr lang="en-US" dirty="0" err="1"/>
              <a:t>lobortis</a:t>
            </a:r>
            <a:r>
              <a:rPr lang="en-US" dirty="0"/>
              <a:t> </a:t>
            </a:r>
            <a:r>
              <a:rPr lang="en-US" dirty="0" err="1"/>
              <a:t>consectetur</a:t>
            </a:r>
            <a:r>
              <a:rPr lang="en-US" dirty="0"/>
              <a:t>. </a:t>
            </a:r>
            <a:r>
              <a:rPr lang="en-US" dirty="0" err="1"/>
              <a:t>Suspendisse</a:t>
            </a:r>
            <a:r>
              <a:rPr lang="en-US" dirty="0"/>
              <a:t> </a:t>
            </a:r>
            <a:r>
              <a:rPr lang="en-US" dirty="0" err="1"/>
              <a:t>potenti</a:t>
            </a:r>
            <a:r>
              <a:rPr lang="en-US" dirty="0"/>
              <a:t>.</a:t>
            </a:r>
          </a:p>
        </p:txBody>
      </p:sp>
      <p:sp>
        <p:nvSpPr>
          <p:cNvPr id="6"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881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Text Placeholder 2"/>
          <p:cNvSpPr>
            <a:spLocks noGrp="1"/>
          </p:cNvSpPr>
          <p:nvPr>
            <p:ph type="body" idx="1" hasCustomPrompt="1"/>
          </p:nvPr>
        </p:nvSpPr>
        <p:spPr>
          <a:xfrm>
            <a:off x="1233016"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endParaRPr lang="en-US" dirty="0"/>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laoreet</a:t>
            </a:r>
            <a:r>
              <a:rPr lang="en-US" dirty="0"/>
              <a:t> </a:t>
            </a:r>
            <a:r>
              <a:rPr lang="en-US" dirty="0" err="1"/>
              <a:t>vel</a:t>
            </a:r>
            <a:r>
              <a:rPr lang="en-US" dirty="0"/>
              <a:t>, porta </a:t>
            </a:r>
            <a:r>
              <a:rPr lang="en-US" dirty="0" err="1"/>
              <a:t>eget</a:t>
            </a:r>
            <a:r>
              <a:rPr lang="en-US" dirty="0"/>
              <a:t> ipsum. </a:t>
            </a:r>
          </a:p>
          <a:p>
            <a:pPr lvl="0"/>
            <a:endParaRPr lang="en-US" dirty="0"/>
          </a:p>
          <a:p>
            <a:pPr lvl="0"/>
            <a:r>
              <a:rPr lang="en-US" dirty="0" err="1"/>
              <a:t>Curabitur</a:t>
            </a:r>
            <a:r>
              <a:rPr lang="en-US" dirty="0"/>
              <a:t> ac </a:t>
            </a:r>
            <a:r>
              <a:rPr lang="en-US" dirty="0" err="1"/>
              <a:t>porttitor</a:t>
            </a:r>
            <a:r>
              <a:rPr lang="en-US" dirty="0"/>
              <a:t> dolor, a </a:t>
            </a:r>
            <a:r>
              <a:rPr lang="en-US" dirty="0" err="1"/>
              <a:t>euismod</a:t>
            </a:r>
            <a:r>
              <a:rPr lang="en-US" dirty="0"/>
              <a:t> ante. </a:t>
            </a:r>
            <a:r>
              <a:rPr lang="en-US" dirty="0" err="1"/>
              <a:t>Pellentesque</a:t>
            </a:r>
            <a:r>
              <a:rPr lang="en-US" dirty="0"/>
              <a:t> </a:t>
            </a:r>
            <a:r>
              <a:rPr lang="en-US" dirty="0" err="1"/>
              <a:t>iaculis</a:t>
            </a:r>
            <a:r>
              <a:rPr lang="en-US" dirty="0"/>
              <a:t> </a:t>
            </a:r>
            <a:r>
              <a:rPr lang="en-US" dirty="0" err="1"/>
              <a:t>consectetur</a:t>
            </a:r>
            <a:r>
              <a:rPr lang="en-US" dirty="0"/>
              <a:t> </a:t>
            </a:r>
            <a:r>
              <a:rPr lang="en-US" dirty="0" err="1"/>
              <a:t>augue</a:t>
            </a:r>
            <a:r>
              <a:rPr lang="en-US" dirty="0"/>
              <a:t> </a:t>
            </a:r>
            <a:r>
              <a:rPr lang="en-US" dirty="0" err="1"/>
              <a:t>tristique</a:t>
            </a:r>
            <a:r>
              <a:rPr lang="en-US" dirty="0"/>
              <a:t> </a:t>
            </a:r>
            <a:r>
              <a:rPr lang="en-US" dirty="0" err="1"/>
              <a:t>consectetur</a:t>
            </a:r>
            <a:r>
              <a:rPr lang="en-US" dirty="0"/>
              <a:t>. Nam </a:t>
            </a:r>
            <a:r>
              <a:rPr lang="en-US" dirty="0" err="1"/>
              <a:t>porttitor</a:t>
            </a:r>
            <a:r>
              <a:rPr lang="en-US" dirty="0"/>
              <a:t> ligula </a:t>
            </a:r>
            <a:r>
              <a:rPr lang="en-US" dirty="0" err="1"/>
              <a:t>ornare</a:t>
            </a:r>
            <a:r>
              <a:rPr lang="en-US" dirty="0"/>
              <a:t>, </a:t>
            </a:r>
            <a:r>
              <a:rPr lang="en-US" dirty="0" err="1"/>
              <a:t>rutrum</a:t>
            </a:r>
            <a:r>
              <a:rPr lang="en-US" dirty="0"/>
              <a:t> ipsum at, </a:t>
            </a:r>
            <a:r>
              <a:rPr lang="en-US" dirty="0" err="1"/>
              <a:t>imperdiet</a:t>
            </a:r>
            <a:r>
              <a:rPr lang="en-US" dirty="0"/>
              <a:t> </a:t>
            </a:r>
            <a:r>
              <a:rPr lang="en-US" dirty="0" err="1"/>
              <a:t>neque</a:t>
            </a:r>
            <a:r>
              <a:rPr lang="en-US" dirty="0"/>
              <a:t>. </a:t>
            </a:r>
            <a:r>
              <a:rPr lang="en-US" dirty="0" err="1"/>
              <a:t>Nulla</a:t>
            </a:r>
            <a:r>
              <a:rPr lang="en-US" dirty="0"/>
              <a:t> </a:t>
            </a:r>
            <a:r>
              <a:rPr lang="en-US" dirty="0" err="1"/>
              <a:t>sollicitudin</a:t>
            </a:r>
            <a:r>
              <a:rPr lang="en-US" dirty="0"/>
              <a:t> </a:t>
            </a:r>
            <a:r>
              <a:rPr lang="en-US" dirty="0" err="1"/>
              <a:t>feugiat</a:t>
            </a:r>
            <a:r>
              <a:rPr lang="en-US" dirty="0"/>
              <a:t> </a:t>
            </a:r>
            <a:r>
              <a:rPr lang="en-US" dirty="0" err="1"/>
              <a:t>elementum</a:t>
            </a:r>
            <a:r>
              <a:rPr lang="en-US" dirty="0"/>
              <a:t>. </a:t>
            </a:r>
          </a:p>
        </p:txBody>
      </p:sp>
      <p:sp>
        <p:nvSpPr>
          <p:cNvPr id="22" name="Text Placeholder 2"/>
          <p:cNvSpPr>
            <a:spLocks noGrp="1"/>
          </p:cNvSpPr>
          <p:nvPr>
            <p:ph type="body" idx="13" hasCustomPrompt="1"/>
          </p:nvPr>
        </p:nvSpPr>
        <p:spPr>
          <a:xfrm>
            <a:off x="4586661" y="2141908"/>
            <a:ext cx="3259317"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Duis</a:t>
            </a:r>
            <a:r>
              <a:rPr lang="en-US" dirty="0"/>
              <a:t> </a:t>
            </a:r>
            <a:r>
              <a:rPr lang="en-US" dirty="0" err="1"/>
              <a:t>accumsan</a:t>
            </a:r>
            <a:r>
              <a:rPr lang="en-US" dirty="0"/>
              <a:t> </a:t>
            </a:r>
            <a:r>
              <a:rPr lang="en-US" dirty="0" err="1"/>
              <a:t>faucibus</a:t>
            </a:r>
            <a:r>
              <a:rPr lang="en-US" dirty="0"/>
              <a:t> </a:t>
            </a:r>
            <a:r>
              <a:rPr lang="en-US" dirty="0" err="1"/>
              <a:t>sapien</a:t>
            </a:r>
            <a:r>
              <a:rPr lang="en-US" dirty="0"/>
              <a:t> </a:t>
            </a:r>
            <a:r>
              <a:rPr lang="en-US" dirty="0" err="1"/>
              <a:t>ut</a:t>
            </a:r>
            <a:r>
              <a:rPr lang="en-US" dirty="0"/>
              <a:t> </a:t>
            </a:r>
            <a:r>
              <a:rPr lang="en-US" dirty="0" err="1"/>
              <a:t>faucibus</a:t>
            </a:r>
            <a:r>
              <a:rPr lang="en-US" dirty="0"/>
              <a:t>. </a:t>
            </a:r>
            <a:r>
              <a:rPr lang="en-US" dirty="0" err="1"/>
              <a:t>Nulla</a:t>
            </a:r>
            <a:r>
              <a:rPr lang="en-US" dirty="0"/>
              <a:t> </a:t>
            </a:r>
            <a:r>
              <a:rPr lang="en-US" dirty="0" err="1"/>
              <a:t>porttitor</a:t>
            </a:r>
            <a:r>
              <a:rPr lang="en-US" dirty="0"/>
              <a:t> non lorem vitae </a:t>
            </a:r>
            <a:r>
              <a:rPr lang="en-US" dirty="0" err="1"/>
              <a:t>hendrerit</a:t>
            </a:r>
            <a:r>
              <a:rPr lang="en-US" dirty="0"/>
              <a:t>. </a:t>
            </a:r>
            <a:r>
              <a:rPr lang="en-US" dirty="0" err="1"/>
              <a:t>Vestibulum</a:t>
            </a:r>
            <a:r>
              <a:rPr lang="en-US" dirty="0"/>
              <a:t> </a:t>
            </a:r>
            <a:r>
              <a:rPr lang="en-US" dirty="0" err="1"/>
              <a:t>ut</a:t>
            </a:r>
            <a:r>
              <a:rPr lang="en-US" dirty="0"/>
              <a:t> </a:t>
            </a:r>
            <a:r>
              <a:rPr lang="en-US" dirty="0" err="1"/>
              <a:t>orci</a:t>
            </a:r>
            <a:r>
              <a:rPr lang="en-US" dirty="0"/>
              <a:t> </a:t>
            </a:r>
            <a:r>
              <a:rPr lang="en-US" dirty="0" err="1"/>
              <a:t>efficitur</a:t>
            </a:r>
            <a:r>
              <a:rPr lang="en-US" dirty="0"/>
              <a:t> </a:t>
            </a:r>
            <a:r>
              <a:rPr lang="en-US" dirty="0" err="1"/>
              <a:t>lectus</a:t>
            </a:r>
            <a:r>
              <a:rPr lang="en-US" dirty="0"/>
              <a:t> </a:t>
            </a:r>
            <a:r>
              <a:rPr lang="en-US" dirty="0" err="1"/>
              <a:t>dapibus</a:t>
            </a:r>
            <a:r>
              <a:rPr lang="en-US" dirty="0"/>
              <a:t> </a:t>
            </a:r>
            <a:r>
              <a:rPr lang="en-US" dirty="0" err="1"/>
              <a:t>pulvinar</a:t>
            </a:r>
            <a:r>
              <a:rPr lang="en-US" dirty="0"/>
              <a:t>. Nam </a:t>
            </a:r>
            <a:r>
              <a:rPr lang="en-US" dirty="0" err="1"/>
              <a:t>facilisis</a:t>
            </a:r>
            <a:r>
              <a:rPr lang="en-US" dirty="0"/>
              <a:t> </a:t>
            </a:r>
            <a:r>
              <a:rPr lang="en-US" dirty="0" err="1"/>
              <a:t>tempor</a:t>
            </a:r>
            <a:r>
              <a:rPr lang="en-US" dirty="0"/>
              <a:t> </a:t>
            </a:r>
            <a:r>
              <a:rPr lang="en-US" dirty="0" err="1"/>
              <a:t>velit</a:t>
            </a:r>
            <a:r>
              <a:rPr lang="en-US" dirty="0"/>
              <a:t> </a:t>
            </a:r>
            <a:r>
              <a:rPr lang="en-US" dirty="0" err="1"/>
              <a:t>ut</a:t>
            </a:r>
            <a:r>
              <a:rPr lang="en-US" dirty="0"/>
              <a:t> </a:t>
            </a:r>
            <a:r>
              <a:rPr lang="en-US" dirty="0" err="1"/>
              <a:t>omare</a:t>
            </a:r>
            <a:r>
              <a:rPr lang="en-US" dirty="0"/>
              <a:t>. </a:t>
            </a:r>
          </a:p>
          <a:p>
            <a:pPr lvl="0"/>
            <a:endParaRPr lang="en-US" dirty="0"/>
          </a:p>
          <a:p>
            <a:pPr lvl="0"/>
            <a:r>
              <a:rPr lang="en-US" dirty="0" err="1"/>
              <a:t>Suspendisse</a:t>
            </a:r>
            <a:r>
              <a:rPr lang="en-US" dirty="0"/>
              <a:t> </a:t>
            </a:r>
            <a:r>
              <a:rPr lang="en-US" dirty="0" err="1"/>
              <a:t>potenti</a:t>
            </a:r>
            <a:r>
              <a:rPr lang="en-US" dirty="0"/>
              <a:t>. </a:t>
            </a:r>
            <a:r>
              <a:rPr lang="en-US" dirty="0" err="1"/>
              <a:t>Vestibulum</a:t>
            </a:r>
            <a:r>
              <a:rPr lang="en-US" dirty="0"/>
              <a:t> </a:t>
            </a:r>
            <a:r>
              <a:rPr lang="en-US" dirty="0" err="1"/>
              <a:t>egestas</a:t>
            </a:r>
            <a:r>
              <a:rPr lang="en-US" dirty="0"/>
              <a:t> </a:t>
            </a:r>
            <a:r>
              <a:rPr lang="en-US" dirty="0" err="1"/>
              <a:t>massa</a:t>
            </a:r>
            <a:r>
              <a:rPr lang="en-US" dirty="0"/>
              <a:t> </a:t>
            </a:r>
            <a:r>
              <a:rPr lang="en-US" dirty="0" err="1"/>
              <a:t>vel</a:t>
            </a:r>
            <a:r>
              <a:rPr lang="en-US" dirty="0"/>
              <a:t> </a:t>
            </a:r>
            <a:r>
              <a:rPr lang="en-US" dirty="0" err="1"/>
              <a:t>sapien</a:t>
            </a:r>
            <a:r>
              <a:rPr lang="en-US" dirty="0"/>
              <a:t> </a:t>
            </a:r>
            <a:r>
              <a:rPr lang="en-US" dirty="0" err="1"/>
              <a:t>dapibus</a:t>
            </a:r>
            <a:r>
              <a:rPr lang="en-US" dirty="0"/>
              <a:t> </a:t>
            </a:r>
            <a:r>
              <a:rPr lang="en-US" dirty="0" err="1"/>
              <a:t>tristique</a:t>
            </a:r>
            <a:r>
              <a:rPr lang="en-US" dirty="0"/>
              <a:t>. </a:t>
            </a:r>
            <a:r>
              <a:rPr lang="en-US" dirty="0" err="1"/>
              <a:t>Vivamus</a:t>
            </a:r>
            <a:r>
              <a:rPr lang="en-US" dirty="0"/>
              <a:t> </a:t>
            </a:r>
            <a:r>
              <a:rPr lang="en-US" dirty="0" err="1"/>
              <a:t>placerat</a:t>
            </a:r>
            <a:r>
              <a:rPr lang="en-US" dirty="0"/>
              <a:t> </a:t>
            </a:r>
            <a:r>
              <a:rPr lang="en-US" dirty="0" err="1"/>
              <a:t>consectetur</a:t>
            </a:r>
            <a:r>
              <a:rPr lang="en-US" dirty="0"/>
              <a:t> </a:t>
            </a:r>
            <a:r>
              <a:rPr lang="en-US" dirty="0" err="1"/>
              <a:t>urna</a:t>
            </a:r>
            <a:r>
              <a:rPr lang="en-US" dirty="0"/>
              <a:t>, </a:t>
            </a:r>
            <a:r>
              <a:rPr lang="en-US" dirty="0" err="1"/>
              <a:t>vel</a:t>
            </a:r>
            <a:r>
              <a:rPr lang="en-US" dirty="0"/>
              <a:t> dictum </a:t>
            </a:r>
            <a:r>
              <a:rPr lang="en-US" dirty="0" err="1"/>
              <a:t>nisl</a:t>
            </a:r>
            <a:r>
              <a:rPr lang="en-US" dirty="0"/>
              <a:t> </a:t>
            </a:r>
            <a:r>
              <a:rPr lang="en-US" dirty="0" err="1"/>
              <a:t>accumsan</a:t>
            </a:r>
            <a:r>
              <a:rPr lang="en-US" dirty="0"/>
              <a:t> ac. </a:t>
            </a:r>
            <a:r>
              <a:rPr lang="en-US" dirty="0" err="1"/>
              <a:t>Quisque</a:t>
            </a:r>
            <a:r>
              <a:rPr lang="en-US" dirty="0"/>
              <a:t> </a:t>
            </a:r>
            <a:r>
              <a:rPr lang="en-US" dirty="0" err="1"/>
              <a:t>eget</a:t>
            </a:r>
            <a:r>
              <a:rPr lang="en-US" dirty="0"/>
              <a:t> </a:t>
            </a:r>
            <a:r>
              <a:rPr lang="en-US" dirty="0" err="1"/>
              <a:t>nunc</a:t>
            </a:r>
            <a:r>
              <a:rPr lang="en-US" dirty="0"/>
              <a:t> ac </a:t>
            </a:r>
            <a:r>
              <a:rPr lang="en-US" dirty="0" err="1"/>
              <a:t>tortor</a:t>
            </a:r>
            <a:r>
              <a:rPr lang="en-US" dirty="0"/>
              <a:t> </a:t>
            </a:r>
            <a:r>
              <a:rPr lang="en-US" dirty="0" err="1"/>
              <a:t>blandit</a:t>
            </a:r>
            <a:r>
              <a:rPr lang="en-US" dirty="0"/>
              <a:t> </a:t>
            </a:r>
            <a:r>
              <a:rPr lang="en-US" dirty="0" err="1"/>
              <a:t>commodo</a:t>
            </a:r>
            <a:r>
              <a:rPr lang="en-US" dirty="0"/>
              <a:t> in </a:t>
            </a:r>
            <a:r>
              <a:rPr lang="en-US" dirty="0" err="1"/>
              <a:t>sed</a:t>
            </a:r>
            <a:r>
              <a:rPr lang="en-US" dirty="0"/>
              <a:t> </a:t>
            </a:r>
            <a:r>
              <a:rPr lang="en-US" dirty="0" err="1"/>
              <a:t>massa</a:t>
            </a:r>
            <a:r>
              <a:rPr lang="en-US" dirty="0"/>
              <a:t>. </a:t>
            </a:r>
            <a:r>
              <a:rPr lang="en-US" dirty="0" err="1"/>
              <a:t>Morbi</a:t>
            </a:r>
            <a:r>
              <a:rPr lang="en-US" dirty="0"/>
              <a:t> </a:t>
            </a:r>
            <a:r>
              <a:rPr lang="en-US" dirty="0" err="1"/>
              <a:t>iaculis</a:t>
            </a:r>
            <a:r>
              <a:rPr lang="en-US" dirty="0"/>
              <a:t> </a:t>
            </a:r>
            <a:r>
              <a:rPr lang="en-US" dirty="0" err="1"/>
              <a:t>purus</a:t>
            </a:r>
            <a:r>
              <a:rPr lang="en-US" dirty="0"/>
              <a:t> </a:t>
            </a:r>
            <a:r>
              <a:rPr lang="en-US" dirty="0" err="1"/>
              <a:t>quis</a:t>
            </a:r>
            <a:r>
              <a:rPr lang="en-US" dirty="0"/>
              <a:t> </a:t>
            </a:r>
            <a:r>
              <a:rPr lang="en-US" dirty="0" err="1"/>
              <a:t>enim</a:t>
            </a:r>
            <a:r>
              <a:rPr lang="en-US" dirty="0"/>
              <a:t> </a:t>
            </a:r>
            <a:r>
              <a:rPr lang="en-US" dirty="0" err="1"/>
              <a:t>ultrices</a:t>
            </a:r>
            <a:r>
              <a:rPr lang="en-US" dirty="0"/>
              <a:t>, id </a:t>
            </a:r>
            <a:r>
              <a:rPr lang="en-US" dirty="0" err="1"/>
              <a:t>scelerisque</a:t>
            </a:r>
            <a:r>
              <a:rPr lang="en-US" dirty="0"/>
              <a:t> </a:t>
            </a:r>
            <a:r>
              <a:rPr lang="en-US" dirty="0" err="1"/>
              <a:t>sapien</a:t>
            </a:r>
            <a:r>
              <a:rPr lang="en-US" dirty="0"/>
              <a:t> </a:t>
            </a:r>
            <a:r>
              <a:rPr lang="en-US" dirty="0" err="1"/>
              <a:t>malesuada</a:t>
            </a:r>
            <a:r>
              <a:rPr lang="en-US" dirty="0"/>
              <a:t>. Nunc </a:t>
            </a:r>
            <a:r>
              <a:rPr lang="en-US" dirty="0" err="1"/>
              <a:t>auctor</a:t>
            </a:r>
            <a:r>
              <a:rPr lang="en-US" dirty="0"/>
              <a:t> </a:t>
            </a:r>
            <a:r>
              <a:rPr lang="en-US" dirty="0" err="1"/>
              <a:t>urna</a:t>
            </a:r>
            <a:r>
              <a:rPr lang="en-US" dirty="0"/>
              <a:t> </a:t>
            </a:r>
            <a:r>
              <a:rPr lang="en-US" dirty="0" err="1"/>
              <a:t>iaculis</a:t>
            </a:r>
            <a:r>
              <a:rPr lang="en-US" dirty="0"/>
              <a:t> </a:t>
            </a:r>
            <a:r>
              <a:rPr lang="en-US" dirty="0" err="1"/>
              <a:t>enim</a:t>
            </a:r>
            <a:r>
              <a:rPr lang="en-US" dirty="0"/>
              <a:t> </a:t>
            </a:r>
            <a:r>
              <a:rPr lang="en-US" dirty="0" err="1"/>
              <a:t>fringilla</a:t>
            </a:r>
            <a:r>
              <a:rPr lang="en-US" dirty="0"/>
              <a:t> gravida. </a:t>
            </a:r>
            <a:r>
              <a:rPr lang="en-US" dirty="0" err="1"/>
              <a:t>Curabitur</a:t>
            </a:r>
            <a:r>
              <a:rPr lang="en-US" dirty="0"/>
              <a:t> </a:t>
            </a:r>
            <a:r>
              <a:rPr lang="en-US" dirty="0" err="1"/>
              <a:t>ut</a:t>
            </a:r>
            <a:r>
              <a:rPr lang="en-US" dirty="0"/>
              <a:t> </a:t>
            </a:r>
            <a:r>
              <a:rPr lang="en-US" dirty="0" err="1"/>
              <a:t>augue</a:t>
            </a:r>
            <a:r>
              <a:rPr lang="en-US" dirty="0"/>
              <a:t> </a:t>
            </a:r>
            <a:r>
              <a:rPr lang="en-US" dirty="0" err="1"/>
              <a:t>malesuada</a:t>
            </a:r>
            <a:r>
              <a:rPr lang="en-US" dirty="0"/>
              <a:t>, </a:t>
            </a:r>
            <a:r>
              <a:rPr lang="en-US" dirty="0" err="1"/>
              <a:t>molestie</a:t>
            </a:r>
            <a:r>
              <a:rPr lang="en-US" dirty="0"/>
              <a:t> </a:t>
            </a:r>
            <a:r>
              <a:rPr lang="en-US" dirty="0" err="1"/>
              <a:t>arcu</a:t>
            </a:r>
            <a:r>
              <a:rPr lang="en-US" dirty="0"/>
              <a:t> vitae, </a:t>
            </a:r>
            <a:r>
              <a:rPr lang="en-US" dirty="0" err="1"/>
              <a:t>consectetur</a:t>
            </a:r>
            <a:r>
              <a:rPr lang="en-US" dirty="0"/>
              <a:t> </a:t>
            </a:r>
            <a:r>
              <a:rPr lang="en-US" dirty="0" err="1"/>
              <a:t>leo</a:t>
            </a:r>
            <a:r>
              <a:rPr lang="en-US" dirty="0"/>
              <a:t>. </a:t>
            </a:r>
            <a:r>
              <a:rPr lang="en-US" dirty="0" err="1"/>
              <a:t>Sed</a:t>
            </a:r>
            <a:r>
              <a:rPr lang="en-US" dirty="0"/>
              <a:t> sit </a:t>
            </a:r>
            <a:r>
              <a:rPr lang="en-US" dirty="0" err="1"/>
              <a:t>amet</a:t>
            </a:r>
            <a:r>
              <a:rPr lang="en-US" dirty="0"/>
              <a:t> </a:t>
            </a:r>
            <a:r>
              <a:rPr lang="en-US" dirty="0" err="1"/>
              <a:t>ultrices</a:t>
            </a:r>
            <a:r>
              <a:rPr lang="en-US" dirty="0"/>
              <a:t> </a:t>
            </a:r>
            <a:r>
              <a:rPr lang="en-US" dirty="0" err="1"/>
              <a:t>metus</a:t>
            </a:r>
            <a:r>
              <a:rPr lang="en-US" dirty="0"/>
              <a:t>, </a:t>
            </a:r>
            <a:r>
              <a:rPr lang="en-US" dirty="0" err="1"/>
              <a:t>sed</a:t>
            </a:r>
            <a:r>
              <a:rPr lang="en-US" dirty="0"/>
              <a:t> </a:t>
            </a:r>
            <a:r>
              <a:rPr lang="en-US" dirty="0" err="1"/>
              <a:t>ultrices</a:t>
            </a:r>
            <a:r>
              <a:rPr lang="en-US" dirty="0"/>
              <a:t> </a:t>
            </a:r>
            <a:r>
              <a:rPr lang="en-US" dirty="0" err="1"/>
              <a:t>nunc</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p>
        </p:txBody>
      </p:sp>
    </p:spTree>
    <p:extLst>
      <p:ext uri="{BB962C8B-B14F-4D97-AF65-F5344CB8AC3E}">
        <p14:creationId xmlns:p14="http://schemas.microsoft.com/office/powerpoint/2010/main" val="128387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57790"/>
            <a:ext cx="2212142" cy="2457763"/>
          </a:xfrm>
          <a:prstGeom prst="rect">
            <a:avLst/>
          </a:prstGeom>
        </p:spPr>
        <p:txBody>
          <a:bodyPr anchor="t" anchorCtr="0">
            <a:noAutofit/>
          </a:bodyPr>
          <a:lstStyle>
            <a:lvl1pPr>
              <a:lnSpc>
                <a:spcPct val="65000"/>
              </a:lnSpc>
              <a:defRPr sz="3600" b="0" i="0">
                <a:latin typeface="Effra Heavy" charset="0"/>
                <a:ea typeface="Effra Heavy" charset="0"/>
                <a:cs typeface="Effra Heavy" charset="0"/>
              </a:defRPr>
            </a:lvl1pPr>
          </a:lstStyle>
          <a:p>
            <a:r>
              <a:rPr lang="en-US" dirty="0"/>
              <a:t>More</a:t>
            </a:r>
            <a:br>
              <a:rPr lang="en-US" dirty="0"/>
            </a:br>
            <a:r>
              <a:rPr lang="en-US" dirty="0"/>
              <a:t>Than </a:t>
            </a:r>
            <a:br>
              <a:rPr lang="en-US" dirty="0"/>
            </a:br>
            <a:r>
              <a:rPr lang="en-US" dirty="0"/>
              <a:t>A Quick</a:t>
            </a:r>
            <a:br>
              <a:rPr lang="en-US" dirty="0"/>
            </a:br>
            <a:r>
              <a:rPr lang="en-US" dirty="0"/>
              <a:t>Fix</a:t>
            </a:r>
          </a:p>
        </p:txBody>
      </p:sp>
      <p:sp>
        <p:nvSpPr>
          <p:cNvPr id="14"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1" name="Text Placeholder 2"/>
          <p:cNvSpPr>
            <a:spLocks noGrp="1"/>
          </p:cNvSpPr>
          <p:nvPr>
            <p:ph type="body" idx="1" hasCustomPrompt="1"/>
          </p:nvPr>
        </p:nvSpPr>
        <p:spPr>
          <a:xfrm>
            <a:off x="2958353" y="957789"/>
            <a:ext cx="5556998" cy="4739625"/>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r>
              <a:rPr lang="en-US" dirty="0"/>
              <a:t>In et </a:t>
            </a:r>
            <a:r>
              <a:rPr lang="en-US" dirty="0" err="1"/>
              <a:t>nibh</a:t>
            </a:r>
            <a:r>
              <a:rPr lang="en-US" dirty="0"/>
              <a:t> </a:t>
            </a:r>
            <a:r>
              <a:rPr lang="en-US" dirty="0" err="1"/>
              <a:t>eu</a:t>
            </a:r>
            <a:r>
              <a:rPr lang="en-US" dirty="0"/>
              <a:t> </a:t>
            </a:r>
            <a:r>
              <a:rPr lang="en-US" dirty="0" err="1"/>
              <a:t>massa</a:t>
            </a:r>
            <a:r>
              <a:rPr lang="en-US" dirty="0"/>
              <a:t> gravida </a:t>
            </a:r>
            <a:r>
              <a:rPr lang="en-US" dirty="0" err="1"/>
              <a:t>pulvinar</a:t>
            </a:r>
            <a:r>
              <a:rPr lang="en-US" dirty="0"/>
              <a:t>.</a:t>
            </a:r>
          </a:p>
          <a:p>
            <a:r>
              <a:rPr lang="en-US" dirty="0" err="1"/>
              <a:t>Suspendisse</a:t>
            </a:r>
            <a:r>
              <a:rPr lang="en-US" dirty="0"/>
              <a:t> </a:t>
            </a:r>
            <a:r>
              <a:rPr lang="en-US" dirty="0" err="1"/>
              <a:t>dapibus</a:t>
            </a:r>
            <a:r>
              <a:rPr lang="en-US" dirty="0"/>
              <a:t> </a:t>
            </a:r>
            <a:r>
              <a:rPr lang="en-US" dirty="0" err="1"/>
              <a:t>tellus</a:t>
            </a:r>
            <a:r>
              <a:rPr lang="en-US" dirty="0"/>
              <a:t> </a:t>
            </a:r>
            <a:r>
              <a:rPr lang="en-US" dirty="0" err="1"/>
              <a:t>quis</a:t>
            </a:r>
            <a:r>
              <a:rPr lang="en-US" dirty="0"/>
              <a:t> </a:t>
            </a:r>
            <a:r>
              <a:rPr lang="en-US" dirty="0" err="1"/>
              <a:t>odio</a:t>
            </a:r>
            <a:r>
              <a:rPr lang="en-US" dirty="0"/>
              <a:t> maximus </a:t>
            </a:r>
            <a:r>
              <a:rPr lang="en-US" dirty="0" err="1"/>
              <a:t>varius</a:t>
            </a:r>
            <a:r>
              <a:rPr lang="en-US" dirty="0"/>
              <a:t>.</a:t>
            </a:r>
          </a:p>
          <a:p>
            <a:r>
              <a:rPr lang="en-US" dirty="0" err="1"/>
              <a:t>Nullam</a:t>
            </a:r>
            <a:r>
              <a:rPr lang="en-US" dirty="0"/>
              <a:t> </a:t>
            </a:r>
            <a:r>
              <a:rPr lang="en-US" dirty="0" err="1"/>
              <a:t>vel</a:t>
            </a:r>
            <a:r>
              <a:rPr lang="en-US" dirty="0"/>
              <a:t> dolor </a:t>
            </a:r>
            <a:r>
              <a:rPr lang="en-US" dirty="0" err="1"/>
              <a:t>eget</a:t>
            </a:r>
            <a:r>
              <a:rPr lang="en-US" dirty="0"/>
              <a:t> </a:t>
            </a:r>
            <a:r>
              <a:rPr lang="en-US" dirty="0" err="1"/>
              <a:t>nunc</a:t>
            </a:r>
            <a:r>
              <a:rPr lang="en-US" dirty="0"/>
              <a:t> </a:t>
            </a:r>
            <a:r>
              <a:rPr lang="en-US" dirty="0" err="1"/>
              <a:t>interdum</a:t>
            </a:r>
            <a:r>
              <a:rPr lang="en-US" dirty="0"/>
              <a:t> </a:t>
            </a:r>
            <a:r>
              <a:rPr lang="en-US" dirty="0" err="1"/>
              <a:t>ornare</a:t>
            </a:r>
            <a:r>
              <a:rPr lang="en-US" dirty="0"/>
              <a:t>.</a:t>
            </a:r>
          </a:p>
          <a:p>
            <a:r>
              <a:rPr lang="en-US" dirty="0" err="1"/>
              <a:t>Sed</a:t>
            </a:r>
            <a:r>
              <a:rPr lang="en-US" dirty="0"/>
              <a:t> </a:t>
            </a:r>
            <a:r>
              <a:rPr lang="en-US" dirty="0" err="1"/>
              <a:t>feugiat</a:t>
            </a:r>
            <a:r>
              <a:rPr lang="en-US" dirty="0"/>
              <a:t> </a:t>
            </a:r>
            <a:r>
              <a:rPr lang="en-US" dirty="0" err="1"/>
              <a:t>velit</a:t>
            </a:r>
            <a:r>
              <a:rPr lang="en-US" dirty="0"/>
              <a:t> vitae </a:t>
            </a:r>
            <a:r>
              <a:rPr lang="en-US" dirty="0" err="1"/>
              <a:t>posuere</a:t>
            </a:r>
            <a:r>
              <a:rPr lang="en-US" dirty="0"/>
              <a:t> </a:t>
            </a:r>
            <a:r>
              <a:rPr lang="en-US" dirty="0" err="1"/>
              <a:t>efficitur</a:t>
            </a:r>
            <a:r>
              <a:rPr lang="en-US" dirty="0"/>
              <a:t>.</a:t>
            </a:r>
          </a:p>
        </p:txBody>
      </p:sp>
    </p:spTree>
    <p:extLst>
      <p:ext uri="{BB962C8B-B14F-4D97-AF65-F5344CB8AC3E}">
        <p14:creationId xmlns:p14="http://schemas.microsoft.com/office/powerpoint/2010/main" val="123423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3016" y="908553"/>
            <a:ext cx="6612962"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a:t>More Than A Quick Fix</a:t>
            </a:r>
          </a:p>
        </p:txBody>
      </p:sp>
      <p:sp>
        <p:nvSpPr>
          <p:cNvPr id="10"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1233017" y="2141907"/>
            <a:ext cx="6612962" cy="3493961"/>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endParaRPr lang="en-US" dirty="0"/>
          </a:p>
          <a:p>
            <a:endParaRPr lang="en-US" dirty="0"/>
          </a:p>
          <a:p>
            <a:endParaRPr lang="en-US" dirty="0"/>
          </a:p>
          <a:p>
            <a:pPr lvl="0"/>
            <a:endParaRPr lang="en-US" dirty="0"/>
          </a:p>
          <a:p>
            <a:pPr lvl="0"/>
            <a:endParaRPr lang="en-US" dirty="0"/>
          </a:p>
        </p:txBody>
      </p:sp>
    </p:spTree>
    <p:extLst>
      <p:ext uri="{BB962C8B-B14F-4D97-AF65-F5344CB8AC3E}">
        <p14:creationId xmlns:p14="http://schemas.microsoft.com/office/powerpoint/2010/main" val="111555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115"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4" name="Text Placeholder 3"/>
          <p:cNvSpPr>
            <a:spLocks noGrp="1"/>
          </p:cNvSpPr>
          <p:nvPr>
            <p:ph type="body" sz="half" idx="2" hasCustomPrompt="1"/>
          </p:nvPr>
        </p:nvSpPr>
        <p:spPr>
          <a:xfrm>
            <a:off x="626115"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9"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3"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163364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26114" y="897538"/>
            <a:ext cx="3335552"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7"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9" name="Text Placeholder 3"/>
          <p:cNvSpPr>
            <a:spLocks noGrp="1"/>
          </p:cNvSpPr>
          <p:nvPr>
            <p:ph type="body" sz="half" idx="2" hasCustomPrompt="1"/>
          </p:nvPr>
        </p:nvSpPr>
        <p:spPr>
          <a:xfrm>
            <a:off x="626114" y="2141908"/>
            <a:ext cx="3335552" cy="3616244"/>
          </a:xfrm>
          <a:prstGeom prst="rect">
            <a:avLst/>
          </a:prstGeom>
        </p:spPr>
        <p:txBody>
          <a:bodyPr>
            <a:normAutofit/>
          </a:bodyPr>
          <a:lstStyle>
            <a:lvl1pPr marL="171450" indent="-171450">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p:txBody>
      </p:sp>
      <p:sp>
        <p:nvSpPr>
          <p:cNvPr id="14" name="Picture Placeholder 2"/>
          <p:cNvSpPr>
            <a:spLocks noGrp="1" noChangeAspect="1"/>
          </p:cNvSpPr>
          <p:nvPr>
            <p:ph type="pic" idx="1"/>
          </p:nvPr>
        </p:nvSpPr>
        <p:spPr>
          <a:xfrm>
            <a:off x="4054287" y="962913"/>
            <a:ext cx="44577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ext Placeholder 3"/>
          <p:cNvSpPr>
            <a:spLocks noGrp="1"/>
          </p:cNvSpPr>
          <p:nvPr>
            <p:ph type="body" sz="half" idx="15" hasCustomPrompt="1"/>
          </p:nvPr>
        </p:nvSpPr>
        <p:spPr>
          <a:xfrm>
            <a:off x="4054287" y="5735335"/>
            <a:ext cx="44577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55782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BU Text-2 Photos">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624199" y="897538"/>
            <a:ext cx="3335552"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2" name="Text Placeholder 3"/>
          <p:cNvSpPr>
            <a:spLocks noGrp="1"/>
          </p:cNvSpPr>
          <p:nvPr>
            <p:ph type="body" sz="half" idx="2" hasCustomPrompt="1"/>
          </p:nvPr>
        </p:nvSpPr>
        <p:spPr>
          <a:xfrm>
            <a:off x="624199" y="2039016"/>
            <a:ext cx="3335552"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6" name="Picture Placeholder 2"/>
          <p:cNvSpPr>
            <a:spLocks noGrp="1" noChangeAspect="1"/>
          </p:cNvSpPr>
          <p:nvPr>
            <p:ph type="pic" idx="13"/>
          </p:nvPr>
        </p:nvSpPr>
        <p:spPr>
          <a:xfrm>
            <a:off x="4056777" y="961466"/>
            <a:ext cx="2155249" cy="462407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8" name="Picture Placeholder 2"/>
          <p:cNvSpPr>
            <a:spLocks noGrp="1" noChangeAspect="1"/>
          </p:cNvSpPr>
          <p:nvPr>
            <p:ph type="pic" idx="1"/>
          </p:nvPr>
        </p:nvSpPr>
        <p:spPr>
          <a:xfrm>
            <a:off x="6322596" y="962912"/>
            <a:ext cx="2189391" cy="4622627"/>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0" name="Text Placeholder 3"/>
          <p:cNvSpPr>
            <a:spLocks noGrp="1"/>
          </p:cNvSpPr>
          <p:nvPr>
            <p:ph type="body" sz="half" idx="16" hasCustomPrompt="1"/>
          </p:nvPr>
        </p:nvSpPr>
        <p:spPr>
          <a:xfrm>
            <a:off x="4056777" y="5735335"/>
            <a:ext cx="215524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1" name="Text Placeholder 3"/>
          <p:cNvSpPr>
            <a:spLocks noGrp="1"/>
          </p:cNvSpPr>
          <p:nvPr>
            <p:ph type="body" sz="half" idx="17" hasCustomPrompt="1"/>
          </p:nvPr>
        </p:nvSpPr>
        <p:spPr>
          <a:xfrm>
            <a:off x="6322597" y="5735335"/>
            <a:ext cx="2189389"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65058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665" y="-5881"/>
            <a:ext cx="9163665" cy="6872211"/>
          </a:xfrm>
          <a:prstGeom prst="rect">
            <a:avLst/>
          </a:prstGeom>
        </p:spPr>
      </p:pic>
      <p:sp>
        <p:nvSpPr>
          <p:cNvPr id="10" name="Rectangle 9"/>
          <p:cNvSpPr/>
          <p:nvPr userDrawn="1"/>
        </p:nvSpPr>
        <p:spPr>
          <a:xfrm>
            <a:off x="201478" y="-6148"/>
            <a:ext cx="8772041" cy="687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dirty="0"/>
              <a:t>‘</a:t>
            </a:r>
          </a:p>
        </p:txBody>
      </p:sp>
      <p:pic>
        <p:nvPicPr>
          <p:cNvPr id="12" name="Picture 1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28650" y="204428"/>
            <a:ext cx="1865601" cy="315398"/>
          </a:xfrm>
          <a:prstGeom prst="rect">
            <a:avLst/>
          </a:prstGeom>
        </p:spPr>
      </p:pic>
      <p:cxnSp>
        <p:nvCxnSpPr>
          <p:cNvPr id="13" name="Straight Connector 12"/>
          <p:cNvCxnSpPr/>
          <p:nvPr userDrawn="1"/>
        </p:nvCxnSpPr>
        <p:spPr>
          <a:xfrm>
            <a:off x="628650" y="6248472"/>
            <a:ext cx="7890681"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28650" y="6359092"/>
            <a:ext cx="780724" cy="288807"/>
          </a:xfrm>
          <a:prstGeom prst="rect">
            <a:avLst/>
          </a:prstGeom>
        </p:spPr>
      </p:pic>
      <p:sp>
        <p:nvSpPr>
          <p:cNvPr id="15" name="Slide Number Placeholder 5"/>
          <p:cNvSpPr>
            <a:spLocks noGrp="1"/>
          </p:cNvSpPr>
          <p:nvPr>
            <p:ph type="sldNum" sz="quarter" idx="4"/>
          </p:nvPr>
        </p:nvSpPr>
        <p:spPr>
          <a:xfrm>
            <a:off x="6532284" y="6425175"/>
            <a:ext cx="20574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44248416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3" r:id="rId3"/>
    <p:sldLayoutId id="2147483665" r:id="rId4"/>
    <p:sldLayoutId id="2147483664" r:id="rId5"/>
    <p:sldLayoutId id="2147483672" r:id="rId6"/>
    <p:sldLayoutId id="2147483669" r:id="rId7"/>
    <p:sldLayoutId id="2147483668" r:id="rId8"/>
    <p:sldLayoutId id="2147483673" r:id="rId9"/>
    <p:sldLayoutId id="2147483674" r:id="rId10"/>
    <p:sldLayoutId id="2147483662" r:id="rId11"/>
    <p:sldLayoutId id="2147483670" r:id="rId12"/>
    <p:sldLayoutId id="21474836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ori.hhs.gov/content/chapter-2-research-misconduct-introductio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ori.hhs.gov/case-four-accusation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ori.hhs.gov/case-four-accusation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microsoft.com/office/2017/04/relationships/track" Target="../media/track1.vtt"/></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86846" y="4860048"/>
            <a:ext cx="6612962" cy="1817477"/>
          </a:xfrm>
        </p:spPr>
        <p:txBody>
          <a:bodyPr>
            <a:noAutofit/>
          </a:bodyPr>
          <a:lstStyle/>
          <a:p>
            <a:r>
              <a:rPr lang="en-US" sz="3200" dirty="0"/>
              <a:t>Research Misconduct</a:t>
            </a:r>
          </a:p>
          <a:p>
            <a:endParaRPr lang="en-US" dirty="0"/>
          </a:p>
          <a:p>
            <a:pPr algn="r"/>
            <a:r>
              <a:rPr lang="en-US" dirty="0"/>
              <a:t>Information for this module came from the </a:t>
            </a:r>
          </a:p>
          <a:p>
            <a:pPr algn="r"/>
            <a:r>
              <a:rPr lang="en-US" dirty="0"/>
              <a:t>Office of Research Integrity (ORI) website: </a:t>
            </a:r>
          </a:p>
          <a:p>
            <a:pPr algn="r"/>
            <a:r>
              <a:rPr lang="en-US" dirty="0">
                <a:hlinkClick r:id="rId2"/>
              </a:rPr>
              <a:t>https://ori.hhs.gov/content/chapter-2-research-misconduct-introduction</a:t>
            </a:r>
            <a:endParaRPr lang="en-US" dirty="0"/>
          </a:p>
        </p:txBody>
      </p:sp>
    </p:spTree>
    <p:extLst>
      <p:ext uri="{BB962C8B-B14F-4D97-AF65-F5344CB8AC3E}">
        <p14:creationId xmlns:p14="http://schemas.microsoft.com/office/powerpoint/2010/main" val="199464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10</a:t>
            </a:fld>
            <a:endParaRPr lang="en-US" dirty="0"/>
          </a:p>
        </p:txBody>
      </p:sp>
      <p:sp>
        <p:nvSpPr>
          <p:cNvPr id="3" name="TextBox 2"/>
          <p:cNvSpPr txBox="1"/>
          <p:nvPr/>
        </p:nvSpPr>
        <p:spPr>
          <a:xfrm>
            <a:off x="1383632" y="1095878"/>
            <a:ext cx="7016664" cy="3847207"/>
          </a:xfrm>
          <a:prstGeom prst="rect">
            <a:avLst/>
          </a:prstGeom>
          <a:noFill/>
        </p:spPr>
        <p:txBody>
          <a:bodyPr wrap="none" rtlCol="0">
            <a:spAutoFit/>
          </a:bodyPr>
          <a:lstStyle/>
          <a:p>
            <a:r>
              <a:rPr lang="en-US" sz="3200" dirty="0">
                <a:solidFill>
                  <a:srgbClr val="C00000"/>
                </a:solidFill>
                <a:latin typeface="Museo Slab 300"/>
              </a:rPr>
              <a:t>When research misconduct occurs in </a:t>
            </a:r>
          </a:p>
          <a:p>
            <a:r>
              <a:rPr lang="en-US" sz="3200" dirty="0">
                <a:solidFill>
                  <a:srgbClr val="C00000"/>
                </a:solidFill>
                <a:latin typeface="Museo Slab 300"/>
              </a:rPr>
              <a:t>federally funded research (including </a:t>
            </a:r>
          </a:p>
          <a:p>
            <a:r>
              <a:rPr lang="en-US" sz="3200" dirty="0">
                <a:solidFill>
                  <a:srgbClr val="C00000"/>
                </a:solidFill>
                <a:latin typeface="Museo Slab 300"/>
              </a:rPr>
              <a:t>proposals), it is a federal crime that </a:t>
            </a:r>
          </a:p>
          <a:p>
            <a:r>
              <a:rPr lang="en-US" sz="3200" dirty="0">
                <a:solidFill>
                  <a:srgbClr val="C00000"/>
                </a:solidFill>
                <a:latin typeface="Museo Slab 300"/>
              </a:rPr>
              <a:t>can be punished severely resulting in:</a:t>
            </a:r>
          </a:p>
          <a:p>
            <a:pPr marL="285750" indent="-285750">
              <a:buFont typeface="Arial" panose="020B0604020202020204" pitchFamily="34" charset="0"/>
              <a:buChar char="•"/>
            </a:pPr>
            <a:r>
              <a:rPr lang="en-US" sz="2800" dirty="0">
                <a:latin typeface="Museo Slab 300"/>
              </a:rPr>
              <a:t>Fines</a:t>
            </a:r>
          </a:p>
          <a:p>
            <a:pPr marL="285750" indent="-285750">
              <a:buFont typeface="Arial" panose="020B0604020202020204" pitchFamily="34" charset="0"/>
              <a:buChar char="•"/>
            </a:pPr>
            <a:r>
              <a:rPr lang="en-US" sz="2800" dirty="0">
                <a:latin typeface="Museo Slab 300"/>
              </a:rPr>
              <a:t>Loss of funding eligibility</a:t>
            </a:r>
          </a:p>
          <a:p>
            <a:pPr marL="285750" indent="-285750">
              <a:buFont typeface="Arial" panose="020B0604020202020204" pitchFamily="34" charset="0"/>
              <a:buChar char="•"/>
            </a:pPr>
            <a:r>
              <a:rPr lang="en-US" sz="2800" dirty="0">
                <a:latin typeface="Museo Slab 300"/>
              </a:rPr>
              <a:t>Imprisonment</a:t>
            </a:r>
          </a:p>
          <a:p>
            <a:endParaRPr lang="en-US" sz="1400" dirty="0">
              <a:latin typeface="Museo Slab 300"/>
            </a:endParaRPr>
          </a:p>
          <a:p>
            <a:pPr algn="r"/>
            <a:r>
              <a:rPr lang="en-US" dirty="0"/>
              <a:t>https://ori.hhs.gov/rcr-casebook-research-misconduct</a:t>
            </a:r>
            <a:endParaRPr lang="en-US" sz="1400" dirty="0">
              <a:latin typeface="Museo Slab 300"/>
            </a:endParaRPr>
          </a:p>
        </p:txBody>
      </p:sp>
    </p:spTree>
    <p:extLst>
      <p:ext uri="{BB962C8B-B14F-4D97-AF65-F5344CB8AC3E}">
        <p14:creationId xmlns:p14="http://schemas.microsoft.com/office/powerpoint/2010/main" val="4249491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4463" y="1114185"/>
            <a:ext cx="6599639" cy="4760147"/>
          </a:xfrm>
        </p:spPr>
        <p:txBody>
          <a:bodyPr>
            <a:normAutofit/>
          </a:bodyPr>
          <a:lstStyle/>
          <a:p>
            <a:r>
              <a:rPr lang="en-US" sz="2800" dirty="0">
                <a:solidFill>
                  <a:srgbClr val="C00000"/>
                </a:solidFill>
              </a:rPr>
              <a:t>Case Example (1)</a:t>
            </a:r>
          </a:p>
          <a:p>
            <a:r>
              <a:rPr lang="en-US" sz="2600" dirty="0">
                <a:solidFill>
                  <a:schemeClr val="tx1"/>
                </a:solidFill>
              </a:rPr>
              <a:t>Dr. Edwards lab had always prided itself on its extraordinary research. During a weekly lab meeting one of the technicians presented data from two experiments. The data presented from experiment 1 appeared to be identical to the data from experiment 2. Dr. Edwards spoke with the lab technician who claimed that she had performed two experiments and that the data just happened to look the same.</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11</a:t>
            </a:fld>
            <a:endParaRPr lang="en-US" dirty="0"/>
          </a:p>
        </p:txBody>
      </p:sp>
    </p:spTree>
    <p:extLst>
      <p:ext uri="{BB962C8B-B14F-4D97-AF65-F5344CB8AC3E}">
        <p14:creationId xmlns:p14="http://schemas.microsoft.com/office/powerpoint/2010/main" val="810050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672390"/>
            <a:ext cx="6599639" cy="4511842"/>
          </a:xfrm>
        </p:spPr>
        <p:txBody>
          <a:bodyPr>
            <a:normAutofit/>
          </a:bodyPr>
          <a:lstStyle/>
          <a:p>
            <a:r>
              <a:rPr lang="en-US" sz="3200" dirty="0">
                <a:solidFill>
                  <a:srgbClr val="C00000"/>
                </a:solidFill>
              </a:rPr>
              <a:t>Case Example Questions (1)</a:t>
            </a:r>
          </a:p>
          <a:p>
            <a:pPr marL="457200" indent="-457200">
              <a:buFont typeface="Arial" panose="020B0604020202020204" pitchFamily="34" charset="0"/>
              <a:buChar char="•"/>
            </a:pPr>
            <a:r>
              <a:rPr lang="en-US" sz="2800" dirty="0">
                <a:solidFill>
                  <a:schemeClr val="tx1"/>
                </a:solidFill>
              </a:rPr>
              <a:t>What should Dr. Edwards do now?</a:t>
            </a:r>
          </a:p>
          <a:p>
            <a:pPr marL="457200" indent="-457200">
              <a:buFont typeface="Arial" panose="020B0604020202020204" pitchFamily="34" charset="0"/>
              <a:buChar char="•"/>
            </a:pPr>
            <a:r>
              <a:rPr lang="en-US" sz="2800" dirty="0">
                <a:solidFill>
                  <a:schemeClr val="tx1"/>
                </a:solidFill>
              </a:rPr>
              <a:t>Do you think that the lab technician is telling the truth?</a:t>
            </a:r>
          </a:p>
          <a:p>
            <a:endParaRPr lang="en-US" sz="2800" dirty="0">
              <a:solidFill>
                <a:srgbClr val="C00000"/>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12</a:t>
            </a:fld>
            <a:endParaRPr lang="en-US" dirty="0"/>
          </a:p>
        </p:txBody>
      </p:sp>
    </p:spTree>
    <p:extLst>
      <p:ext uri="{BB962C8B-B14F-4D97-AF65-F5344CB8AC3E}">
        <p14:creationId xmlns:p14="http://schemas.microsoft.com/office/powerpoint/2010/main" val="1973721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93101" y="1113428"/>
            <a:ext cx="6599639" cy="4944979"/>
          </a:xfrm>
        </p:spPr>
        <p:txBody>
          <a:bodyPr>
            <a:normAutofit/>
          </a:bodyPr>
          <a:lstStyle/>
          <a:p>
            <a:r>
              <a:rPr lang="en-US" sz="3200" dirty="0">
                <a:solidFill>
                  <a:srgbClr val="C00000"/>
                </a:solidFill>
              </a:rPr>
              <a:t>Case Example (2)</a:t>
            </a:r>
          </a:p>
          <a:p>
            <a:r>
              <a:rPr lang="en-US" sz="2800" dirty="0">
                <a:solidFill>
                  <a:schemeClr val="tx1"/>
                </a:solidFill>
              </a:rPr>
              <a:t>Dr. Frank conducts medical research in the area of sleep disorders. After careful thought and review of the literature he writes a protocol around a novel use of a sleep therapy. He asks his colleagues to review the protocol. A short time later he finds that one of his colleagues has submitted his protocol as his own to a federal funding agency.</a:t>
            </a:r>
          </a:p>
        </p:txBody>
      </p:sp>
      <p:sp>
        <p:nvSpPr>
          <p:cNvPr id="4" name="Slide Number Placeholder 3"/>
          <p:cNvSpPr>
            <a:spLocks noGrp="1"/>
          </p:cNvSpPr>
          <p:nvPr>
            <p:ph type="sldNum" sz="quarter" idx="12"/>
          </p:nvPr>
        </p:nvSpPr>
        <p:spPr/>
        <p:txBody>
          <a:bodyPr/>
          <a:lstStyle/>
          <a:p>
            <a:fld id="{935F4044-894B-B74C-BA70-A76DFBF02618}" type="slidenum">
              <a:rPr lang="en-US" smtClean="0"/>
              <a:pPr/>
              <a:t>13</a:t>
            </a:fld>
            <a:endParaRPr lang="en-US" dirty="0"/>
          </a:p>
        </p:txBody>
      </p:sp>
    </p:spTree>
    <p:extLst>
      <p:ext uri="{BB962C8B-B14F-4D97-AF65-F5344CB8AC3E}">
        <p14:creationId xmlns:p14="http://schemas.microsoft.com/office/powerpoint/2010/main" val="82513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76631"/>
            <a:ext cx="6599639" cy="3970422"/>
          </a:xfrm>
        </p:spPr>
        <p:txBody>
          <a:bodyPr>
            <a:normAutofit/>
          </a:bodyPr>
          <a:lstStyle/>
          <a:p>
            <a:r>
              <a:rPr lang="en-US" sz="3200" dirty="0">
                <a:solidFill>
                  <a:srgbClr val="C00000"/>
                </a:solidFill>
              </a:rPr>
              <a:t>Case Example Questions</a:t>
            </a:r>
          </a:p>
          <a:p>
            <a:pPr marL="457200" indent="-457200">
              <a:buFont typeface="Arial" panose="020B0604020202020204" pitchFamily="34" charset="0"/>
              <a:buChar char="•"/>
            </a:pPr>
            <a:r>
              <a:rPr lang="en-US" sz="2800" dirty="0">
                <a:solidFill>
                  <a:schemeClr val="tx1"/>
                </a:solidFill>
              </a:rPr>
              <a:t>What should Dr. Frank do?</a:t>
            </a:r>
          </a:p>
          <a:p>
            <a:pPr marL="457200" indent="-457200">
              <a:buFont typeface="Arial" panose="020B0604020202020204" pitchFamily="34" charset="0"/>
              <a:buChar char="•"/>
            </a:pPr>
            <a:r>
              <a:rPr lang="en-US" sz="2800" dirty="0">
                <a:solidFill>
                  <a:schemeClr val="tx1"/>
                </a:solidFill>
              </a:rPr>
              <a:t>Do you think that what his colleague did was dishonest?</a:t>
            </a: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14</a:t>
            </a:fld>
            <a:endParaRPr lang="en-US" dirty="0"/>
          </a:p>
        </p:txBody>
      </p:sp>
    </p:spTree>
    <p:extLst>
      <p:ext uri="{BB962C8B-B14F-4D97-AF65-F5344CB8AC3E}">
        <p14:creationId xmlns:p14="http://schemas.microsoft.com/office/powerpoint/2010/main" val="864352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32564"/>
            <a:ext cx="6599639" cy="4752785"/>
          </a:xfrm>
        </p:spPr>
        <p:txBody>
          <a:bodyPr>
            <a:normAutofit/>
          </a:bodyPr>
          <a:lstStyle/>
          <a:p>
            <a:r>
              <a:rPr lang="en-US" sz="2800" dirty="0">
                <a:solidFill>
                  <a:srgbClr val="C00000"/>
                </a:solidFill>
              </a:rPr>
              <a:t>Role Play:</a:t>
            </a:r>
          </a:p>
          <a:p>
            <a:r>
              <a:rPr lang="en-US" sz="2600" dirty="0">
                <a:solidFill>
                  <a:schemeClr val="tx1"/>
                </a:solidFill>
              </a:rPr>
              <a:t>This is a 2-person role play involving an associate professor and a former PhD student</a:t>
            </a:r>
            <a:endParaRPr lang="en-US" sz="2600" b="1" dirty="0">
              <a:solidFill>
                <a:schemeClr val="tx1"/>
              </a:solidFill>
            </a:endParaRPr>
          </a:p>
          <a:p>
            <a:endParaRPr lang="en-US" sz="1600" b="1" dirty="0">
              <a:solidFill>
                <a:schemeClr val="tx1"/>
              </a:solidFill>
            </a:endParaRPr>
          </a:p>
          <a:p>
            <a:r>
              <a:rPr lang="en-US" sz="2800" dirty="0">
                <a:solidFill>
                  <a:srgbClr val="C00000"/>
                </a:solidFill>
              </a:rPr>
              <a:t>Roles:</a:t>
            </a:r>
          </a:p>
          <a:p>
            <a:r>
              <a:rPr lang="en-US" sz="2600" dirty="0">
                <a:solidFill>
                  <a:schemeClr val="tx1"/>
                </a:solidFill>
              </a:rPr>
              <a:t>Professor</a:t>
            </a:r>
          </a:p>
          <a:p>
            <a:r>
              <a:rPr lang="en-US" sz="2600" dirty="0">
                <a:solidFill>
                  <a:schemeClr val="tx1"/>
                </a:solidFill>
              </a:rPr>
              <a:t>Former PhD student</a:t>
            </a:r>
            <a:endParaRPr lang="en-US" sz="2600" b="1" dirty="0">
              <a:solidFill>
                <a:schemeClr val="tx1"/>
              </a:solidFill>
            </a:endParaRPr>
          </a:p>
          <a:p>
            <a:pPr algn="r"/>
            <a:endParaRPr lang="en-US" sz="1800" dirty="0">
              <a:solidFill>
                <a:srgbClr val="C00000"/>
              </a:solidFill>
              <a:hlinkClick r:id="" action="ppaction://noaction"/>
            </a:endParaRPr>
          </a:p>
          <a:p>
            <a:pPr algn="r"/>
            <a:r>
              <a:rPr lang="en-US" sz="1800" dirty="0">
                <a:solidFill>
                  <a:srgbClr val="C00000"/>
                </a:solidFill>
                <a:hlinkClick r:id="rId3"/>
              </a:rPr>
              <a:t>https://ori.hhs.gov/case-four-accusations-</a:t>
            </a:r>
            <a:endParaRPr lang="en-US" sz="1800" dirty="0">
              <a:solidFill>
                <a:srgbClr val="C00000"/>
              </a:solidFill>
            </a:endParaRPr>
          </a:p>
          <a:p>
            <a:pPr algn="r"/>
            <a:r>
              <a:rPr lang="en-US" sz="1800" dirty="0">
                <a:solidFill>
                  <a:srgbClr val="C00000"/>
                </a:solidFill>
              </a:rPr>
              <a:t>falsifying-data</a:t>
            </a:r>
            <a:endParaRPr lang="en-US" sz="2800" dirty="0">
              <a:solidFill>
                <a:schemeClr val="tx1"/>
              </a:solidFill>
            </a:endParaRP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15</a:t>
            </a:fld>
            <a:endParaRPr lang="en-US" dirty="0"/>
          </a:p>
        </p:txBody>
      </p:sp>
    </p:spTree>
    <p:extLst>
      <p:ext uri="{BB962C8B-B14F-4D97-AF65-F5344CB8AC3E}">
        <p14:creationId xmlns:p14="http://schemas.microsoft.com/office/powerpoint/2010/main" val="2755490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5" y="1173352"/>
            <a:ext cx="6612962" cy="4734029"/>
          </a:xfrm>
        </p:spPr>
        <p:txBody>
          <a:bodyPr>
            <a:normAutofit lnSpcReduction="10000"/>
          </a:bodyPr>
          <a:lstStyle/>
          <a:p>
            <a:r>
              <a:rPr lang="en-US" sz="2200" dirty="0">
                <a:solidFill>
                  <a:schemeClr val="tx1"/>
                </a:solidFill>
              </a:rPr>
              <a:t>This role play involves a young Associate Professor of biochemistry at a major research university.  He devotes all his time to establishing his scientific career. He has developed his lab into a highly successful scientific enterprise that is turning out world class publications. He has remained in close touch with his former PhD advisor, and thinks of their relationship as a warm mutual friendship.</a:t>
            </a:r>
          </a:p>
          <a:p>
            <a:endParaRPr lang="en-US" sz="2200" dirty="0">
              <a:solidFill>
                <a:schemeClr val="tx1"/>
              </a:solidFill>
            </a:endParaRPr>
          </a:p>
          <a:p>
            <a:r>
              <a:rPr lang="en-US" sz="2200" dirty="0">
                <a:solidFill>
                  <a:schemeClr val="tx1"/>
                </a:solidFill>
              </a:rPr>
              <a:t>His former advisor tells the professor that one of his former PhD students, has fallen on hard times. He’d lost his first academic appointment and is now driving a cab in the city where the professor lives. The former advisor suggests that the professor hire the down-and-out guy who is 15 years his senior and practically homeless. </a:t>
            </a:r>
          </a:p>
          <a:p>
            <a:endParaRPr lang="en-US" sz="28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935F4044-894B-B74C-BA70-A76DFBF02618}" type="slidenum">
              <a:rPr lang="en-US" smtClean="0"/>
              <a:pPr/>
              <a:t>16</a:t>
            </a:fld>
            <a:endParaRPr lang="en-US" dirty="0"/>
          </a:p>
        </p:txBody>
      </p:sp>
    </p:spTree>
    <p:extLst>
      <p:ext uri="{BB962C8B-B14F-4D97-AF65-F5344CB8AC3E}">
        <p14:creationId xmlns:p14="http://schemas.microsoft.com/office/powerpoint/2010/main" val="32135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5985" y="972642"/>
            <a:ext cx="6745075" cy="5209832"/>
          </a:xfrm>
        </p:spPr>
        <p:txBody>
          <a:bodyPr>
            <a:normAutofit/>
          </a:bodyPr>
          <a:lstStyle/>
          <a:p>
            <a:r>
              <a:rPr lang="en-US" sz="2400" dirty="0">
                <a:solidFill>
                  <a:schemeClr val="tx1"/>
                </a:solidFill>
              </a:rPr>
              <a:t>Character Description: Professor</a:t>
            </a:r>
          </a:p>
          <a:p>
            <a:r>
              <a:rPr lang="en-US" sz="2200" dirty="0">
                <a:solidFill>
                  <a:schemeClr val="tx1"/>
                </a:solidFill>
              </a:rPr>
              <a:t>You are well known in your research field and provide excellent research. You decide to take your former mentor’s advice and hire your PhD student. Your student’s performance is poor and after stating his expectations, the student produces data that fits “a little too well with the hypothesis.	</a:t>
            </a:r>
          </a:p>
          <a:p>
            <a:endParaRPr lang="en-US" sz="1800" dirty="0">
              <a:solidFill>
                <a:schemeClr val="tx1"/>
              </a:solidFill>
              <a:hlinkClick r:id="rId2"/>
            </a:endParaRPr>
          </a:p>
          <a:p>
            <a:pPr algn="r"/>
            <a:r>
              <a:rPr lang="en-US" sz="1800" dirty="0">
                <a:solidFill>
                  <a:srgbClr val="C00000"/>
                </a:solidFill>
                <a:hlinkClick r:id="rId2"/>
              </a:rPr>
              <a:t>https://ori.hhs.gov/case-four-accusations-</a:t>
            </a:r>
            <a:endParaRPr lang="en-US" sz="1800" dirty="0">
              <a:solidFill>
                <a:srgbClr val="C00000"/>
              </a:solidFill>
            </a:endParaRPr>
          </a:p>
          <a:p>
            <a:pPr algn="r"/>
            <a:r>
              <a:rPr lang="en-US" sz="1800" dirty="0">
                <a:solidFill>
                  <a:srgbClr val="C00000"/>
                </a:solidFill>
              </a:rPr>
              <a:t>falsifying-data</a:t>
            </a:r>
            <a:endParaRPr lang="en-US" sz="1800" dirty="0">
              <a:solidFill>
                <a:schemeClr val="tx1"/>
              </a:solidFill>
            </a:endParaRPr>
          </a:p>
          <a:p>
            <a:pPr algn="r"/>
            <a:endParaRPr lang="en-US" sz="4300" dirty="0">
              <a:solidFill>
                <a:srgbClr val="C00000"/>
              </a:solidFill>
            </a:endParaRP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17</a:t>
            </a:fld>
            <a:endParaRPr lang="en-US" dirty="0"/>
          </a:p>
        </p:txBody>
      </p:sp>
    </p:spTree>
    <p:extLst>
      <p:ext uri="{BB962C8B-B14F-4D97-AF65-F5344CB8AC3E}">
        <p14:creationId xmlns:p14="http://schemas.microsoft.com/office/powerpoint/2010/main" val="589523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5985" y="1115861"/>
            <a:ext cx="6745075" cy="5209832"/>
          </a:xfrm>
        </p:spPr>
        <p:txBody>
          <a:bodyPr>
            <a:normAutofit/>
          </a:bodyPr>
          <a:lstStyle/>
          <a:p>
            <a:r>
              <a:rPr lang="en-US" sz="2800" dirty="0">
                <a:solidFill>
                  <a:schemeClr val="tx1"/>
                </a:solidFill>
              </a:rPr>
              <a:t>Character Description: Former PhD Student</a:t>
            </a:r>
          </a:p>
          <a:p>
            <a:r>
              <a:rPr lang="en-US" sz="2400" dirty="0">
                <a:solidFill>
                  <a:schemeClr val="tx1"/>
                </a:solidFill>
              </a:rPr>
              <a:t>Allen is hired by is former mentor. He has been in the lab for approximately 6 months. His work is poor and he resents any input or supervision. The former student insists that his work is superior to the work of others and makes remarks about the work of the other students.</a:t>
            </a:r>
            <a:r>
              <a:rPr lang="en-US" sz="2300" dirty="0">
                <a:solidFill>
                  <a:schemeClr val="tx1"/>
                </a:solidFill>
              </a:rPr>
              <a:t>	</a:t>
            </a:r>
            <a:endParaRPr lang="en-US" sz="7400" dirty="0">
              <a:solidFill>
                <a:schemeClr val="tx1"/>
              </a:solidFill>
            </a:endParaRPr>
          </a:p>
          <a:p>
            <a:endParaRPr lang="en-US" sz="1600" dirty="0">
              <a:solidFill>
                <a:schemeClr val="tx1"/>
              </a:solidFill>
              <a:hlinkClick r:id="rId2"/>
            </a:endParaRPr>
          </a:p>
          <a:p>
            <a:pPr algn="r"/>
            <a:r>
              <a:rPr lang="en-US" sz="1900" dirty="0">
                <a:solidFill>
                  <a:srgbClr val="C00000"/>
                </a:solidFill>
                <a:hlinkClick r:id="rId2"/>
              </a:rPr>
              <a:t>https://ori.hhs.gov/case-four-accusations-</a:t>
            </a:r>
            <a:endParaRPr lang="en-US" sz="1900" dirty="0">
              <a:solidFill>
                <a:srgbClr val="C00000"/>
              </a:solidFill>
            </a:endParaRPr>
          </a:p>
          <a:p>
            <a:pPr algn="r"/>
            <a:r>
              <a:rPr lang="en-US" sz="1900" dirty="0">
                <a:solidFill>
                  <a:srgbClr val="C00000"/>
                </a:solidFill>
              </a:rPr>
              <a:t>falsifying-data</a:t>
            </a:r>
            <a:endParaRPr lang="en-US" sz="1900" dirty="0">
              <a:solidFill>
                <a:schemeClr val="tx1"/>
              </a:solidFill>
            </a:endParaRPr>
          </a:p>
          <a:p>
            <a:pPr algn="r"/>
            <a:endParaRPr lang="en-US" sz="4300" dirty="0">
              <a:solidFill>
                <a:srgbClr val="C00000"/>
              </a:solidFill>
            </a:endParaRP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18</a:t>
            </a:fld>
            <a:endParaRPr lang="en-US" dirty="0"/>
          </a:p>
        </p:txBody>
      </p:sp>
    </p:spTree>
    <p:extLst>
      <p:ext uri="{BB962C8B-B14F-4D97-AF65-F5344CB8AC3E}">
        <p14:creationId xmlns:p14="http://schemas.microsoft.com/office/powerpoint/2010/main" val="3537203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215343"/>
            <a:ext cx="6745075" cy="5209832"/>
          </a:xfrm>
        </p:spPr>
        <p:txBody>
          <a:bodyPr>
            <a:normAutofit/>
          </a:bodyPr>
          <a:lstStyle/>
          <a:p>
            <a:r>
              <a:rPr lang="en-US" sz="2200" i="1" dirty="0">
                <a:solidFill>
                  <a:srgbClr val="C00000"/>
                </a:solidFill>
              </a:rPr>
              <a:t>Scenario One</a:t>
            </a:r>
          </a:p>
          <a:p>
            <a:r>
              <a:rPr lang="en-US" sz="2200" i="1" dirty="0">
                <a:solidFill>
                  <a:schemeClr val="tx1"/>
                </a:solidFill>
              </a:rPr>
              <a:t>Professor</a:t>
            </a:r>
            <a:r>
              <a:rPr lang="en-US" sz="2200" dirty="0">
                <a:solidFill>
                  <a:schemeClr val="tx1"/>
                </a:solidFill>
              </a:rPr>
              <a:t>: “I was just looking at the recent data you produced. I asked another student to gather more data. The other student’s data does not resemble your data at all”</a:t>
            </a:r>
            <a:endParaRPr lang="en-US" sz="2200" i="1" dirty="0">
              <a:solidFill>
                <a:schemeClr val="tx1"/>
              </a:solidFill>
            </a:endParaRPr>
          </a:p>
          <a:p>
            <a:r>
              <a:rPr lang="en-US" sz="2200" i="1" dirty="0">
                <a:solidFill>
                  <a:schemeClr val="tx1"/>
                </a:solidFill>
              </a:rPr>
              <a:t>Former PhD student</a:t>
            </a:r>
            <a:r>
              <a:rPr lang="en-US" sz="2200" dirty="0">
                <a:solidFill>
                  <a:schemeClr val="tx1"/>
                </a:solidFill>
              </a:rPr>
              <a:t>: </a:t>
            </a:r>
            <a:r>
              <a:rPr lang="en-US" sz="2200" dirty="0">
                <a:solidFill>
                  <a:srgbClr val="C00000"/>
                </a:solidFill>
              </a:rPr>
              <a:t>How do you respond?</a:t>
            </a:r>
            <a:endParaRPr lang="en-US" sz="2200" dirty="0">
              <a:solidFill>
                <a:srgbClr val="C00000"/>
              </a:solidFill>
              <a:hlinkClick r:id="rId3"/>
            </a:endParaRPr>
          </a:p>
          <a:p>
            <a:pPr algn="r"/>
            <a:endParaRPr lang="en-US" sz="1800" dirty="0">
              <a:solidFill>
                <a:srgbClr val="C00000"/>
              </a:solidFill>
              <a:hlinkClick r:id="rId3"/>
            </a:endParaRPr>
          </a:p>
          <a:p>
            <a:pPr algn="r"/>
            <a:r>
              <a:rPr lang="en-US" sz="1800" dirty="0">
                <a:solidFill>
                  <a:srgbClr val="C00000"/>
                </a:solidFill>
                <a:hlinkClick r:id="rId3"/>
              </a:rPr>
              <a:t>https://ori.hhs.gov/case-four-accusations-</a:t>
            </a:r>
            <a:endParaRPr lang="en-US" sz="1800" dirty="0">
              <a:solidFill>
                <a:srgbClr val="C00000"/>
              </a:solidFill>
            </a:endParaRPr>
          </a:p>
          <a:p>
            <a:pPr algn="r"/>
            <a:r>
              <a:rPr lang="en-US" sz="1800" dirty="0">
                <a:solidFill>
                  <a:srgbClr val="C00000"/>
                </a:solidFill>
              </a:rPr>
              <a:t>falsifying-data</a:t>
            </a:r>
            <a:endParaRPr lang="en-US" sz="3200" dirty="0">
              <a:solidFill>
                <a:schemeClr val="tx1"/>
              </a:solidFill>
            </a:endParaRP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19</a:t>
            </a:fld>
            <a:endParaRPr lang="en-US" dirty="0"/>
          </a:p>
        </p:txBody>
      </p:sp>
    </p:spTree>
    <p:extLst>
      <p:ext uri="{BB962C8B-B14F-4D97-AF65-F5344CB8AC3E}">
        <p14:creationId xmlns:p14="http://schemas.microsoft.com/office/powerpoint/2010/main" val="198294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195016"/>
            <a:ext cx="6599639" cy="4760147"/>
          </a:xfrm>
        </p:spPr>
        <p:txBody>
          <a:bodyPr>
            <a:normAutofit/>
          </a:bodyPr>
          <a:lstStyle/>
          <a:p>
            <a:r>
              <a:rPr lang="en-US" sz="3200" dirty="0">
                <a:solidFill>
                  <a:srgbClr val="C00000"/>
                </a:solidFill>
              </a:rPr>
              <a:t>Overview</a:t>
            </a:r>
          </a:p>
          <a:p>
            <a:r>
              <a:rPr lang="en-US" sz="2800" dirty="0">
                <a:solidFill>
                  <a:schemeClr val="tx1"/>
                </a:solidFill>
              </a:rPr>
              <a:t>The Department of Health and Human</a:t>
            </a:r>
          </a:p>
          <a:p>
            <a:r>
              <a:rPr lang="en-US" sz="2800" dirty="0">
                <a:solidFill>
                  <a:schemeClr val="tx1"/>
                </a:solidFill>
              </a:rPr>
              <a:t>Services (DHHS), Public Health</a:t>
            </a:r>
          </a:p>
          <a:p>
            <a:r>
              <a:rPr lang="en-US" sz="2800" dirty="0">
                <a:solidFill>
                  <a:schemeClr val="tx1"/>
                </a:solidFill>
              </a:rPr>
              <a:t>Services(PHS) Policies on Research</a:t>
            </a:r>
          </a:p>
          <a:p>
            <a:r>
              <a:rPr lang="en-US" sz="2800" dirty="0">
                <a:solidFill>
                  <a:schemeClr val="tx1"/>
                </a:solidFill>
              </a:rPr>
              <a:t>Misconduct (42 CFR Parts 50 and 93)</a:t>
            </a:r>
          </a:p>
          <a:p>
            <a:r>
              <a:rPr lang="en-US" sz="2800" dirty="0">
                <a:solidFill>
                  <a:schemeClr val="tx1"/>
                </a:solidFill>
              </a:rPr>
              <a:t>Identifies three forms of wrongdoing fall under the federal definition of research misconduct – falsification, fabrication and plagiarism</a:t>
            </a:r>
          </a:p>
          <a:p>
            <a:pPr algn="r"/>
            <a:endParaRPr lang="en-US" sz="1400" dirty="0">
              <a:solidFill>
                <a:schemeClr val="tx1"/>
              </a:solidFill>
            </a:endParaRPr>
          </a:p>
          <a:p>
            <a:endParaRPr lang="en-US" sz="2800" dirty="0">
              <a:solidFill>
                <a:schemeClr val="tx1"/>
              </a:solidFill>
            </a:endParaRPr>
          </a:p>
          <a:p>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a:t>
            </a:fld>
            <a:endParaRPr lang="en-US" dirty="0"/>
          </a:p>
        </p:txBody>
      </p:sp>
    </p:spTree>
    <p:extLst>
      <p:ext uri="{BB962C8B-B14F-4D97-AF65-F5344CB8AC3E}">
        <p14:creationId xmlns:p14="http://schemas.microsoft.com/office/powerpoint/2010/main" val="3492710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864" y="1040065"/>
            <a:ext cx="6745075" cy="5658190"/>
          </a:xfrm>
        </p:spPr>
        <p:txBody>
          <a:bodyPr>
            <a:normAutofit fontScale="62500" lnSpcReduction="20000"/>
          </a:bodyPr>
          <a:lstStyle/>
          <a:p>
            <a:r>
              <a:rPr lang="en-US" sz="3500" i="1" dirty="0">
                <a:solidFill>
                  <a:srgbClr val="C00000"/>
                </a:solidFill>
              </a:rPr>
              <a:t>Scenario Two</a:t>
            </a:r>
            <a:endParaRPr lang="en-US" sz="3500" i="1" dirty="0">
              <a:solidFill>
                <a:schemeClr val="tx1"/>
              </a:solidFill>
            </a:endParaRPr>
          </a:p>
          <a:p>
            <a:r>
              <a:rPr lang="en-US" sz="3200" i="1" dirty="0">
                <a:solidFill>
                  <a:schemeClr val="tx1"/>
                </a:solidFill>
              </a:rPr>
              <a:t>Former PhD Student:</a:t>
            </a:r>
            <a:r>
              <a:rPr lang="en-US" sz="3200" dirty="0">
                <a:solidFill>
                  <a:schemeClr val="tx1"/>
                </a:solidFill>
              </a:rPr>
              <a:t> </a:t>
            </a:r>
            <a:r>
              <a:rPr lang="en-US" sz="3200" i="1" dirty="0">
                <a:solidFill>
                  <a:schemeClr val="tx1"/>
                </a:solidFill>
              </a:rPr>
              <a:t>”</a:t>
            </a:r>
            <a:r>
              <a:rPr lang="en-US" sz="3200" dirty="0">
                <a:solidFill>
                  <a:schemeClr val="tx1"/>
                </a:solidFill>
              </a:rPr>
              <a:t>You thought you could cross me, didn’t you? I just sent this.” He hands a letter to the professor. The letter is addressed to the Dean of Academic Affairs accusing the professor of having falsified data for the last two years.</a:t>
            </a:r>
            <a:endParaRPr lang="en-US" sz="3200" i="1" dirty="0">
              <a:solidFill>
                <a:schemeClr val="tx1"/>
              </a:solidFill>
            </a:endParaRPr>
          </a:p>
          <a:p>
            <a:r>
              <a:rPr lang="en-US" sz="3200" i="1" dirty="0">
                <a:solidFill>
                  <a:schemeClr val="tx1"/>
                </a:solidFill>
              </a:rPr>
              <a:t>Professor: </a:t>
            </a:r>
            <a:r>
              <a:rPr lang="en-US" sz="3200" dirty="0">
                <a:solidFill>
                  <a:srgbClr val="C00000"/>
                </a:solidFill>
              </a:rPr>
              <a:t>How do you respond?</a:t>
            </a:r>
          </a:p>
          <a:p>
            <a:r>
              <a:rPr lang="en-US" sz="2600" dirty="0">
                <a:solidFill>
                  <a:srgbClr val="C00000"/>
                </a:solidFill>
              </a:rPr>
              <a:t>------------------------------------------------------------------------------------------------</a:t>
            </a:r>
          </a:p>
          <a:p>
            <a:endParaRPr lang="en-US" sz="2600" b="1" dirty="0">
              <a:solidFill>
                <a:srgbClr val="C00000"/>
              </a:solidFill>
            </a:endParaRPr>
          </a:p>
          <a:p>
            <a:r>
              <a:rPr lang="en-US" sz="3200" dirty="0">
                <a:solidFill>
                  <a:srgbClr val="C00000"/>
                </a:solidFill>
              </a:rPr>
              <a:t>Discussion Questions for the Facilitator</a:t>
            </a:r>
          </a:p>
          <a:p>
            <a:pPr marL="342900" indent="-342900">
              <a:buFontTx/>
              <a:buChar char="-"/>
            </a:pPr>
            <a:r>
              <a:rPr lang="en-US" sz="3000" dirty="0">
                <a:solidFill>
                  <a:schemeClr val="tx1"/>
                </a:solidFill>
              </a:rPr>
              <a:t>What factors might influence the way the Dean perceives this situation? </a:t>
            </a:r>
          </a:p>
          <a:p>
            <a:pPr marL="342900" indent="-342900">
              <a:buFontTx/>
              <a:buChar char="-"/>
            </a:pPr>
            <a:r>
              <a:rPr lang="en-US" sz="3000" dirty="0">
                <a:solidFill>
                  <a:schemeClr val="tx1"/>
                </a:solidFill>
              </a:rPr>
              <a:t>Is it important for the Dean to take such allegations seriously, however illogical they may seem?</a:t>
            </a:r>
          </a:p>
          <a:p>
            <a:pPr marL="342900" indent="-342900">
              <a:buFontTx/>
              <a:buChar char="-"/>
            </a:pPr>
            <a:r>
              <a:rPr lang="en-US" sz="3000" dirty="0">
                <a:solidFill>
                  <a:schemeClr val="tx1"/>
                </a:solidFill>
              </a:rPr>
              <a:t>What kind of documentation would be useful when dealing with a person such as Allan?</a:t>
            </a:r>
          </a:p>
          <a:p>
            <a:pPr marL="342900" indent="-342900">
              <a:buFontTx/>
              <a:buChar char="-"/>
            </a:pPr>
            <a:r>
              <a:rPr lang="en-US" sz="3000" dirty="0">
                <a:solidFill>
                  <a:schemeClr val="tx1"/>
                </a:solidFill>
              </a:rPr>
              <a:t>When should such documentation begin?</a:t>
            </a:r>
          </a:p>
          <a:p>
            <a:pPr marL="342900" indent="-342900">
              <a:buFontTx/>
              <a:buChar char="-"/>
            </a:pPr>
            <a:r>
              <a:rPr lang="en-US" sz="3000" dirty="0">
                <a:solidFill>
                  <a:schemeClr val="tx1"/>
                </a:solidFill>
              </a:rPr>
              <a:t>At what point might Richard seek the support of a lawyer</a:t>
            </a:r>
          </a:p>
          <a:p>
            <a:pPr marL="342900" indent="-342900">
              <a:buFontTx/>
              <a:buChar char="-"/>
            </a:pPr>
            <a:r>
              <a:rPr lang="en-US" sz="3000" dirty="0">
                <a:solidFill>
                  <a:schemeClr val="tx1"/>
                </a:solidFill>
              </a:rPr>
              <a:t>Should Richard inform others in the lab of Allan’s accusation? </a:t>
            </a:r>
          </a:p>
          <a:p>
            <a:endParaRPr lang="en-US" sz="2900" dirty="0">
              <a:solidFill>
                <a:srgbClr val="C00000"/>
              </a:solidFill>
              <a:hlinkClick r:id="rId2"/>
            </a:endParaRPr>
          </a:p>
          <a:p>
            <a:pPr algn="r"/>
            <a:endParaRPr lang="en-US" sz="2600" dirty="0">
              <a:solidFill>
                <a:srgbClr val="C00000"/>
              </a:solidFill>
              <a:hlinkClick r:id="rId2"/>
            </a:endParaRPr>
          </a:p>
          <a:p>
            <a:pPr algn="r"/>
            <a:r>
              <a:rPr lang="en-US" sz="2600" dirty="0">
                <a:solidFill>
                  <a:srgbClr val="C00000"/>
                </a:solidFill>
                <a:hlinkClick r:id="rId2"/>
              </a:rPr>
              <a:t>https://ori.hhs.gov/case-four-accusations-</a:t>
            </a:r>
            <a:endParaRPr lang="en-US" sz="2600" dirty="0">
              <a:solidFill>
                <a:srgbClr val="C00000"/>
              </a:solidFill>
            </a:endParaRPr>
          </a:p>
          <a:p>
            <a:pPr algn="r"/>
            <a:r>
              <a:rPr lang="en-US" sz="2600" dirty="0">
                <a:solidFill>
                  <a:srgbClr val="C00000"/>
                </a:solidFill>
              </a:rPr>
              <a:t>falsifying-data</a:t>
            </a:r>
            <a:endParaRPr lang="en-US" sz="2600" dirty="0">
              <a:solidFill>
                <a:schemeClr val="tx1"/>
              </a:solidFill>
            </a:endParaRPr>
          </a:p>
          <a:p>
            <a:endParaRPr lang="en-US" sz="26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20</a:t>
            </a:fld>
            <a:endParaRPr lang="en-US" dirty="0"/>
          </a:p>
        </p:txBody>
      </p:sp>
    </p:spTree>
    <p:extLst>
      <p:ext uri="{BB962C8B-B14F-4D97-AF65-F5344CB8AC3E}">
        <p14:creationId xmlns:p14="http://schemas.microsoft.com/office/powerpoint/2010/main" val="2231033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idx="15"/>
          </p:nvPr>
        </p:nvSpPr>
        <p:spPr/>
      </p:sp>
      <p:pic>
        <p:nvPicPr>
          <p:cNvPr id="6" name="Caught Cheating_captioned (1)">
            <a:hlinkClick r:id="" action="ppaction://media"/>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73522DD-251E-4A63-884A-D8AD4B2ABD55}" label="Research Misconduct" lang="" r:embed="rId4"/>
                        </p173:trackLst>
                      </p173:tracksInfo>
                    </p:ext>
                  </p14:extLst>
                </p14:media>
              </p:ext>
            </p:extLst>
          </p:nvPr>
        </p:nvPicPr>
        <p:blipFill>
          <a:blip r:embed="rId5"/>
          <a:stretch>
            <a:fillRect/>
          </a:stretch>
        </p:blipFill>
        <p:spPr>
          <a:xfrm>
            <a:off x="628650" y="723919"/>
            <a:ext cx="7886700" cy="4846320"/>
          </a:xfrm>
          <a:prstGeom prst="rect">
            <a:avLst/>
          </a:prstGeom>
        </p:spPr>
      </p:pic>
    </p:spTree>
    <p:extLst>
      <p:ext uri="{BB962C8B-B14F-4D97-AF65-F5344CB8AC3E}">
        <p14:creationId xmlns:p14="http://schemas.microsoft.com/office/powerpoint/2010/main" val="4186488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40909">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253749"/>
            <a:ext cx="6599639" cy="4511842"/>
          </a:xfrm>
        </p:spPr>
        <p:txBody>
          <a:bodyPr>
            <a:normAutofit/>
          </a:bodyPr>
          <a:lstStyle/>
          <a:p>
            <a:r>
              <a:rPr lang="en-US" sz="3200" dirty="0">
                <a:solidFill>
                  <a:srgbClr val="C00000"/>
                </a:solidFill>
              </a:rPr>
              <a:t>Summary</a:t>
            </a:r>
          </a:p>
          <a:p>
            <a:r>
              <a:rPr lang="en-US" sz="2800" dirty="0">
                <a:solidFill>
                  <a:schemeClr val="tx1"/>
                </a:solidFill>
              </a:rPr>
              <a:t>While fabrication, falsification and plagiarism may seem complex; faculty, students, and staff know it is wrong to lie (fabricate or falsify) and steal (plagiarize). Appropriate research conduct means taking research misconduct seriously and reporting research misconduct when necessary.</a:t>
            </a:r>
            <a:endParaRPr lang="en-US" sz="5400" dirty="0">
              <a:solidFill>
                <a:schemeClr val="tx1"/>
              </a:solidFill>
            </a:endParaRPr>
          </a:p>
        </p:txBody>
      </p:sp>
      <p:sp>
        <p:nvSpPr>
          <p:cNvPr id="4" name="Slide Number Placeholder 3"/>
          <p:cNvSpPr>
            <a:spLocks noGrp="1"/>
          </p:cNvSpPr>
          <p:nvPr>
            <p:ph type="sldNum" sz="quarter" idx="12"/>
          </p:nvPr>
        </p:nvSpPr>
        <p:spPr/>
        <p:txBody>
          <a:bodyPr/>
          <a:lstStyle/>
          <a:p>
            <a:fld id="{935F4044-894B-B74C-BA70-A76DFBF02618}" type="slidenum">
              <a:rPr lang="en-US" smtClean="0"/>
              <a:pPr/>
              <a:t>22</a:t>
            </a:fld>
            <a:endParaRPr lang="en-US" dirty="0"/>
          </a:p>
        </p:txBody>
      </p:sp>
    </p:spTree>
    <p:extLst>
      <p:ext uri="{BB962C8B-B14F-4D97-AF65-F5344CB8AC3E}">
        <p14:creationId xmlns:p14="http://schemas.microsoft.com/office/powerpoint/2010/main" val="32400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26999" y="1156221"/>
            <a:ext cx="6599639" cy="4760147"/>
          </a:xfrm>
        </p:spPr>
        <p:txBody>
          <a:bodyPr>
            <a:normAutofit/>
          </a:bodyPr>
          <a:lstStyle/>
          <a:p>
            <a:r>
              <a:rPr lang="en-US" sz="3200" dirty="0">
                <a:solidFill>
                  <a:srgbClr val="C00000"/>
                </a:solidFill>
              </a:rPr>
              <a:t>Objectives</a:t>
            </a:r>
          </a:p>
          <a:p>
            <a:r>
              <a:rPr lang="en-US" sz="2800" dirty="0">
                <a:solidFill>
                  <a:schemeClr val="tx1"/>
                </a:solidFill>
              </a:rPr>
              <a:t>Participants will be able to: </a:t>
            </a:r>
          </a:p>
          <a:p>
            <a:pPr marL="457200" indent="-457200">
              <a:buFont typeface="Arial" panose="020B0604020202020204" pitchFamily="34" charset="0"/>
              <a:buChar char="•"/>
            </a:pPr>
            <a:r>
              <a:rPr lang="en-US" sz="2800" dirty="0">
                <a:solidFill>
                  <a:schemeClr val="tx1"/>
                </a:solidFill>
              </a:rPr>
              <a:t>Define research misconduct</a:t>
            </a:r>
          </a:p>
          <a:p>
            <a:pPr marL="457200" indent="-457200">
              <a:buFont typeface="Arial" panose="020B0604020202020204" pitchFamily="34" charset="0"/>
              <a:buChar char="•"/>
            </a:pPr>
            <a:r>
              <a:rPr lang="en-US" sz="2800" dirty="0">
                <a:solidFill>
                  <a:schemeClr val="tx1"/>
                </a:solidFill>
              </a:rPr>
              <a:t>Give examples when research misconduct occurs</a:t>
            </a:r>
          </a:p>
          <a:p>
            <a:pPr marL="457200" indent="-457200">
              <a:buFont typeface="Arial" panose="020B0604020202020204" pitchFamily="34" charset="0"/>
              <a:buChar char="•"/>
            </a:pPr>
            <a:r>
              <a:rPr lang="en-US" sz="2800" dirty="0">
                <a:solidFill>
                  <a:schemeClr val="tx1"/>
                </a:solidFill>
              </a:rPr>
              <a:t>Describe the requirement for reporting research misconduct</a:t>
            </a:r>
          </a:p>
        </p:txBody>
      </p:sp>
      <p:sp>
        <p:nvSpPr>
          <p:cNvPr id="4" name="Slide Number Placeholder 3"/>
          <p:cNvSpPr>
            <a:spLocks noGrp="1"/>
          </p:cNvSpPr>
          <p:nvPr>
            <p:ph type="sldNum" sz="quarter" idx="12"/>
          </p:nvPr>
        </p:nvSpPr>
        <p:spPr/>
        <p:txBody>
          <a:bodyPr/>
          <a:lstStyle/>
          <a:p>
            <a:fld id="{935F4044-894B-B74C-BA70-A76DFBF02618}" type="slidenum">
              <a:rPr lang="en-US" smtClean="0"/>
              <a:pPr/>
              <a:t>3</a:t>
            </a:fld>
            <a:endParaRPr lang="en-US" dirty="0"/>
          </a:p>
        </p:txBody>
      </p:sp>
    </p:spTree>
    <p:extLst>
      <p:ext uri="{BB962C8B-B14F-4D97-AF65-F5344CB8AC3E}">
        <p14:creationId xmlns:p14="http://schemas.microsoft.com/office/powerpoint/2010/main" val="2524352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4045" y="1068087"/>
            <a:ext cx="6599639" cy="5233561"/>
          </a:xfrm>
        </p:spPr>
        <p:txBody>
          <a:bodyPr>
            <a:normAutofit fontScale="92500" lnSpcReduction="10000"/>
          </a:bodyPr>
          <a:lstStyle/>
          <a:p>
            <a:r>
              <a:rPr lang="en-US" sz="3500" dirty="0">
                <a:solidFill>
                  <a:srgbClr val="C00000"/>
                </a:solidFill>
              </a:rPr>
              <a:t>These forms of research misconduct are defined as follows:</a:t>
            </a:r>
          </a:p>
          <a:p>
            <a:pPr marL="457200" indent="-457200">
              <a:buFont typeface="Arial" panose="020B0604020202020204" pitchFamily="34" charset="0"/>
              <a:buChar char="•"/>
            </a:pPr>
            <a:r>
              <a:rPr lang="en-US" sz="2800" dirty="0">
                <a:solidFill>
                  <a:schemeClr val="tx1"/>
                </a:solidFill>
              </a:rPr>
              <a:t>Fabrication – making up data or results and recording or reporting them</a:t>
            </a:r>
          </a:p>
          <a:p>
            <a:pPr marL="457200" indent="-457200">
              <a:buFont typeface="Arial" panose="020B0604020202020204" pitchFamily="34" charset="0"/>
              <a:buChar char="•"/>
            </a:pPr>
            <a:r>
              <a:rPr lang="en-US" sz="2800" dirty="0">
                <a:solidFill>
                  <a:schemeClr val="tx1"/>
                </a:solidFill>
              </a:rPr>
              <a:t>Falsification – manipulating research materials, equipment, or processes, or changing or omitting data or results such that the research is not accurately represented in the research record</a:t>
            </a:r>
          </a:p>
          <a:p>
            <a:pPr marL="457200" indent="-457200">
              <a:buFont typeface="Arial" panose="020B0604020202020204" pitchFamily="34" charset="0"/>
              <a:buChar char="•"/>
            </a:pPr>
            <a:r>
              <a:rPr lang="en-US" sz="2800" dirty="0">
                <a:solidFill>
                  <a:schemeClr val="tx1"/>
                </a:solidFill>
              </a:rPr>
              <a:t>Plagiarism – appropriation of another person’s ideas, processes, results, or words without giving appropriate credit </a:t>
            </a:r>
          </a:p>
          <a:p>
            <a:endParaRPr lang="en-US" sz="1900" dirty="0">
              <a:solidFill>
                <a:schemeClr val="tx1"/>
              </a:solidFill>
            </a:endParaRPr>
          </a:p>
          <a:p>
            <a:pPr algn="r"/>
            <a:r>
              <a:rPr lang="en-US" sz="1900" dirty="0">
                <a:solidFill>
                  <a:schemeClr val="tx1"/>
                </a:solidFill>
              </a:rPr>
              <a:t>(45 CFR 93.103)</a:t>
            </a:r>
          </a:p>
        </p:txBody>
      </p:sp>
      <p:sp>
        <p:nvSpPr>
          <p:cNvPr id="4" name="Slide Number Placeholder 3"/>
          <p:cNvSpPr>
            <a:spLocks noGrp="1"/>
          </p:cNvSpPr>
          <p:nvPr>
            <p:ph type="sldNum" sz="quarter" idx="12"/>
          </p:nvPr>
        </p:nvSpPr>
        <p:spPr/>
        <p:txBody>
          <a:bodyPr/>
          <a:lstStyle/>
          <a:p>
            <a:fld id="{935F4044-894B-B74C-BA70-A76DFBF02618}" type="slidenum">
              <a:rPr lang="en-US" smtClean="0"/>
              <a:pPr/>
              <a:t>4</a:t>
            </a:fld>
            <a:endParaRPr lang="en-US" dirty="0"/>
          </a:p>
        </p:txBody>
      </p:sp>
    </p:spTree>
    <p:extLst>
      <p:ext uri="{BB962C8B-B14F-4D97-AF65-F5344CB8AC3E}">
        <p14:creationId xmlns:p14="http://schemas.microsoft.com/office/powerpoint/2010/main" val="2194978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013003"/>
            <a:ext cx="6599639" cy="4760147"/>
          </a:xfrm>
        </p:spPr>
        <p:txBody>
          <a:bodyPr>
            <a:normAutofit/>
          </a:bodyPr>
          <a:lstStyle/>
          <a:p>
            <a:r>
              <a:rPr lang="en-US" sz="3200" dirty="0">
                <a:solidFill>
                  <a:srgbClr val="C00000"/>
                </a:solidFill>
              </a:rPr>
              <a:t>Research misconduct also includes the following:</a:t>
            </a:r>
          </a:p>
          <a:p>
            <a:pPr marL="457200" indent="-457200">
              <a:buFont typeface="Arial" panose="020B0604020202020204" pitchFamily="34" charset="0"/>
              <a:buChar char="•"/>
            </a:pPr>
            <a:r>
              <a:rPr lang="en-US" sz="2800" dirty="0">
                <a:solidFill>
                  <a:schemeClr val="tx1"/>
                </a:solidFill>
              </a:rPr>
              <a:t>Significant departure from accepted practice</a:t>
            </a:r>
          </a:p>
          <a:p>
            <a:pPr marL="457200" indent="-457200">
              <a:buFont typeface="Arial" panose="020B0604020202020204" pitchFamily="34" charset="0"/>
              <a:buChar char="•"/>
            </a:pPr>
            <a:r>
              <a:rPr lang="en-US" sz="2800" dirty="0">
                <a:solidFill>
                  <a:schemeClr val="tx1"/>
                </a:solidFill>
              </a:rPr>
              <a:t>Committed intentionally, knowingly, or recklessly</a:t>
            </a:r>
          </a:p>
          <a:p>
            <a:pPr marL="457200" indent="-457200">
              <a:buFont typeface="Arial" panose="020B0604020202020204" pitchFamily="34" charset="0"/>
              <a:buChar char="•"/>
            </a:pPr>
            <a:r>
              <a:rPr lang="en-US" sz="2800" dirty="0">
                <a:solidFill>
                  <a:schemeClr val="tx1"/>
                </a:solidFill>
              </a:rPr>
              <a:t>Proven by a preponderance of evidence</a:t>
            </a:r>
          </a:p>
          <a:p>
            <a:endParaRPr lang="en-US" sz="2800" dirty="0">
              <a:solidFill>
                <a:schemeClr val="tx1"/>
              </a:solidFill>
            </a:endParaRPr>
          </a:p>
          <a:p>
            <a:r>
              <a:rPr lang="en-US" sz="2000" dirty="0">
                <a:solidFill>
                  <a:srgbClr val="C00000"/>
                </a:solidFill>
              </a:rPr>
              <a:t>NOTE: Individuals who report research misconduct in </a:t>
            </a:r>
            <a:r>
              <a:rPr lang="en-US" sz="2000" i="1" dirty="0">
                <a:solidFill>
                  <a:srgbClr val="C00000"/>
                </a:solidFill>
              </a:rPr>
              <a:t>good faith </a:t>
            </a:r>
            <a:r>
              <a:rPr lang="en-US" sz="2000" dirty="0">
                <a:solidFill>
                  <a:srgbClr val="C00000"/>
                </a:solidFill>
              </a:rPr>
              <a:t>cannot be penalized.</a:t>
            </a:r>
          </a:p>
        </p:txBody>
      </p:sp>
      <p:sp>
        <p:nvSpPr>
          <p:cNvPr id="4" name="Slide Number Placeholder 3"/>
          <p:cNvSpPr>
            <a:spLocks noGrp="1"/>
          </p:cNvSpPr>
          <p:nvPr>
            <p:ph type="sldNum" sz="quarter" idx="12"/>
          </p:nvPr>
        </p:nvSpPr>
        <p:spPr/>
        <p:txBody>
          <a:bodyPr/>
          <a:lstStyle/>
          <a:p>
            <a:fld id="{935F4044-894B-B74C-BA70-A76DFBF02618}" type="slidenum">
              <a:rPr lang="en-US" smtClean="0"/>
              <a:pPr/>
              <a:t>5</a:t>
            </a:fld>
            <a:endParaRPr lang="en-US" dirty="0"/>
          </a:p>
        </p:txBody>
      </p:sp>
    </p:spTree>
    <p:extLst>
      <p:ext uri="{BB962C8B-B14F-4D97-AF65-F5344CB8AC3E}">
        <p14:creationId xmlns:p14="http://schemas.microsoft.com/office/powerpoint/2010/main" val="3727580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11581" y="1134188"/>
            <a:ext cx="6599639" cy="4760147"/>
          </a:xfrm>
        </p:spPr>
        <p:txBody>
          <a:bodyPr>
            <a:normAutofit fontScale="92500" lnSpcReduction="20000"/>
          </a:bodyPr>
          <a:lstStyle/>
          <a:p>
            <a:r>
              <a:rPr lang="en-US" sz="3500" dirty="0">
                <a:solidFill>
                  <a:srgbClr val="C00000"/>
                </a:solidFill>
              </a:rPr>
              <a:t>Institutions are required to have the following:</a:t>
            </a:r>
          </a:p>
          <a:p>
            <a:pPr marL="457200" indent="-457200">
              <a:buFont typeface="Arial" panose="020B0604020202020204" pitchFamily="34" charset="0"/>
              <a:buChar char="•"/>
            </a:pPr>
            <a:r>
              <a:rPr lang="en-US" sz="2800" dirty="0">
                <a:solidFill>
                  <a:schemeClr val="tx1"/>
                </a:solidFill>
              </a:rPr>
              <a:t>An individual who receives allegations of misconduct</a:t>
            </a:r>
          </a:p>
          <a:p>
            <a:pPr marL="457200" indent="-457200">
              <a:buFont typeface="Arial" panose="020B0604020202020204" pitchFamily="34" charset="0"/>
              <a:buChar char="•"/>
            </a:pPr>
            <a:r>
              <a:rPr lang="en-US" sz="2800" dirty="0">
                <a:solidFill>
                  <a:schemeClr val="tx1"/>
                </a:solidFill>
              </a:rPr>
              <a:t>Individual(s) who investigate misconduct</a:t>
            </a:r>
          </a:p>
          <a:p>
            <a:pPr marL="457200" indent="-457200">
              <a:buFont typeface="Arial" panose="020B0604020202020204" pitchFamily="34" charset="0"/>
              <a:buChar char="•"/>
            </a:pPr>
            <a:r>
              <a:rPr lang="en-US" sz="2800" dirty="0">
                <a:solidFill>
                  <a:schemeClr val="tx1"/>
                </a:solidFill>
              </a:rPr>
              <a:t>Procedures for a formal investigation into determining whether the allegations are true</a:t>
            </a:r>
          </a:p>
          <a:p>
            <a:pPr marL="457200" indent="-457200">
              <a:buFont typeface="Arial" panose="020B0604020202020204" pitchFamily="34" charset="0"/>
              <a:buChar char="•"/>
            </a:pPr>
            <a:r>
              <a:rPr lang="en-US" sz="2800" dirty="0">
                <a:solidFill>
                  <a:schemeClr val="tx1"/>
                </a:solidFill>
              </a:rPr>
              <a:t>Individuals who make final conclusions about the allegations and who take steps to address the misconduct</a:t>
            </a:r>
          </a:p>
          <a:p>
            <a:pPr marL="457200" indent="-457200">
              <a:buFont typeface="Arial" panose="020B0604020202020204" pitchFamily="34" charset="0"/>
              <a:buChar char="•"/>
            </a:pPr>
            <a:r>
              <a:rPr lang="en-US" sz="2800" dirty="0">
                <a:solidFill>
                  <a:schemeClr val="tx1"/>
                </a:solidFill>
              </a:rPr>
              <a:t>An individual who reports the misconduct to the Office of Research Integrity</a:t>
            </a:r>
          </a:p>
        </p:txBody>
      </p:sp>
      <p:sp>
        <p:nvSpPr>
          <p:cNvPr id="4" name="Slide Number Placeholder 3"/>
          <p:cNvSpPr>
            <a:spLocks noGrp="1"/>
          </p:cNvSpPr>
          <p:nvPr>
            <p:ph type="sldNum" sz="quarter" idx="12"/>
          </p:nvPr>
        </p:nvSpPr>
        <p:spPr/>
        <p:txBody>
          <a:bodyPr/>
          <a:lstStyle/>
          <a:p>
            <a:fld id="{935F4044-894B-B74C-BA70-A76DFBF02618}" type="slidenum">
              <a:rPr lang="en-US" smtClean="0"/>
              <a:pPr/>
              <a:t>6</a:t>
            </a:fld>
            <a:endParaRPr lang="en-US" dirty="0"/>
          </a:p>
        </p:txBody>
      </p:sp>
    </p:spTree>
    <p:extLst>
      <p:ext uri="{BB962C8B-B14F-4D97-AF65-F5344CB8AC3E}">
        <p14:creationId xmlns:p14="http://schemas.microsoft.com/office/powerpoint/2010/main" val="399454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7</a:t>
            </a:fld>
            <a:endParaRPr lang="en-US" dirty="0"/>
          </a:p>
        </p:txBody>
      </p:sp>
      <p:sp>
        <p:nvSpPr>
          <p:cNvPr id="3" name="TextBox 2"/>
          <p:cNvSpPr txBox="1"/>
          <p:nvPr/>
        </p:nvSpPr>
        <p:spPr>
          <a:xfrm>
            <a:off x="1326999" y="951484"/>
            <a:ext cx="6745075" cy="5262979"/>
          </a:xfrm>
          <a:prstGeom prst="rect">
            <a:avLst/>
          </a:prstGeom>
          <a:noFill/>
        </p:spPr>
        <p:txBody>
          <a:bodyPr wrap="square" rtlCol="0">
            <a:spAutoFit/>
          </a:bodyPr>
          <a:lstStyle/>
          <a:p>
            <a:r>
              <a:rPr lang="en-US" sz="2400" dirty="0">
                <a:latin typeface="Museo Slab 300"/>
              </a:rPr>
              <a:t>As a general rule, research misconduct allegations must not be made public until they have been fully investigated and confirmed. There are, however, exceptions to this rule. If the misconduct could pose a threat to public health or safety, such as misconduct in a clinical trial, it must immediately be brought to the attention of the person heading the trial, the person with oversight authority, or both. If this is the case, regulatory agencies must be notified immediately. In such cases, the names of the persons charged should remain confidential, but steps must be taken to safeguard subjects in the trial.</a:t>
            </a:r>
          </a:p>
        </p:txBody>
      </p:sp>
    </p:spTree>
    <p:extLst>
      <p:ext uri="{BB962C8B-B14F-4D97-AF65-F5344CB8AC3E}">
        <p14:creationId xmlns:p14="http://schemas.microsoft.com/office/powerpoint/2010/main" val="290239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8</a:t>
            </a:fld>
            <a:endParaRPr lang="en-US" dirty="0"/>
          </a:p>
        </p:txBody>
      </p:sp>
      <p:sp>
        <p:nvSpPr>
          <p:cNvPr id="3" name="TextBox 2"/>
          <p:cNvSpPr txBox="1"/>
          <p:nvPr/>
        </p:nvSpPr>
        <p:spPr>
          <a:xfrm>
            <a:off x="1338016" y="1039619"/>
            <a:ext cx="6745075" cy="6186309"/>
          </a:xfrm>
          <a:prstGeom prst="rect">
            <a:avLst/>
          </a:prstGeom>
          <a:noFill/>
        </p:spPr>
        <p:txBody>
          <a:bodyPr wrap="square" rtlCol="0">
            <a:spAutoFit/>
          </a:bodyPr>
          <a:lstStyle/>
          <a:p>
            <a:r>
              <a:rPr lang="en-US" sz="3200" dirty="0">
                <a:solidFill>
                  <a:srgbClr val="C00000"/>
                </a:solidFill>
                <a:latin typeface="Museo Slab 300"/>
              </a:rPr>
              <a:t>Reporting Requirements</a:t>
            </a:r>
          </a:p>
          <a:p>
            <a:r>
              <a:rPr lang="en-US" sz="2400" dirty="0">
                <a:latin typeface="Museo Slab 300"/>
              </a:rPr>
              <a:t>All faculty, staff, and students </a:t>
            </a:r>
            <a:r>
              <a:rPr lang="en-US" sz="2400" dirty="0">
                <a:solidFill>
                  <a:srgbClr val="C00000"/>
                </a:solidFill>
                <a:latin typeface="Museo Slab 300"/>
              </a:rPr>
              <a:t>will report </a:t>
            </a:r>
            <a:r>
              <a:rPr lang="en-US" sz="2400" dirty="0">
                <a:latin typeface="Museo Slab 300"/>
              </a:rPr>
              <a:t>observed, suspected, or apparent research misconduct to the Research Integrity Officer (RIO). If an individual is unsure whether a suspected incident falls within the definition of research misconduct, they may confer with the RIO about concerns of possible misconduct and will be counseled about appropriate procedures for reporting allegations if deemed appropriate. An individual may also initially meet with, or contact, the RIO to discuss the suspected research misconduct informally, which may include discussing it anonymously and/or hypothetically. </a:t>
            </a:r>
          </a:p>
          <a:p>
            <a:endParaRPr lang="en-US" sz="2800" dirty="0">
              <a:latin typeface="Museo Slab 300"/>
            </a:endParaRPr>
          </a:p>
        </p:txBody>
      </p:sp>
    </p:spTree>
    <p:extLst>
      <p:ext uri="{BB962C8B-B14F-4D97-AF65-F5344CB8AC3E}">
        <p14:creationId xmlns:p14="http://schemas.microsoft.com/office/powerpoint/2010/main" val="130078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9</a:t>
            </a:fld>
            <a:endParaRPr lang="en-US" dirty="0"/>
          </a:p>
        </p:txBody>
      </p:sp>
      <p:sp>
        <p:nvSpPr>
          <p:cNvPr id="5" name="Rectangle 4"/>
          <p:cNvSpPr/>
          <p:nvPr/>
        </p:nvSpPr>
        <p:spPr>
          <a:xfrm>
            <a:off x="1238864" y="902327"/>
            <a:ext cx="6641820" cy="5632311"/>
          </a:xfrm>
          <a:prstGeom prst="rect">
            <a:avLst/>
          </a:prstGeom>
        </p:spPr>
        <p:txBody>
          <a:bodyPr wrap="square">
            <a:spAutoFit/>
          </a:bodyPr>
          <a:lstStyle/>
          <a:p>
            <a:r>
              <a:rPr lang="en-US" sz="1500" dirty="0">
                <a:solidFill>
                  <a:srgbClr val="000000"/>
                </a:solidFill>
                <a:latin typeface="Arial" panose="020B0604020202020204" pitchFamily="34" charset="0"/>
              </a:rPr>
              <a:t>DEPARTMENT OF HEALTH AND HUMAN SERVICES</a:t>
            </a:r>
          </a:p>
          <a:p>
            <a:r>
              <a:rPr lang="en-US" sz="1500" dirty="0">
                <a:solidFill>
                  <a:srgbClr val="000000"/>
                </a:solidFill>
                <a:latin typeface="Arial" panose="020B0604020202020204" pitchFamily="34" charset="0"/>
              </a:rPr>
              <a:t>Office of the Secretary</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Findings of Scientific Misconduct</a:t>
            </a: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ACTION: Notice</a:t>
            </a:r>
          </a:p>
          <a:p>
            <a:endParaRPr lang="en-US" sz="1500" dirty="0">
              <a:solidFill>
                <a:srgbClr val="000000"/>
              </a:solidFill>
              <a:latin typeface="Arial" panose="020B0604020202020204" pitchFamily="34" charset="0"/>
            </a:endParaRPr>
          </a:p>
          <a:p>
            <a:r>
              <a:rPr lang="en-US" sz="1500" dirty="0">
                <a:solidFill>
                  <a:srgbClr val="000000"/>
                </a:solidFill>
                <a:latin typeface="Arial" panose="020B0604020202020204" pitchFamily="34" charset="0"/>
              </a:rPr>
              <a:t>SUMMARY: Notice is hereby given that the Office of Research Integrity (ORI) and the Acting Assistant Secretary for Health have taken final action in the following case:</a:t>
            </a:r>
            <a:br>
              <a:rPr lang="en-US" sz="1500" dirty="0">
                <a:solidFill>
                  <a:srgbClr val="000000"/>
                </a:solidFill>
                <a:latin typeface="Arial" panose="020B0604020202020204" pitchFamily="34" charset="0"/>
              </a:rPr>
            </a:b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Eric T. </a:t>
            </a:r>
            <a:r>
              <a:rPr lang="en-US" sz="1500" dirty="0" err="1">
                <a:solidFill>
                  <a:srgbClr val="000000"/>
                </a:solidFill>
                <a:latin typeface="Arial" panose="020B0604020202020204" pitchFamily="34" charset="0"/>
              </a:rPr>
              <a:t>Poehlman</a:t>
            </a:r>
            <a:r>
              <a:rPr lang="en-US" sz="1500" dirty="0">
                <a:solidFill>
                  <a:srgbClr val="000000"/>
                </a:solidFill>
                <a:latin typeface="Arial" panose="020B0604020202020204" pitchFamily="34" charset="0"/>
              </a:rPr>
              <a:t>, Ph.D., University of Vermont: Based on the report of an investigation conducted by the University of Vermont (Report), admissions made by the respondent, and additional analysis conducted by ORI in its oversight review, the U.S. Public Health Service (PHS) found that Eric T. </a:t>
            </a:r>
            <a:r>
              <a:rPr lang="en-US" sz="1500" dirty="0" err="1">
                <a:solidFill>
                  <a:srgbClr val="000000"/>
                </a:solidFill>
                <a:latin typeface="Arial" panose="020B0604020202020204" pitchFamily="34" charset="0"/>
              </a:rPr>
              <a:t>Poehlman</a:t>
            </a:r>
            <a:r>
              <a:rPr lang="en-US" sz="1500" dirty="0">
                <a:solidFill>
                  <a:srgbClr val="000000"/>
                </a:solidFill>
                <a:latin typeface="Arial" panose="020B0604020202020204" pitchFamily="34" charset="0"/>
              </a:rPr>
              <a:t>, Ph.D., former Professor, Department of Medicine at the University of Vermont College of Medicine, engaged in scientific misconduct in research. The research was supported by National Institutes of Health (NIH) grants from the National Institute of Aging (NIA), the National Institute of Diabetes and Digestive and Kidney Diseases (NIDDK), and the National Center for Research Resources (NCRR).</a:t>
            </a:r>
            <a:br>
              <a:rPr lang="en-US" sz="1500" dirty="0">
                <a:solidFill>
                  <a:srgbClr val="000000"/>
                </a:solidFill>
                <a:latin typeface="Arial" panose="020B0604020202020204" pitchFamily="34" charset="0"/>
              </a:rPr>
            </a:br>
            <a:br>
              <a:rPr lang="en-US" sz="1500" dirty="0">
                <a:solidFill>
                  <a:srgbClr val="000000"/>
                </a:solidFill>
                <a:latin typeface="Arial" panose="020B0604020202020204" pitchFamily="34" charset="0"/>
              </a:rPr>
            </a:br>
            <a:r>
              <a:rPr lang="en-US" sz="1500" dirty="0">
                <a:solidFill>
                  <a:srgbClr val="000000"/>
                </a:solidFill>
                <a:latin typeface="Arial" panose="020B0604020202020204" pitchFamily="34" charset="0"/>
              </a:rPr>
              <a:t>Specifically, PHS found that the respondent is responsible for scientific misconduct by engaging in the misleading and deceptive practices.</a:t>
            </a:r>
          </a:p>
          <a:p>
            <a:pPr algn="r"/>
            <a:endParaRPr lang="en-US" sz="1500" b="0" i="0" dirty="0">
              <a:solidFill>
                <a:srgbClr val="000000"/>
              </a:solidFill>
              <a:effectLst/>
              <a:latin typeface="Arial" panose="020B0604020202020204" pitchFamily="34" charset="0"/>
            </a:endParaRPr>
          </a:p>
          <a:p>
            <a:pPr algn="r"/>
            <a:r>
              <a:rPr lang="en-US" sz="1500" b="0" i="0" dirty="0">
                <a:solidFill>
                  <a:srgbClr val="000000"/>
                </a:solidFill>
                <a:effectLst/>
                <a:latin typeface="Arial" panose="020B0604020202020204" pitchFamily="34" charset="0"/>
              </a:rPr>
              <a:t>Office of Research Integrity. Case Summary-Eric </a:t>
            </a:r>
            <a:r>
              <a:rPr lang="en-US" sz="1500" b="0" i="0" dirty="0" err="1">
                <a:solidFill>
                  <a:srgbClr val="000000"/>
                </a:solidFill>
                <a:effectLst/>
                <a:latin typeface="Arial" panose="020B0604020202020204" pitchFamily="34" charset="0"/>
              </a:rPr>
              <a:t>Poehlman</a:t>
            </a:r>
            <a:r>
              <a:rPr lang="en-US" sz="1500" b="0" i="0" dirty="0">
                <a:solidFill>
                  <a:srgbClr val="000000"/>
                </a:solidFill>
                <a:effectLst/>
                <a:latin typeface="Arial" panose="020B0604020202020204" pitchFamily="34" charset="0"/>
              </a:rPr>
              <a:t>, 2005</a:t>
            </a:r>
          </a:p>
        </p:txBody>
      </p:sp>
    </p:spTree>
    <p:extLst>
      <p:ext uri="{BB962C8B-B14F-4D97-AF65-F5344CB8AC3E}">
        <p14:creationId xmlns:p14="http://schemas.microsoft.com/office/powerpoint/2010/main" val="2310945280"/>
      </p:ext>
    </p:extLst>
  </p:cSld>
  <p:clrMapOvr>
    <a:masterClrMapping/>
  </p:clrMapOvr>
</p:sld>
</file>

<file path=ppt/theme/theme1.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164921</TotalTime>
  <Words>1666</Words>
  <Application>Microsoft Office PowerPoint</Application>
  <PresentationFormat>On-screen Show (4:3)</PresentationFormat>
  <Paragraphs>144</Paragraphs>
  <Slides>22</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Effra Heavy</vt:lpstr>
      <vt:lpstr>Museo Slab 100</vt:lpstr>
      <vt:lpstr>Museo Slab 300</vt:lpstr>
      <vt:lpstr>Museo Slab 500</vt:lpstr>
      <vt:lpstr>Museo Slab 700</vt:lpstr>
      <vt:lpstr>Museo Slab 900</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Anna Li</cp:lastModifiedBy>
  <cp:revision>452</cp:revision>
  <cp:lastPrinted>2022-02-21T19:29:38Z</cp:lastPrinted>
  <dcterms:created xsi:type="dcterms:W3CDTF">2015-10-09T21:49:46Z</dcterms:created>
  <dcterms:modified xsi:type="dcterms:W3CDTF">2023-02-27T18:56:55Z</dcterms:modified>
</cp:coreProperties>
</file>