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5" r:id="rId10"/>
    <p:sldId id="264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6AB76D-5B6A-41B9-B26F-3F45688934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EDA2353-F238-40DC-B7D4-70368694343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49E4E0-C78E-40ED-96F1-3A8EA4921C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58702-2FFC-4C97-AA77-5E569D24E2C9}" type="datetimeFigureOut">
              <a:rPr lang="en-US" smtClean="0"/>
              <a:t>5/18/2022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0F2A7A-6CFF-489F-B634-D54D2AAE4B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976A3A-7EED-43E8-BBE5-7964FEF69F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79A0C-7C53-4DF8-A24D-BD0DA23380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23238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AF39E6-B728-41D5-BC90-93B4FF4005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C87A1CC-F307-44CC-8AAF-03FC67B6F4A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3D0E05-8E7C-4DB1-B59F-92EC834DE6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58702-2FFC-4C97-AA77-5E569D24E2C9}" type="datetimeFigureOut">
              <a:rPr lang="en-US" smtClean="0"/>
              <a:t>5/18/2022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FFCB58-AD3A-4F27-863B-909E6F15E8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411238-E7EE-47D7-853F-8D746F6689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79A0C-7C53-4DF8-A24D-BD0DA23380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9128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E22F7F8-9CCA-41E5-957A-D541F451C59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2FD5F63-5429-456E-AEAA-F329257932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5AC2E4-D1A7-45E4-8D63-024D7DE374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58702-2FFC-4C97-AA77-5E569D24E2C9}" type="datetimeFigureOut">
              <a:rPr lang="en-US" smtClean="0"/>
              <a:t>5/18/2022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ADFAFE-092B-4794-BEC1-3010B2737F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806730-2A4E-4624-BC42-60C8C2DDA6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79A0C-7C53-4DF8-A24D-BD0DA23380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5613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AF41E5-FF64-4B75-929F-8A06581072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718F02-F048-4F60-B312-1CE417C3F8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435A83-24C1-433A-ABF8-A050BC0ECD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58702-2FFC-4C97-AA77-5E569D24E2C9}" type="datetimeFigureOut">
              <a:rPr lang="en-US" smtClean="0"/>
              <a:t>5/18/2022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B91C5A-78B2-4E7E-BFD7-B236420D28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EAE843-ACCB-4E84-9767-C453B15E70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79A0C-7C53-4DF8-A24D-BD0DA23380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0349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0E8D8E-F143-450C-B089-4AED68C6FC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FFA3919-B67F-434F-B419-175B486D28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775345-D440-4FB2-8AF5-9B4EFAF6E5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58702-2FFC-4C97-AA77-5E569D24E2C9}" type="datetimeFigureOut">
              <a:rPr lang="en-US" smtClean="0"/>
              <a:t>5/18/2022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1ED226-350E-4780-8771-7230738C48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E9AA35-9F76-4E31-A239-C4404EE788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79A0C-7C53-4DF8-A24D-BD0DA23380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997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04512A-0894-4701-A57B-95417B6F2E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1C8C57-900A-41D3-A66E-774E11F09B5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3CD5948-2A9D-490A-B3A2-EB9826F8F8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7620B70-CAC5-44A9-BBDF-8C3A06CBF1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58702-2FFC-4C97-AA77-5E569D24E2C9}" type="datetimeFigureOut">
              <a:rPr lang="en-US" smtClean="0"/>
              <a:t>5/18/2022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F49C36-91F7-4D43-B750-0440F4D6D8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BDDBDB7-19FD-4325-9263-95C3987BA7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79A0C-7C53-4DF8-A24D-BD0DA23380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6379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9B0E88-D846-40ED-84BC-CC52323040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DE8923C-0C2B-4FB5-B286-E722E0067C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E12482-C572-4CB8-A0C7-9E8180B151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1B7D5C0-B7A5-4B29-903E-520FFC764CA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043C0C6-AFF2-4C6F-A3E4-B816C3BA2C5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898673D-E415-49C9-9D8A-FC64FD3541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58702-2FFC-4C97-AA77-5E569D24E2C9}" type="datetimeFigureOut">
              <a:rPr lang="en-US" smtClean="0"/>
              <a:t>5/18/2022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4968910-D518-4CAE-B0CF-C95F77FE28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E96C687-BC31-4F7D-9364-1F4923A30E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79A0C-7C53-4DF8-A24D-BD0DA23380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7032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0782B2-DA80-4E1A-B6A2-FE0759B620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0DE72F2-F710-4082-9447-C76DAB4BEF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58702-2FFC-4C97-AA77-5E569D24E2C9}" type="datetimeFigureOut">
              <a:rPr lang="en-US" smtClean="0"/>
              <a:t>5/18/2022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D2BC962-5396-4795-A150-FE0DED7D95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30E6CE1-1B3F-41B0-AEBF-2ADEAE597A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79A0C-7C53-4DF8-A24D-BD0DA23380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82098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8F0D9A3-01AC-4158-A453-A3206A669E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58702-2FFC-4C97-AA77-5E569D24E2C9}" type="datetimeFigureOut">
              <a:rPr lang="en-US" smtClean="0"/>
              <a:t>5/18/2022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5CF7BBF-25C6-4489-8211-FBA1CFB1FC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158E946-8D44-4115-9092-0B5F8C9555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79A0C-7C53-4DF8-A24D-BD0DA23380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54160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AA1C07-C7CF-4889-BE09-0BEE346ACC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A90B62-56DB-4EB5-8D21-F6846AD1BF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1326D22-0D00-4AA4-A65C-6B3CE8FD34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A48E0EB-505D-44BC-B3AC-65C3E8DBD1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58702-2FFC-4C97-AA77-5E569D24E2C9}" type="datetimeFigureOut">
              <a:rPr lang="en-US" smtClean="0"/>
              <a:t>5/18/2022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B54E0F-A34F-4317-B170-CDF8DCB6A7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A227200-6BD5-445D-9E13-8F7B394A33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79A0C-7C53-4DF8-A24D-BD0DA23380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4589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198825-44A2-4A19-A331-69FE14C121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4BE2A87-09CB-48DD-9EBB-AB7CDD95DA8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1DF6A87-3BD4-42B6-B5A1-75FFB33B0C7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6F62BC1-170D-4984-8C0F-F261CEFDFA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58702-2FFC-4C97-AA77-5E569D24E2C9}" type="datetimeFigureOut">
              <a:rPr lang="en-US" smtClean="0"/>
              <a:t>5/18/2022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0317912-DE73-4EE4-8879-FF2F00C41E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4F14E44-974E-44C9-AE82-B0B703B892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79A0C-7C53-4DF8-A24D-BD0DA23380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6791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37346B5-23B2-4A5C-B6A8-B7A4B9D5FA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5796948-0208-4D4B-ADF1-EF0CD70B00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03A0FD-AE7F-4F06-B73F-9FE0F03D9D2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158702-2FFC-4C97-AA77-5E569D24E2C9}" type="datetimeFigureOut">
              <a:rPr lang="en-US" smtClean="0"/>
              <a:t>5/18/2022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0C8F27-C943-4AFD-B81C-473D2D3AA0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80CF08-2BC7-4F7A-A275-8B778A46EDD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679A0C-7C53-4DF8-A24D-BD0DA23380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09338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B50C32-0455-4C71-BFCE-C0E07CD993C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20900" y="477837"/>
            <a:ext cx="6985000" cy="893763"/>
          </a:xfrm>
        </p:spPr>
        <p:txBody>
          <a:bodyPr>
            <a:normAutofit fontScale="90000"/>
          </a:bodyPr>
          <a:lstStyle/>
          <a:p>
            <a:r>
              <a:rPr lang="en-US" dirty="0"/>
              <a:t>DISPUTE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6028942-305E-4378-93AE-E3C60B3DCDFF}"/>
              </a:ext>
            </a:extLst>
          </p:cNvPr>
          <p:cNvSpPr txBox="1"/>
          <p:nvPr/>
        </p:nvSpPr>
        <p:spPr>
          <a:xfrm>
            <a:off x="743321" y="2074770"/>
            <a:ext cx="1109637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Overview</a:t>
            </a:r>
          </a:p>
          <a:p>
            <a:r>
              <a:rPr lang="en-US" sz="2000" dirty="0"/>
              <a:t>DISPUTE – </a:t>
            </a:r>
            <a:r>
              <a:rPr lang="en-US" sz="2000" b="1" i="1" dirty="0"/>
              <a:t>D</a:t>
            </a:r>
            <a:r>
              <a:rPr lang="en-US" sz="2000" i="1" dirty="0"/>
              <a:t>iffraction </a:t>
            </a:r>
            <a:r>
              <a:rPr lang="en-US" sz="2000" b="1" i="1" dirty="0"/>
              <a:t>I</a:t>
            </a:r>
            <a:r>
              <a:rPr lang="en-US" sz="2000" i="1" dirty="0"/>
              <a:t>maging </a:t>
            </a:r>
            <a:r>
              <a:rPr lang="en-US" sz="2000" b="1" i="1" dirty="0"/>
              <a:t>S</a:t>
            </a:r>
            <a:r>
              <a:rPr lang="en-US" sz="2000" i="1" dirty="0"/>
              <a:t>can </a:t>
            </a:r>
            <a:r>
              <a:rPr lang="en-US" sz="2000" b="1" i="1" dirty="0"/>
              <a:t>P</a:t>
            </a:r>
            <a:r>
              <a:rPr lang="en-US" sz="2000" i="1" dirty="0"/>
              <a:t>osition </a:t>
            </a:r>
            <a:r>
              <a:rPr lang="en-US" sz="2000" b="1" i="1" dirty="0" err="1"/>
              <a:t>U</a:t>
            </a:r>
            <a:r>
              <a:rPr lang="en-US" sz="2000" i="1" dirty="0" err="1"/>
              <a:t>ltrasonics</a:t>
            </a:r>
            <a:r>
              <a:rPr lang="en-US" sz="2000" i="1" dirty="0"/>
              <a:t> </a:t>
            </a:r>
            <a:r>
              <a:rPr lang="en-US" sz="2000" b="1" i="1" dirty="0"/>
              <a:t>T</a:t>
            </a:r>
            <a:r>
              <a:rPr lang="en-US" sz="2000" i="1" dirty="0"/>
              <a:t>otal </a:t>
            </a:r>
            <a:r>
              <a:rPr lang="en-US" sz="2000" b="1" i="1" dirty="0"/>
              <a:t>E</a:t>
            </a:r>
            <a:r>
              <a:rPr lang="en-US" sz="2000" i="1" dirty="0"/>
              <a:t>xperiment</a:t>
            </a:r>
          </a:p>
          <a:p>
            <a:r>
              <a:rPr lang="en-US" sz="2000" dirty="0"/>
              <a:t>This program will permit you to do a variety of measurements at selected positions in your sample assembly in a predefined sequence and for a specified number of iterations.</a:t>
            </a:r>
          </a:p>
          <a:p>
            <a:endParaRPr lang="en-US" sz="2000" b="1" dirty="0"/>
          </a:p>
          <a:p>
            <a:r>
              <a:rPr lang="en-US" sz="2000" b="1" dirty="0"/>
              <a:t>Getting Started</a:t>
            </a:r>
          </a:p>
          <a:p>
            <a:r>
              <a:rPr lang="en-US" sz="2000" dirty="0"/>
              <a:t>On the desktop, find </a:t>
            </a:r>
            <a:r>
              <a:rPr lang="en-US" sz="2000" i="1" dirty="0"/>
              <a:t>Dispute7.sav </a:t>
            </a:r>
            <a:r>
              <a:rPr lang="en-US" sz="2000" dirty="0"/>
              <a:t>and drag it on top of the </a:t>
            </a:r>
            <a:r>
              <a:rPr lang="en-US" sz="2000" i="1" dirty="0"/>
              <a:t>IDL8.8 Virtual Machine </a:t>
            </a:r>
            <a:r>
              <a:rPr lang="en-US" sz="2000" dirty="0"/>
              <a:t>icon</a:t>
            </a: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490655A2-F33F-43DF-8C26-DB4D3E7EA40C}"/>
              </a:ext>
            </a:extLst>
          </p:cNvPr>
          <p:cNvGrpSpPr/>
          <p:nvPr/>
        </p:nvGrpSpPr>
        <p:grpSpPr>
          <a:xfrm>
            <a:off x="4118399" y="4438402"/>
            <a:ext cx="4073954" cy="2101790"/>
            <a:chOff x="3546877" y="3232210"/>
            <a:chExt cx="4073954" cy="2101790"/>
          </a:xfrm>
        </p:grpSpPr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4694140D-DDFC-4F37-AEED-B46E2DFBC72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46877" y="3232210"/>
              <a:ext cx="4073954" cy="2101790"/>
            </a:xfrm>
            <a:prstGeom prst="rect">
              <a:avLst/>
            </a:prstGeom>
          </p:spPr>
        </p:pic>
        <p:cxnSp>
          <p:nvCxnSpPr>
            <p:cNvPr id="8" name="Straight Arrow Connector 7">
              <a:extLst>
                <a:ext uri="{FF2B5EF4-FFF2-40B4-BE49-F238E27FC236}">
                  <a16:creationId xmlns:a16="http://schemas.microsoft.com/office/drawing/2014/main" id="{3F7A0D2E-6ED1-424C-A6B4-0E9C897004EE}"/>
                </a:ext>
              </a:extLst>
            </p:cNvPr>
            <p:cNvCxnSpPr>
              <a:cxnSpLocks/>
            </p:cNvCxnSpPr>
            <p:nvPr/>
          </p:nvCxnSpPr>
          <p:spPr>
            <a:xfrm>
              <a:off x="5138670" y="4443212"/>
              <a:ext cx="656823" cy="0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6685222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F3D5B51-8E55-4EFE-B196-3E660A30E015}"/>
              </a:ext>
            </a:extLst>
          </p:cNvPr>
          <p:cNvSpPr txBox="1"/>
          <p:nvPr/>
        </p:nvSpPr>
        <p:spPr>
          <a:xfrm>
            <a:off x="419449" y="243281"/>
            <a:ext cx="66189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Example 2: Cell assembly with Sample, Standard and 2 foil markers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4552708-9E57-4BEB-A5C1-9BAA1D97A5C4}"/>
              </a:ext>
            </a:extLst>
          </p:cNvPr>
          <p:cNvSpPr txBox="1"/>
          <p:nvPr/>
        </p:nvSpPr>
        <p:spPr>
          <a:xfrm>
            <a:off x="7516536" y="3171039"/>
            <a:ext cx="4524461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Step 1. Diffraction of sample at Y=4.0, count time 10 seconds. Data saved in subfolder </a:t>
            </a:r>
            <a:r>
              <a:rPr lang="en-US" sz="1400" b="1" dirty="0"/>
              <a:t>A</a:t>
            </a:r>
            <a:r>
              <a:rPr lang="en-US" sz="1400" dirty="0"/>
              <a:t>. </a:t>
            </a:r>
            <a:r>
              <a:rPr lang="en-US" sz="1200" dirty="0"/>
              <a:t>T:\test\kentest\test1\A</a:t>
            </a:r>
          </a:p>
          <a:p>
            <a:r>
              <a:rPr lang="en-US" sz="1400" dirty="0"/>
              <a:t>Step 2. Imaging at Y=3. Image saved in main folder. T:\test\kentest\test1</a:t>
            </a:r>
            <a:endParaRPr lang="en-US" sz="1200" dirty="0"/>
          </a:p>
          <a:p>
            <a:r>
              <a:rPr lang="en-US" sz="1400" dirty="0"/>
              <a:t>Step 3. Imaging at Y=5. Image saved in main folder T:\test\kentest\test1</a:t>
            </a:r>
          </a:p>
          <a:p>
            <a:r>
              <a:rPr lang="en-US" sz="1400" dirty="0"/>
              <a:t>Step 4. Diffraction of standard at Y=4.5, Data saved in subfolder </a:t>
            </a:r>
            <a:r>
              <a:rPr lang="en-US" sz="1400" b="1" dirty="0"/>
              <a:t>B</a:t>
            </a:r>
            <a:r>
              <a:rPr lang="en-US" sz="1400" dirty="0"/>
              <a:t>. </a:t>
            </a:r>
            <a:r>
              <a:rPr lang="en-US" sz="1200" dirty="0"/>
              <a:t>T:\test\kentest\test1\B</a:t>
            </a:r>
          </a:p>
          <a:p>
            <a:r>
              <a:rPr lang="en-US" sz="1400" dirty="0"/>
              <a:t>This sequence is repeated 10 times. </a:t>
            </a:r>
            <a:r>
              <a:rPr lang="en-US" sz="1400" b="1" dirty="0"/>
              <a:t>Cyc Req </a:t>
            </a:r>
            <a:r>
              <a:rPr lang="en-US" sz="1400" dirty="0"/>
              <a:t>is 10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3410932-7A0D-457C-BE6F-6993027790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787" y="612613"/>
            <a:ext cx="7401749" cy="60694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74879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2CF98785-3812-4458-95B3-F45BBD580CA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971" y="889233"/>
            <a:ext cx="6884955" cy="564998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23E9706C-8A80-4773-A960-C507814413B8}"/>
              </a:ext>
            </a:extLst>
          </p:cNvPr>
          <p:cNvSpPr txBox="1"/>
          <p:nvPr/>
        </p:nvSpPr>
        <p:spPr>
          <a:xfrm>
            <a:off x="746620" y="318782"/>
            <a:ext cx="73068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Example 3: Cell assembly with Standard and Sample – Step scanning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D7F3056-C80D-4159-979E-083DDBAA3225}"/>
              </a:ext>
            </a:extLst>
          </p:cNvPr>
          <p:cNvSpPr txBox="1"/>
          <p:nvPr/>
        </p:nvSpPr>
        <p:spPr>
          <a:xfrm>
            <a:off x="7130642" y="3101828"/>
            <a:ext cx="4966283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Step 1. Diffraction of standard at Y=4.5 Data saved in subfolder </a:t>
            </a:r>
            <a:r>
              <a:rPr lang="en-US" sz="1400" b="1" dirty="0"/>
              <a:t>A</a:t>
            </a:r>
            <a:r>
              <a:rPr lang="en-US" sz="1400" dirty="0"/>
              <a:t>. T:\test\kentest\test1\A</a:t>
            </a:r>
          </a:p>
          <a:p>
            <a:r>
              <a:rPr lang="en-US" sz="1400" dirty="0"/>
              <a:t>Step 2. Imaging. Data saved in main folder T:\test\kentest\test1</a:t>
            </a:r>
          </a:p>
          <a:p>
            <a:r>
              <a:rPr lang="en-US" sz="1400" dirty="0"/>
              <a:t>Step 3. 2-d step scan of sample(Y-X) centered at X= 17.7552, Y=0.4 </a:t>
            </a:r>
          </a:p>
          <a:p>
            <a:r>
              <a:rPr lang="en-US" sz="1400" dirty="0"/>
              <a:t>5 points along Y with a width of 0.4.  3 points along X with a   width of 0.1. Scan is repeated 2 times. </a:t>
            </a:r>
            <a:r>
              <a:rPr lang="en-US" sz="1400" b="1" dirty="0"/>
              <a:t>Cycles</a:t>
            </a:r>
            <a:r>
              <a:rPr lang="en-US" sz="1400" dirty="0"/>
              <a:t>=2</a:t>
            </a:r>
          </a:p>
          <a:p>
            <a:r>
              <a:rPr lang="en-US" sz="1400" dirty="0"/>
              <a:t>Data saved in subfolder </a:t>
            </a:r>
            <a:r>
              <a:rPr lang="en-US" sz="1400" b="1" dirty="0"/>
              <a:t>B</a:t>
            </a:r>
            <a:r>
              <a:rPr lang="en-US" sz="1400" dirty="0"/>
              <a:t>. T:\test\kentest\test1\B</a:t>
            </a:r>
          </a:p>
          <a:p>
            <a:endParaRPr lang="en-US" sz="1400" dirty="0"/>
          </a:p>
          <a:p>
            <a:r>
              <a:rPr lang="en-US" sz="1400" dirty="0"/>
              <a:t>Sequence is repeated 6 times. </a:t>
            </a:r>
            <a:r>
              <a:rPr lang="en-US" sz="1400" b="1" dirty="0"/>
              <a:t>Cyc Req </a:t>
            </a:r>
            <a:r>
              <a:rPr lang="en-US" sz="1400" dirty="0"/>
              <a:t>= 6</a:t>
            </a:r>
          </a:p>
        </p:txBody>
      </p:sp>
    </p:spTree>
    <p:extLst>
      <p:ext uri="{BB962C8B-B14F-4D97-AF65-F5344CB8AC3E}">
        <p14:creationId xmlns:p14="http://schemas.microsoft.com/office/powerpoint/2010/main" val="28249555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7BE34278-55E7-4125-AABB-2F0E848FE8B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2025" y="1162575"/>
            <a:ext cx="5087060" cy="3038899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553CE41A-ECA6-4111-A340-CD42C9CE2254}"/>
              </a:ext>
            </a:extLst>
          </p:cNvPr>
          <p:cNvSpPr txBox="1"/>
          <p:nvPr/>
        </p:nvSpPr>
        <p:spPr>
          <a:xfrm>
            <a:off x="989575" y="1906074"/>
            <a:ext cx="377560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When the IDL Virtual Machine opens</a:t>
            </a:r>
          </a:p>
          <a:p>
            <a:r>
              <a:rPr lang="en-US" dirty="0"/>
              <a:t>Click </a:t>
            </a:r>
            <a:r>
              <a:rPr lang="en-US" b="1" dirty="0" err="1"/>
              <a:t>Click</a:t>
            </a:r>
            <a:r>
              <a:rPr lang="en-US" b="1" dirty="0"/>
              <a:t> to Continue</a:t>
            </a:r>
          </a:p>
          <a:p>
            <a:endParaRPr lang="en-US" b="1" dirty="0"/>
          </a:p>
          <a:p>
            <a:r>
              <a:rPr lang="en-US" dirty="0"/>
              <a:t>Wait for Dispute7 to start and get</a:t>
            </a:r>
          </a:p>
          <a:p>
            <a:r>
              <a:rPr lang="en-US" dirty="0"/>
              <a:t>Initialized. Be patient! This may take a few minutes. You will then see the following window.</a:t>
            </a:r>
          </a:p>
        </p:txBody>
      </p:sp>
    </p:spTree>
    <p:extLst>
      <p:ext uri="{BB962C8B-B14F-4D97-AF65-F5344CB8AC3E}">
        <p14:creationId xmlns:p14="http://schemas.microsoft.com/office/powerpoint/2010/main" val="25670523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45CC1A41-CF05-4B7D-9B0E-4CE68A19BAB2}"/>
              </a:ext>
            </a:extLst>
          </p:cNvPr>
          <p:cNvSpPr txBox="1"/>
          <p:nvPr/>
        </p:nvSpPr>
        <p:spPr>
          <a:xfrm>
            <a:off x="215758" y="859857"/>
            <a:ext cx="3202492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Do not proceed until you see the message:</a:t>
            </a:r>
          </a:p>
          <a:p>
            <a:r>
              <a:rPr lang="en-US" sz="1400" b="1" dirty="0"/>
              <a:t>Initialization complete. Ready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02D083C-14C8-4F06-8D06-502D8BE8E30C}"/>
              </a:ext>
            </a:extLst>
          </p:cNvPr>
          <p:cNvSpPr txBox="1"/>
          <p:nvPr/>
        </p:nvSpPr>
        <p:spPr>
          <a:xfrm>
            <a:off x="157034" y="1773856"/>
            <a:ext cx="3202493" cy="41242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You may see some error messages if some of the equipment has not be turned on or is malfunctioning. If no ultrasonic measurements are planned you may see:</a:t>
            </a:r>
          </a:p>
          <a:p>
            <a:r>
              <a:rPr lang="en-US" sz="1400" b="1" dirty="0"/>
              <a:t>There is a problem with the </a:t>
            </a:r>
            <a:r>
              <a:rPr lang="en-US" sz="1400" b="1" dirty="0" err="1"/>
              <a:t>Ztec</a:t>
            </a:r>
            <a:r>
              <a:rPr lang="en-US" sz="1400" b="1" dirty="0"/>
              <a:t> scope</a:t>
            </a:r>
          </a:p>
          <a:p>
            <a:endParaRPr lang="en-US" sz="1400" b="1" dirty="0"/>
          </a:p>
          <a:p>
            <a:r>
              <a:rPr lang="en-US" sz="1400" b="1" dirty="0"/>
              <a:t>START  </a:t>
            </a:r>
            <a:r>
              <a:rPr lang="en-US" sz="1400" dirty="0" err="1"/>
              <a:t>Start</a:t>
            </a:r>
            <a:r>
              <a:rPr lang="en-US" sz="1400" dirty="0"/>
              <a:t> the data collection process</a:t>
            </a:r>
          </a:p>
          <a:p>
            <a:r>
              <a:rPr lang="en-US" sz="1400" dirty="0"/>
              <a:t>              Always do a </a:t>
            </a:r>
            <a:r>
              <a:rPr lang="en-US" sz="1400" b="1" dirty="0"/>
              <a:t>Check Input </a:t>
            </a:r>
            <a:r>
              <a:rPr lang="en-US" sz="1400" dirty="0"/>
              <a:t>before                         starting.</a:t>
            </a:r>
          </a:p>
          <a:p>
            <a:r>
              <a:rPr lang="en-US" sz="1400" b="1" dirty="0"/>
              <a:t>STOP</a:t>
            </a:r>
            <a:r>
              <a:rPr lang="en-US" sz="1400" dirty="0"/>
              <a:t>    </a:t>
            </a:r>
            <a:r>
              <a:rPr lang="en-US" sz="1400" dirty="0" err="1"/>
              <a:t>Stop</a:t>
            </a:r>
            <a:r>
              <a:rPr lang="en-US" sz="1400" dirty="0"/>
              <a:t> the data collection at the            end of a cycle.</a:t>
            </a:r>
          </a:p>
          <a:p>
            <a:r>
              <a:rPr lang="en-US" sz="1400" b="1" dirty="0"/>
              <a:t>ABORT</a:t>
            </a:r>
            <a:r>
              <a:rPr lang="en-US" sz="1400" dirty="0"/>
              <a:t> Stop the data collection abruptly.</a:t>
            </a:r>
          </a:p>
          <a:p>
            <a:endParaRPr lang="en-US" sz="1400" b="1" dirty="0"/>
          </a:p>
          <a:p>
            <a:r>
              <a:rPr lang="en-US" sz="1400" dirty="0"/>
              <a:t>Note</a:t>
            </a:r>
            <a:r>
              <a:rPr lang="en-US" sz="1400" b="1" dirty="0"/>
              <a:t>: </a:t>
            </a:r>
            <a:r>
              <a:rPr lang="en-US" sz="1400" dirty="0"/>
              <a:t>Fields with a white background can be edited, fields with a grey background cannot be edited except for dropdown menus.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3D1A3684-EA6D-4E17-9751-FA7DBCFFF482}"/>
              </a:ext>
            </a:extLst>
          </p:cNvPr>
          <p:cNvGrpSpPr/>
          <p:nvPr/>
        </p:nvGrpSpPr>
        <p:grpSpPr>
          <a:xfrm>
            <a:off x="3418251" y="422865"/>
            <a:ext cx="8773749" cy="6192114"/>
            <a:chOff x="3418251" y="548700"/>
            <a:chExt cx="8773749" cy="6192114"/>
          </a:xfrm>
        </p:grpSpPr>
        <p:pic>
          <p:nvPicPr>
            <p:cNvPr id="3" name="Picture 2">
              <a:extLst>
                <a:ext uri="{FF2B5EF4-FFF2-40B4-BE49-F238E27FC236}">
                  <a16:creationId xmlns:a16="http://schemas.microsoft.com/office/drawing/2014/main" id="{73EF8576-D9D9-428A-8B27-B534EEC49E9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418251" y="548700"/>
              <a:ext cx="8773749" cy="6192114"/>
            </a:xfrm>
            <a:prstGeom prst="rect">
              <a:avLst/>
            </a:prstGeom>
          </p:spPr>
        </p:pic>
        <p:sp>
          <p:nvSpPr>
            <p:cNvPr id="6" name="Rectangle: Rounded Corners 5">
              <a:extLst>
                <a:ext uri="{FF2B5EF4-FFF2-40B4-BE49-F238E27FC236}">
                  <a16:creationId xmlns:a16="http://schemas.microsoft.com/office/drawing/2014/main" id="{18453355-585B-430C-AED7-1EC09B20D280}"/>
                </a:ext>
              </a:extLst>
            </p:cNvPr>
            <p:cNvSpPr/>
            <p:nvPr/>
          </p:nvSpPr>
          <p:spPr>
            <a:xfrm>
              <a:off x="4027470" y="1520575"/>
              <a:ext cx="1376737" cy="214413"/>
            </a:xfrm>
            <a:prstGeom prst="round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: Rounded Corners 7">
              <a:extLst>
                <a:ext uri="{FF2B5EF4-FFF2-40B4-BE49-F238E27FC236}">
                  <a16:creationId xmlns:a16="http://schemas.microsoft.com/office/drawing/2014/main" id="{C1183D82-1336-4129-A9AA-22534EAAEC2A}"/>
                </a:ext>
              </a:extLst>
            </p:cNvPr>
            <p:cNvSpPr/>
            <p:nvPr/>
          </p:nvSpPr>
          <p:spPr>
            <a:xfrm>
              <a:off x="4161034" y="1941816"/>
              <a:ext cx="1818526" cy="164386"/>
            </a:xfrm>
            <a:prstGeom prst="round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5674494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6D50D7BB-6F9A-4C73-A138-8EC13162DDC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24773" y="253476"/>
            <a:ext cx="5258534" cy="2795381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71AE76D6-08E1-4CC0-8595-FF9998490610}"/>
              </a:ext>
            </a:extLst>
          </p:cNvPr>
          <p:cNvSpPr txBox="1"/>
          <p:nvPr/>
        </p:nvSpPr>
        <p:spPr>
          <a:xfrm>
            <a:off x="647273" y="488064"/>
            <a:ext cx="5589140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Operational Information Fields</a:t>
            </a:r>
          </a:p>
          <a:p>
            <a:endParaRPr lang="en-US" b="1" dirty="0"/>
          </a:p>
          <a:p>
            <a:r>
              <a:rPr lang="en-US" dirty="0"/>
              <a:t>General Status </a:t>
            </a:r>
          </a:p>
          <a:p>
            <a:endParaRPr lang="en-US" dirty="0"/>
          </a:p>
          <a:p>
            <a:r>
              <a:rPr lang="en-US" dirty="0"/>
              <a:t>Errors and Warnings</a:t>
            </a:r>
          </a:p>
          <a:p>
            <a:r>
              <a:rPr lang="en-US" dirty="0"/>
              <a:t>Name for the </a:t>
            </a:r>
            <a:r>
              <a:rPr lang="en-US" b="1" dirty="0"/>
              <a:t>Next</a:t>
            </a:r>
            <a:r>
              <a:rPr lang="en-US" dirty="0"/>
              <a:t> diffraction pattern</a:t>
            </a:r>
          </a:p>
          <a:p>
            <a:r>
              <a:rPr lang="en-US" dirty="0"/>
              <a:t>Name of the </a:t>
            </a:r>
            <a:r>
              <a:rPr lang="en-US" b="1" dirty="0"/>
              <a:t>Last</a:t>
            </a:r>
            <a:r>
              <a:rPr lang="en-US" dirty="0"/>
              <a:t> Image file collected</a:t>
            </a:r>
          </a:p>
          <a:p>
            <a:r>
              <a:rPr lang="en-US" dirty="0"/>
              <a:t>Name of the </a:t>
            </a:r>
            <a:r>
              <a:rPr lang="en-US" b="1" dirty="0"/>
              <a:t>Next</a:t>
            </a:r>
            <a:r>
              <a:rPr lang="en-US" dirty="0"/>
              <a:t> ultrasonic wave file</a:t>
            </a:r>
          </a:p>
          <a:p>
            <a:endParaRPr lang="en-US" dirty="0"/>
          </a:p>
          <a:p>
            <a:r>
              <a:rPr lang="en-US" sz="1600" dirty="0"/>
              <a:t>The name fields can not be changed with DISPUTE.</a:t>
            </a:r>
          </a:p>
          <a:p>
            <a:r>
              <a:rPr lang="en-US" sz="1600" dirty="0"/>
              <a:t>See the next slide for changing file names.</a:t>
            </a:r>
          </a:p>
          <a:p>
            <a:r>
              <a:rPr lang="en-US" sz="1600" dirty="0"/>
              <a:t>The Status and Error fields can be cleared with the </a:t>
            </a:r>
            <a:r>
              <a:rPr lang="en-US" sz="1600" b="1" dirty="0"/>
              <a:t>Tools</a:t>
            </a:r>
            <a:r>
              <a:rPr lang="en-US" sz="1600" dirty="0"/>
              <a:t> menu.</a:t>
            </a:r>
          </a:p>
          <a:p>
            <a:endParaRPr lang="en-US" dirty="0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717FD9B5-33A4-41D1-AE35-8EA14A78B59A}"/>
              </a:ext>
            </a:extLst>
          </p:cNvPr>
          <p:cNvGrpSpPr/>
          <p:nvPr/>
        </p:nvGrpSpPr>
        <p:grpSpPr>
          <a:xfrm>
            <a:off x="1624877" y="4335270"/>
            <a:ext cx="2962688" cy="1543265"/>
            <a:chOff x="1707071" y="4061106"/>
            <a:chExt cx="2962688" cy="1543265"/>
          </a:xfrm>
        </p:grpSpPr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A5D3BDE7-E02B-41BD-80A8-81E15FAAD18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07071" y="4061106"/>
              <a:ext cx="2962688" cy="1543265"/>
            </a:xfrm>
            <a:prstGeom prst="rect">
              <a:avLst/>
            </a:prstGeom>
          </p:spPr>
        </p:pic>
        <p:sp>
          <p:nvSpPr>
            <p:cNvPr id="7" name="Rectangle: Rounded Corners 6">
              <a:extLst>
                <a:ext uri="{FF2B5EF4-FFF2-40B4-BE49-F238E27FC236}">
                  <a16:creationId xmlns:a16="http://schemas.microsoft.com/office/drawing/2014/main" id="{D6AA3CC9-FD80-4A83-9C63-14FE102D335B}"/>
                </a:ext>
              </a:extLst>
            </p:cNvPr>
            <p:cNvSpPr/>
            <p:nvPr/>
          </p:nvSpPr>
          <p:spPr>
            <a:xfrm>
              <a:off x="2517168" y="4832739"/>
              <a:ext cx="883578" cy="177230"/>
            </a:xfrm>
            <a:prstGeom prst="roundRect">
              <a:avLst/>
            </a:prstGeom>
            <a:noFill/>
            <a:ln w="190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0" name="Picture 9">
            <a:extLst>
              <a:ext uri="{FF2B5EF4-FFF2-40B4-BE49-F238E27FC236}">
                <a16:creationId xmlns:a16="http://schemas.microsoft.com/office/drawing/2014/main" id="{BA4ABF55-80B2-416C-9035-FBFE325CC09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87102" y="3511733"/>
            <a:ext cx="4991797" cy="2238687"/>
          </a:xfrm>
          <a:prstGeom prst="rect">
            <a:avLst/>
          </a:prstGeom>
        </p:spPr>
      </p:pic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767182C3-6CBE-4B2D-A704-B6A7F4388E82}"/>
              </a:ext>
            </a:extLst>
          </p:cNvPr>
          <p:cNvCxnSpPr>
            <a:cxnSpLocks/>
          </p:cNvCxnSpPr>
          <p:nvPr/>
        </p:nvCxnSpPr>
        <p:spPr>
          <a:xfrm flipV="1">
            <a:off x="5208998" y="4832738"/>
            <a:ext cx="739739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957625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92E0A8A-50AD-406E-ABA1-975FF071F7F4}"/>
              </a:ext>
            </a:extLst>
          </p:cNvPr>
          <p:cNvSpPr txBox="1"/>
          <p:nvPr/>
        </p:nvSpPr>
        <p:spPr>
          <a:xfrm>
            <a:off x="3544584" y="502896"/>
            <a:ext cx="44281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Changing Filenames</a:t>
            </a:r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2388FC7-02FA-4C4C-84BB-4968666DAE09}"/>
              </a:ext>
            </a:extLst>
          </p:cNvPr>
          <p:cNvSpPr txBox="1"/>
          <p:nvPr/>
        </p:nvSpPr>
        <p:spPr>
          <a:xfrm>
            <a:off x="534255" y="1263721"/>
            <a:ext cx="11414589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dirty="0"/>
              <a:t>Diffraction filename.  Edit the file </a:t>
            </a:r>
            <a:r>
              <a:rPr lang="en-US" i="1" dirty="0"/>
              <a:t>Lastfilewritten.txt </a:t>
            </a:r>
            <a:r>
              <a:rPr lang="en-US" dirty="0"/>
              <a:t>located on the T: drive and change the name.</a:t>
            </a:r>
          </a:p>
          <a:p>
            <a:r>
              <a:rPr lang="en-US" dirty="0"/>
              <a:t>       T:\Silica\Quartz\SiO2_71\SIO2_71_0000.med   </a:t>
            </a:r>
            <a:r>
              <a:rPr lang="en-US" dirty="0">
                <a:sym typeface="Wingdings" panose="05000000000000000000" pitchFamily="2" charset="2"/>
              </a:rPr>
              <a:t> T:\test\kentest\test1\kjb01_0001.med</a:t>
            </a:r>
          </a:p>
          <a:p>
            <a:r>
              <a:rPr lang="en-US" dirty="0">
                <a:sym typeface="Wingdings" panose="05000000000000000000" pitchFamily="2" charset="2"/>
              </a:rPr>
              <a:t>        Click on </a:t>
            </a:r>
            <a:r>
              <a:rPr lang="en-US" b="1" dirty="0">
                <a:sym typeface="Wingdings" panose="05000000000000000000" pitchFamily="2" charset="2"/>
              </a:rPr>
              <a:t>Check Input. </a:t>
            </a:r>
            <a:r>
              <a:rPr lang="en-US" dirty="0">
                <a:sym typeface="Wingdings" panose="05000000000000000000" pitchFamily="2" charset="2"/>
              </a:rPr>
              <a:t>The next file will be kjb01_0002.med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pPr marL="342900" indent="-342900">
              <a:buAutoNum type="arabicPeriod" startAt="2"/>
            </a:pPr>
            <a:r>
              <a:rPr lang="en-US" dirty="0"/>
              <a:t>Image Filename.  Change the name of the file in the appropriate MEDM window and click </a:t>
            </a:r>
            <a:r>
              <a:rPr lang="en-US" b="1" dirty="0"/>
              <a:t>Check Input</a:t>
            </a:r>
            <a:r>
              <a:rPr lang="en-US" dirty="0"/>
              <a:t>.</a:t>
            </a:r>
          </a:p>
          <a:p>
            <a:pPr marL="342900" indent="-342900">
              <a:buAutoNum type="arabicPeriod" startAt="2"/>
            </a:pPr>
            <a:endParaRPr lang="en-US" dirty="0"/>
          </a:p>
          <a:p>
            <a:pPr marL="342900" indent="-342900">
              <a:buFontTx/>
              <a:buAutoNum type="arabicPeriod" startAt="2"/>
            </a:pPr>
            <a:r>
              <a:rPr lang="en-US" dirty="0"/>
              <a:t>U-Filename.  Edit the file </a:t>
            </a:r>
            <a:r>
              <a:rPr lang="en-US" i="1" dirty="0"/>
              <a:t>Lastwavefilewritten.txt </a:t>
            </a:r>
            <a:r>
              <a:rPr lang="en-US" dirty="0"/>
              <a:t>located on the T: drive and change the name.  Click </a:t>
            </a:r>
            <a:r>
              <a:rPr lang="en-US" b="1" dirty="0"/>
              <a:t>Check Input</a:t>
            </a:r>
            <a:r>
              <a:rPr lang="en-US" dirty="0"/>
              <a:t>.</a:t>
            </a:r>
          </a:p>
          <a:p>
            <a:pPr marL="342900" indent="-342900">
              <a:buAutoNum type="arabicPeriod" startAt="2"/>
            </a:pPr>
            <a:endParaRPr lang="en-US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5B4CAF82-81A6-4116-BF58-73F67F5185F9}"/>
              </a:ext>
            </a:extLst>
          </p:cNvPr>
          <p:cNvGrpSpPr/>
          <p:nvPr/>
        </p:nvGrpSpPr>
        <p:grpSpPr>
          <a:xfrm>
            <a:off x="6603200" y="1927868"/>
            <a:ext cx="2905530" cy="495369"/>
            <a:chOff x="6685394" y="2143625"/>
            <a:chExt cx="2905530" cy="495369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53488BCC-A19E-44D8-8BA2-F54175F8497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85394" y="2143625"/>
              <a:ext cx="2905530" cy="495369"/>
            </a:xfrm>
            <a:prstGeom prst="rect">
              <a:avLst/>
            </a:prstGeom>
          </p:spPr>
        </p:pic>
        <p:sp>
          <p:nvSpPr>
            <p:cNvPr id="6" name="Rectangle: Rounded Corners 5">
              <a:extLst>
                <a:ext uri="{FF2B5EF4-FFF2-40B4-BE49-F238E27FC236}">
                  <a16:creationId xmlns:a16="http://schemas.microsoft.com/office/drawing/2014/main" id="{E49E3C05-7E81-40F4-8419-067631664CCF}"/>
                </a:ext>
              </a:extLst>
            </p:cNvPr>
            <p:cNvSpPr/>
            <p:nvPr/>
          </p:nvSpPr>
          <p:spPr>
            <a:xfrm>
              <a:off x="7654247" y="2311685"/>
              <a:ext cx="1936677" cy="226032"/>
            </a:xfrm>
            <a:prstGeom prst="roundRect">
              <a:avLst/>
            </a:prstGeom>
            <a:noFill/>
            <a:ln w="190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7932122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48AD65F-2724-4F34-B67C-F45679F108FA}"/>
              </a:ext>
            </a:extLst>
          </p:cNvPr>
          <p:cNvSpPr txBox="1"/>
          <p:nvPr/>
        </p:nvSpPr>
        <p:spPr>
          <a:xfrm>
            <a:off x="1078787" y="595901"/>
            <a:ext cx="88871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If the </a:t>
            </a:r>
            <a:r>
              <a:rPr lang="en-US" dirty="0" err="1"/>
              <a:t>ultrasonics</a:t>
            </a:r>
            <a:r>
              <a:rPr lang="en-US" dirty="0"/>
              <a:t> apparatus is not being used, you can turn off checking that equipment.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37A5C48-6476-41F7-A202-FFAEBBD2187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0633" y="3682264"/>
            <a:ext cx="5458587" cy="1781424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588FB8E2-667E-4548-8863-FAF8F2C2724F}"/>
              </a:ext>
            </a:extLst>
          </p:cNvPr>
          <p:cNvSpPr txBox="1"/>
          <p:nvPr/>
        </p:nvSpPr>
        <p:spPr>
          <a:xfrm>
            <a:off x="1243173" y="1054762"/>
            <a:ext cx="22808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U-checks are on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F6B94E5C-78A5-4D27-93B7-56C7E6A28DDE}"/>
              </a:ext>
            </a:extLst>
          </p:cNvPr>
          <p:cNvGrpSpPr/>
          <p:nvPr/>
        </p:nvGrpSpPr>
        <p:grpSpPr>
          <a:xfrm>
            <a:off x="1078787" y="1499103"/>
            <a:ext cx="5306165" cy="1743318"/>
            <a:chOff x="1078787" y="1499103"/>
            <a:chExt cx="5306165" cy="1743318"/>
          </a:xfrm>
        </p:grpSpPr>
        <p:pic>
          <p:nvPicPr>
            <p:cNvPr id="4" name="Picture 3">
              <a:extLst>
                <a:ext uri="{FF2B5EF4-FFF2-40B4-BE49-F238E27FC236}">
                  <a16:creationId xmlns:a16="http://schemas.microsoft.com/office/drawing/2014/main" id="{D6601405-B518-4056-BAA2-F3E2FC13C87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78787" y="1499103"/>
              <a:ext cx="5306165" cy="1743318"/>
            </a:xfrm>
            <a:prstGeom prst="rect">
              <a:avLst/>
            </a:prstGeom>
          </p:spPr>
        </p:pic>
        <p:sp>
          <p:nvSpPr>
            <p:cNvPr id="8" name="Rectangle: Rounded Corners 7">
              <a:extLst>
                <a:ext uri="{FF2B5EF4-FFF2-40B4-BE49-F238E27FC236}">
                  <a16:creationId xmlns:a16="http://schemas.microsoft.com/office/drawing/2014/main" id="{FDCE7938-71ED-42DD-8967-9EF2378F2F01}"/>
                </a:ext>
              </a:extLst>
            </p:cNvPr>
            <p:cNvSpPr/>
            <p:nvPr/>
          </p:nvSpPr>
          <p:spPr>
            <a:xfrm>
              <a:off x="2208944" y="2681555"/>
              <a:ext cx="1828800" cy="205483"/>
            </a:xfrm>
            <a:prstGeom prst="round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364E9BF8-14EF-4D5A-ADDA-0FF8353EDD05}"/>
              </a:ext>
            </a:extLst>
          </p:cNvPr>
          <p:cNvGrpSpPr/>
          <p:nvPr/>
        </p:nvGrpSpPr>
        <p:grpSpPr>
          <a:xfrm>
            <a:off x="530048" y="3742949"/>
            <a:ext cx="3953427" cy="1848108"/>
            <a:chOff x="1146630" y="3648922"/>
            <a:chExt cx="3953427" cy="1848108"/>
          </a:xfrm>
        </p:grpSpPr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375F2EDD-8C55-4EF1-A889-BFAABDAC3017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46630" y="3648922"/>
              <a:ext cx="3953427" cy="1848108"/>
            </a:xfrm>
            <a:prstGeom prst="rect">
              <a:avLst/>
            </a:prstGeom>
          </p:spPr>
        </p:pic>
        <p:sp>
          <p:nvSpPr>
            <p:cNvPr id="12" name="Rectangle: Rounded Corners 11">
              <a:extLst>
                <a:ext uri="{FF2B5EF4-FFF2-40B4-BE49-F238E27FC236}">
                  <a16:creationId xmlns:a16="http://schemas.microsoft.com/office/drawing/2014/main" id="{932968C5-75C4-4260-90CC-61DF0C5C8F9E}"/>
                </a:ext>
              </a:extLst>
            </p:cNvPr>
            <p:cNvSpPr/>
            <p:nvPr/>
          </p:nvSpPr>
          <p:spPr>
            <a:xfrm>
              <a:off x="3390472" y="4667003"/>
              <a:ext cx="780836" cy="254318"/>
            </a:xfrm>
            <a:prstGeom prst="roundRect">
              <a:avLst/>
            </a:prstGeom>
            <a:noFill/>
            <a:ln w="190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E8B1109D-136A-453D-A6F5-0EE1C9EFBBBC}"/>
              </a:ext>
            </a:extLst>
          </p:cNvPr>
          <p:cNvCxnSpPr>
            <a:cxnSpLocks/>
          </p:cNvCxnSpPr>
          <p:nvPr/>
        </p:nvCxnSpPr>
        <p:spPr>
          <a:xfrm>
            <a:off x="5111393" y="4995776"/>
            <a:ext cx="127355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7F6DCBF9-DD68-4B58-A2F1-6CAD0CCD58E8}"/>
              </a:ext>
            </a:extLst>
          </p:cNvPr>
          <p:cNvSpPr txBox="1"/>
          <p:nvPr/>
        </p:nvSpPr>
        <p:spPr>
          <a:xfrm>
            <a:off x="7520683" y="3246248"/>
            <a:ext cx="24452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U-checks off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241FFD51-2E26-407E-888F-1C77D19FF8EE}"/>
              </a:ext>
            </a:extLst>
          </p:cNvPr>
          <p:cNvSpPr txBox="1"/>
          <p:nvPr/>
        </p:nvSpPr>
        <p:spPr>
          <a:xfrm>
            <a:off x="4719156" y="4096069"/>
            <a:ext cx="18493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Clear messages</a:t>
            </a:r>
          </a:p>
          <a:p>
            <a:r>
              <a:rPr lang="en-US" dirty="0"/>
              <a:t>Check Input</a:t>
            </a:r>
          </a:p>
        </p:txBody>
      </p:sp>
    </p:spTree>
    <p:extLst>
      <p:ext uri="{BB962C8B-B14F-4D97-AF65-F5344CB8AC3E}">
        <p14:creationId xmlns:p14="http://schemas.microsoft.com/office/powerpoint/2010/main" val="12877463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F0EB975-4846-4836-AF52-A3DDFCB6B36C}"/>
              </a:ext>
            </a:extLst>
          </p:cNvPr>
          <p:cNvSpPr txBox="1"/>
          <p:nvPr/>
        </p:nvSpPr>
        <p:spPr>
          <a:xfrm>
            <a:off x="4376791" y="226032"/>
            <a:ext cx="32260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Data Collection Parameters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DBAF270-5058-4AC5-8F67-EFAF914A534A}"/>
              </a:ext>
            </a:extLst>
          </p:cNvPr>
          <p:cNvSpPr txBox="1"/>
          <p:nvPr/>
        </p:nvSpPr>
        <p:spPr>
          <a:xfrm>
            <a:off x="2794570" y="605638"/>
            <a:ext cx="6637105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1600" dirty="0"/>
              <a:t>Preset Time 1.  Count time in seconds for procedure </a:t>
            </a:r>
            <a:r>
              <a:rPr lang="en-US" sz="1600" b="1" dirty="0"/>
              <a:t>Diffraction</a:t>
            </a:r>
          </a:p>
          <a:p>
            <a:pPr marL="342900" indent="-342900">
              <a:buFontTx/>
              <a:buAutoNum type="arabicPeriod"/>
            </a:pPr>
            <a:r>
              <a:rPr lang="en-US" sz="1600" dirty="0"/>
              <a:t>Preset Time 2.  Count time in seconds for procedure </a:t>
            </a:r>
            <a:r>
              <a:rPr lang="en-US" sz="1600" b="1" dirty="0"/>
              <a:t>Diffraction 2</a:t>
            </a:r>
          </a:p>
          <a:p>
            <a:pPr marL="342900" indent="-342900">
              <a:buAutoNum type="arabicPeriod"/>
            </a:pPr>
            <a:r>
              <a:rPr lang="en-US" sz="1600" dirty="0"/>
              <a:t>Slit X Opened.  Position defined as Slit X opened</a:t>
            </a:r>
          </a:p>
          <a:p>
            <a:pPr marL="342900" indent="-342900">
              <a:buAutoNum type="arabicPeriod"/>
            </a:pPr>
            <a:r>
              <a:rPr lang="en-US" sz="1600" dirty="0"/>
              <a:t>Slit X Closed.  Position defined as Slit X closed.  Does not have to be 0.0</a:t>
            </a:r>
          </a:p>
          <a:p>
            <a:pPr marL="342900" indent="-342900">
              <a:buAutoNum type="arabicPeriod"/>
            </a:pPr>
            <a:r>
              <a:rPr lang="en-US" sz="1600" dirty="0"/>
              <a:t>Slit Y Opened.  Position defined as Slit Y opened</a:t>
            </a:r>
          </a:p>
          <a:p>
            <a:pPr marL="342900" indent="-342900">
              <a:buAutoNum type="arabicPeriod"/>
            </a:pPr>
            <a:r>
              <a:rPr lang="en-US" sz="1600" dirty="0"/>
              <a:t>Slit X Closed.  Position defined as Slit Y closed.  Does not have to be 0.0</a:t>
            </a:r>
          </a:p>
          <a:p>
            <a:pPr marL="342900" indent="-342900">
              <a:buAutoNum type="arabicPeriod"/>
            </a:pPr>
            <a:r>
              <a:rPr lang="en-US" sz="1600" dirty="0"/>
              <a:t>Three S-wave and P-wave Frequencies, Acquisition counts and wait times can be defined.</a:t>
            </a:r>
          </a:p>
          <a:p>
            <a:pPr marL="342900" indent="-342900">
              <a:buAutoNum type="arabicPeriod"/>
            </a:pPr>
            <a:r>
              <a:rPr lang="en-US" sz="1600" dirty="0"/>
              <a:t>AcqCount1/2/3. Number of </a:t>
            </a:r>
            <a:r>
              <a:rPr lang="en-US" sz="1600" dirty="0" err="1"/>
              <a:t>Udata</a:t>
            </a:r>
            <a:r>
              <a:rPr lang="en-US" sz="1600" dirty="0"/>
              <a:t> waveforms to acquire and process. Default is Average.</a:t>
            </a:r>
          </a:p>
          <a:p>
            <a:pPr marL="342900" indent="-342900">
              <a:buAutoNum type="arabicPeriod"/>
            </a:pPr>
            <a:r>
              <a:rPr lang="en-US" sz="1600" dirty="0"/>
              <a:t>Wait1/2/3. Time to wait(sec) after initiating a </a:t>
            </a:r>
            <a:r>
              <a:rPr lang="en-US" sz="1600" dirty="0" err="1"/>
              <a:t>Udata</a:t>
            </a:r>
            <a:r>
              <a:rPr lang="en-US" sz="1600" dirty="0"/>
              <a:t> acquisition. Default values are associated with Acqcount1/2/3 but can be manually edited.</a:t>
            </a:r>
          </a:p>
          <a:p>
            <a:pPr marL="342900" indent="-342900">
              <a:buAutoNum type="arabicPeriod"/>
            </a:pPr>
            <a:r>
              <a:rPr lang="en-US" sz="1600" dirty="0"/>
              <a:t>Two sets of </a:t>
            </a:r>
            <a:r>
              <a:rPr lang="en-US" sz="1600" i="1" dirty="0"/>
              <a:t>U-bits </a:t>
            </a:r>
            <a:r>
              <a:rPr lang="en-US" sz="1600" dirty="0"/>
              <a:t>can be set. </a:t>
            </a:r>
            <a:r>
              <a:rPr lang="en-US" sz="1600" dirty="0" err="1"/>
              <a:t>Ubits</a:t>
            </a:r>
            <a:r>
              <a:rPr lang="en-US" sz="1600" dirty="0"/>
              <a:t> define 6 bits labeled 0 to 5 to form a binary number.</a:t>
            </a:r>
          </a:p>
          <a:p>
            <a:r>
              <a:rPr lang="en-US" sz="1600" dirty="0"/>
              <a:t>        Examples: Value of 3 sets bits 0 and 1, value of 12 sets bits 2 and 3</a:t>
            </a:r>
          </a:p>
          <a:p>
            <a:r>
              <a:rPr lang="en-US" sz="1600" dirty="0"/>
              <a:t>11.  Flag 1 is used when doing diffraction and </a:t>
            </a:r>
            <a:r>
              <a:rPr lang="en-US" sz="1600" dirty="0" err="1"/>
              <a:t>Udata</a:t>
            </a:r>
            <a:r>
              <a:rPr lang="en-US" sz="1600" dirty="0"/>
              <a:t>.</a:t>
            </a:r>
          </a:p>
          <a:p>
            <a:r>
              <a:rPr lang="en-US" sz="1600" dirty="0"/>
              <a:t>        Flag1=0, let diffraction finish after </a:t>
            </a:r>
            <a:r>
              <a:rPr lang="en-US" sz="1600" dirty="0" err="1"/>
              <a:t>Udata</a:t>
            </a:r>
            <a:r>
              <a:rPr lang="en-US" sz="1600" dirty="0"/>
              <a:t> finished.</a:t>
            </a:r>
          </a:p>
          <a:p>
            <a:r>
              <a:rPr lang="en-US" sz="1600" dirty="0"/>
              <a:t>        Flag1=1, terminate diffraction when </a:t>
            </a:r>
            <a:r>
              <a:rPr lang="en-US" sz="1600" dirty="0" err="1"/>
              <a:t>Udata</a:t>
            </a:r>
            <a:r>
              <a:rPr lang="en-US" sz="1600" dirty="0"/>
              <a:t>  is completed.</a:t>
            </a:r>
          </a:p>
          <a:p>
            <a:pPr marL="342900" indent="-342900">
              <a:buAutoNum type="arabicPeriod" startAt="12"/>
            </a:pPr>
            <a:r>
              <a:rPr lang="en-US" sz="1600" dirty="0"/>
              <a:t>Delay time.  Time in seconds for procedure </a:t>
            </a:r>
            <a:r>
              <a:rPr lang="en-US" sz="1600" b="1" dirty="0"/>
              <a:t>Delay</a:t>
            </a:r>
            <a:r>
              <a:rPr lang="en-US" sz="1600" dirty="0"/>
              <a:t>.</a:t>
            </a:r>
          </a:p>
          <a:p>
            <a:pPr marL="342900" indent="-342900">
              <a:buAutoNum type="arabicPeriod" startAt="12"/>
            </a:pPr>
            <a:r>
              <a:rPr lang="en-US" sz="1600" dirty="0"/>
              <a:t>The ‘Additional Step Scanning Parameters’ work in conjunction with  X Range and Y Range for use with the three </a:t>
            </a:r>
            <a:r>
              <a:rPr lang="en-US" sz="1600" b="1" dirty="0"/>
              <a:t>Step Scan </a:t>
            </a:r>
            <a:r>
              <a:rPr lang="en-US" sz="1600" dirty="0"/>
              <a:t>procedures. </a:t>
            </a: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0A171E34-5757-42B1-A042-DBC6FD400C3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9587012"/>
              </p:ext>
            </p:extLst>
          </p:nvPr>
        </p:nvGraphicFramePr>
        <p:xfrm>
          <a:off x="9519394" y="1493175"/>
          <a:ext cx="2672606" cy="27295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2705">
                  <a:extLst>
                    <a:ext uri="{9D8B030D-6E8A-4147-A177-3AD203B41FA5}">
                      <a16:colId xmlns:a16="http://schemas.microsoft.com/office/drawing/2014/main" val="63786052"/>
                    </a:ext>
                  </a:extLst>
                </a:gridCol>
                <a:gridCol w="575353">
                  <a:extLst>
                    <a:ext uri="{9D8B030D-6E8A-4147-A177-3AD203B41FA5}">
                      <a16:colId xmlns:a16="http://schemas.microsoft.com/office/drawing/2014/main" val="1774219434"/>
                    </a:ext>
                  </a:extLst>
                </a:gridCol>
                <a:gridCol w="893851">
                  <a:extLst>
                    <a:ext uri="{9D8B030D-6E8A-4147-A177-3AD203B41FA5}">
                      <a16:colId xmlns:a16="http://schemas.microsoft.com/office/drawing/2014/main" val="1296625846"/>
                    </a:ext>
                  </a:extLst>
                </a:gridCol>
                <a:gridCol w="650697">
                  <a:extLst>
                    <a:ext uri="{9D8B030D-6E8A-4147-A177-3AD203B41FA5}">
                      <a16:colId xmlns:a16="http://schemas.microsoft.com/office/drawing/2014/main" val="2339663735"/>
                    </a:ext>
                  </a:extLst>
                </a:gridCol>
              </a:tblGrid>
              <a:tr h="521365">
                <a:tc>
                  <a:txBody>
                    <a:bodyPr/>
                    <a:lstStyle/>
                    <a:p>
                      <a:r>
                        <a:rPr lang="en-US" sz="1400" dirty="0" err="1"/>
                        <a:t>Ubit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Freq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Acqcount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Wait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7068913"/>
                  </a:ext>
                </a:extLst>
              </a:tr>
              <a:tr h="368023"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7690377"/>
                  </a:ext>
                </a:extLst>
              </a:tr>
              <a:tr h="368023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1817530"/>
                  </a:ext>
                </a:extLst>
              </a:tr>
              <a:tr h="368023"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5190011"/>
                  </a:ext>
                </a:extLst>
              </a:tr>
              <a:tr h="368023"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3376642"/>
                  </a:ext>
                </a:extLst>
              </a:tr>
              <a:tr h="368023"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2736893"/>
                  </a:ext>
                </a:extLst>
              </a:tr>
              <a:tr h="368023"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9423321"/>
                  </a:ext>
                </a:extLst>
              </a:tr>
            </a:tbl>
          </a:graphicData>
        </a:graphic>
      </p:graphicFrame>
      <p:pic>
        <p:nvPicPr>
          <p:cNvPr id="11" name="Picture 10">
            <a:extLst>
              <a:ext uri="{FF2B5EF4-FFF2-40B4-BE49-F238E27FC236}">
                <a16:creationId xmlns:a16="http://schemas.microsoft.com/office/drawing/2014/main" id="{A4FAFE06-6EDB-4F36-BCFC-442ACB7F2D2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561" y="605638"/>
            <a:ext cx="2476846" cy="55347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55942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4056B912-B01C-4A30-B383-40476E0A453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4156" y="1691605"/>
            <a:ext cx="5925377" cy="4667901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44740D29-FEEF-4404-B193-F12832DB505D}"/>
              </a:ext>
            </a:extLst>
          </p:cNvPr>
          <p:cNvSpPr txBox="1"/>
          <p:nvPr/>
        </p:nvSpPr>
        <p:spPr>
          <a:xfrm>
            <a:off x="1734155" y="227936"/>
            <a:ext cx="5925377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Main Measurement Selections</a:t>
            </a:r>
          </a:p>
          <a:p>
            <a:r>
              <a:rPr lang="en-US" sz="1400" dirty="0"/>
              <a:t>A sequence of up to 14 positions can be selected to perform 1 of 16 measurements. The sequence terminates at the first </a:t>
            </a:r>
            <a:r>
              <a:rPr lang="en-US" sz="1400" b="1" dirty="0"/>
              <a:t>End </a:t>
            </a:r>
            <a:r>
              <a:rPr lang="en-US" sz="1400" dirty="0"/>
              <a:t>measurement.</a:t>
            </a:r>
          </a:p>
          <a:p>
            <a:r>
              <a:rPr lang="en-US" sz="1400" dirty="0"/>
              <a:t>The sequence repeats </a:t>
            </a:r>
            <a:r>
              <a:rPr lang="en-US" sz="1400" b="1" dirty="0"/>
              <a:t>Cyc Req </a:t>
            </a:r>
            <a:r>
              <a:rPr lang="en-US" sz="1400" dirty="0"/>
              <a:t>times. </a:t>
            </a:r>
            <a:r>
              <a:rPr lang="en-US" sz="1400" b="1" dirty="0"/>
              <a:t>X Range </a:t>
            </a:r>
            <a:r>
              <a:rPr lang="en-US" sz="1400" dirty="0"/>
              <a:t>and </a:t>
            </a:r>
            <a:r>
              <a:rPr lang="en-US" sz="1400" b="1" dirty="0"/>
              <a:t>Y Range </a:t>
            </a:r>
            <a:r>
              <a:rPr lang="en-US" sz="1400" dirty="0"/>
              <a:t>are used in scanning measurements.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2A718107-DFC0-4F03-A129-81F9A5151F53}"/>
              </a:ext>
            </a:extLst>
          </p:cNvPr>
          <p:cNvGrpSpPr/>
          <p:nvPr/>
        </p:nvGrpSpPr>
        <p:grpSpPr>
          <a:xfrm>
            <a:off x="261172" y="1893235"/>
            <a:ext cx="1472984" cy="276999"/>
            <a:chOff x="117395" y="1156137"/>
            <a:chExt cx="1968259" cy="155586"/>
          </a:xfrm>
        </p:grpSpPr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7F662EAB-6A78-4936-848A-686B9F43045F}"/>
                </a:ext>
              </a:extLst>
            </p:cNvPr>
            <p:cNvSpPr txBox="1"/>
            <p:nvPr/>
          </p:nvSpPr>
          <p:spPr>
            <a:xfrm>
              <a:off x="117395" y="1156137"/>
              <a:ext cx="1770288" cy="1555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Starting Positions</a:t>
              </a:r>
            </a:p>
          </p:txBody>
        </p:sp>
        <p:cxnSp>
          <p:nvCxnSpPr>
            <p:cNvPr id="7" name="Straight Arrow Connector 6">
              <a:extLst>
                <a:ext uri="{FF2B5EF4-FFF2-40B4-BE49-F238E27FC236}">
                  <a16:creationId xmlns:a16="http://schemas.microsoft.com/office/drawing/2014/main" id="{D0FE753C-48FD-462F-AC91-641F6149FDC3}"/>
                </a:ext>
              </a:extLst>
            </p:cNvPr>
            <p:cNvCxnSpPr>
              <a:cxnSpLocks/>
            </p:cNvCxnSpPr>
            <p:nvPr/>
          </p:nvCxnSpPr>
          <p:spPr>
            <a:xfrm>
              <a:off x="1458931" y="1299480"/>
              <a:ext cx="626723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TextBox 11">
            <a:extLst>
              <a:ext uri="{FF2B5EF4-FFF2-40B4-BE49-F238E27FC236}">
                <a16:creationId xmlns:a16="http://schemas.microsoft.com/office/drawing/2014/main" id="{D0E6B17E-0776-4611-86EA-806C31CA78BE}"/>
              </a:ext>
            </a:extLst>
          </p:cNvPr>
          <p:cNvSpPr txBox="1"/>
          <p:nvPr/>
        </p:nvSpPr>
        <p:spPr>
          <a:xfrm>
            <a:off x="113017" y="2681555"/>
            <a:ext cx="121687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14 Press X and Y positions where the specified measurements will be made. Preloaded with starting X and Y.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8F71625A-5EC0-4E0B-9BC0-7E1D0A5D3C6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7003" y="4990603"/>
            <a:ext cx="1829055" cy="1409897"/>
          </a:xfrm>
          <a:prstGeom prst="rect">
            <a:avLst/>
          </a:prstGeom>
        </p:spPr>
      </p:pic>
      <p:grpSp>
        <p:nvGrpSpPr>
          <p:cNvPr id="18" name="Group 17">
            <a:extLst>
              <a:ext uri="{FF2B5EF4-FFF2-40B4-BE49-F238E27FC236}">
                <a16:creationId xmlns:a16="http://schemas.microsoft.com/office/drawing/2014/main" id="{4BC3265F-F690-490B-BFC8-1EF11354F08C}"/>
              </a:ext>
            </a:extLst>
          </p:cNvPr>
          <p:cNvGrpSpPr/>
          <p:nvPr/>
        </p:nvGrpSpPr>
        <p:grpSpPr>
          <a:xfrm>
            <a:off x="7955843" y="2031735"/>
            <a:ext cx="1829055" cy="2828665"/>
            <a:chOff x="8441931" y="2043868"/>
            <a:chExt cx="1829055" cy="2828665"/>
          </a:xfrm>
        </p:grpSpPr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ADD37D88-1C6E-4CF4-B6F6-B7D6163505A7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534398" y="2481424"/>
              <a:ext cx="1381318" cy="2391109"/>
            </a:xfrm>
            <a:prstGeom prst="rect">
              <a:avLst/>
            </a:prstGeom>
          </p:spPr>
        </p:pic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3F9BD2A7-D8BA-451E-A7AB-D194C8ED6D72}"/>
                </a:ext>
              </a:extLst>
            </p:cNvPr>
            <p:cNvSpPr txBox="1"/>
            <p:nvPr/>
          </p:nvSpPr>
          <p:spPr>
            <a:xfrm>
              <a:off x="8441931" y="2043868"/>
              <a:ext cx="182905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Choice of measurements</a:t>
              </a:r>
            </a:p>
            <a:p>
              <a:r>
                <a:rPr lang="en-US" sz="1200" dirty="0"/>
                <a:t>Drop Down List</a:t>
              </a:r>
            </a:p>
          </p:txBody>
        </p:sp>
      </p:grp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D3C5B905-9CEE-41BE-8817-AE3E228C5C84}"/>
              </a:ext>
            </a:extLst>
          </p:cNvPr>
          <p:cNvCxnSpPr>
            <a:cxnSpLocks/>
          </p:cNvCxnSpPr>
          <p:nvPr/>
        </p:nvCxnSpPr>
        <p:spPr>
          <a:xfrm>
            <a:off x="6982580" y="2440912"/>
            <a:ext cx="1353905" cy="498987"/>
          </a:xfrm>
          <a:prstGeom prst="straightConnector1">
            <a:avLst/>
          </a:prstGeom>
          <a:ln w="15875">
            <a:solidFill>
              <a:srgbClr val="FF0000"/>
            </a:solidFill>
            <a:headEnd type="triangle"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Arrow Connector 92">
            <a:extLst>
              <a:ext uri="{FF2B5EF4-FFF2-40B4-BE49-F238E27FC236}">
                <a16:creationId xmlns:a16="http://schemas.microsoft.com/office/drawing/2014/main" id="{09CE1DD7-994C-4656-93D8-C7358F49D40A}"/>
              </a:ext>
            </a:extLst>
          </p:cNvPr>
          <p:cNvCxnSpPr>
            <a:cxnSpLocks/>
          </p:cNvCxnSpPr>
          <p:nvPr/>
        </p:nvCxnSpPr>
        <p:spPr>
          <a:xfrm>
            <a:off x="7331978" y="2751589"/>
            <a:ext cx="855677" cy="2546367"/>
          </a:xfrm>
          <a:prstGeom prst="straightConnector1">
            <a:avLst/>
          </a:prstGeom>
          <a:ln>
            <a:solidFill>
              <a:srgbClr val="FF0000"/>
            </a:solidFill>
            <a:headEnd type="triangle" w="lg" len="med"/>
            <a:tailEnd type="triangle" w="lg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97" name="TextBox 96">
            <a:extLst>
              <a:ext uri="{FF2B5EF4-FFF2-40B4-BE49-F238E27FC236}">
                <a16:creationId xmlns:a16="http://schemas.microsoft.com/office/drawing/2014/main" id="{F7AE55D3-CF44-44A8-91B8-62F1BCF08BF2}"/>
              </a:ext>
            </a:extLst>
          </p:cNvPr>
          <p:cNvSpPr txBox="1"/>
          <p:nvPr/>
        </p:nvSpPr>
        <p:spPr>
          <a:xfrm>
            <a:off x="9876058" y="5297956"/>
            <a:ext cx="1464906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000" dirty="0"/>
          </a:p>
          <a:p>
            <a:r>
              <a:rPr lang="en-US" sz="1000" dirty="0"/>
              <a:t>0 – Use Main Folder</a:t>
            </a:r>
          </a:p>
          <a:p>
            <a:r>
              <a:rPr lang="en-US" sz="1000" dirty="0"/>
              <a:t>1 – Sub Folder </a:t>
            </a:r>
            <a:r>
              <a:rPr lang="en-US" sz="1000" b="1" dirty="0"/>
              <a:t>A</a:t>
            </a:r>
          </a:p>
          <a:p>
            <a:r>
              <a:rPr lang="en-US" sz="1000" dirty="0"/>
              <a:t>2 – Sub Folder </a:t>
            </a:r>
            <a:r>
              <a:rPr lang="en-US" sz="1000" b="1" dirty="0"/>
              <a:t>B</a:t>
            </a:r>
          </a:p>
          <a:p>
            <a:r>
              <a:rPr lang="en-US" sz="1000" dirty="0"/>
              <a:t>.</a:t>
            </a:r>
          </a:p>
          <a:p>
            <a:r>
              <a:rPr lang="en-US" sz="1000" dirty="0"/>
              <a:t>.</a:t>
            </a:r>
          </a:p>
          <a:p>
            <a:r>
              <a:rPr lang="en-US" sz="1000" dirty="0"/>
              <a:t>6 – Sub Folder </a:t>
            </a:r>
            <a:r>
              <a:rPr lang="en-US" sz="1000" b="1" dirty="0"/>
              <a:t>F</a:t>
            </a:r>
          </a:p>
        </p:txBody>
      </p:sp>
    </p:spTree>
    <p:extLst>
      <p:ext uri="{BB962C8B-B14F-4D97-AF65-F5344CB8AC3E}">
        <p14:creationId xmlns:p14="http://schemas.microsoft.com/office/powerpoint/2010/main" val="15968332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77958C43-2FAD-4721-AC7A-55FBE211AB07}"/>
              </a:ext>
            </a:extLst>
          </p:cNvPr>
          <p:cNvSpPr txBox="1"/>
          <p:nvPr/>
        </p:nvSpPr>
        <p:spPr>
          <a:xfrm>
            <a:off x="1266737" y="343949"/>
            <a:ext cx="58639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Example 1: Cell assembly with Sample and Standard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7FBD66E-10EE-440E-8F91-2C7D1D143DA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565" y="830510"/>
            <a:ext cx="7054920" cy="5817765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BE7A530A-4F5B-4E6A-829A-A013A7843CA1}"/>
              </a:ext>
            </a:extLst>
          </p:cNvPr>
          <p:cNvSpPr txBox="1"/>
          <p:nvPr/>
        </p:nvSpPr>
        <p:spPr>
          <a:xfrm>
            <a:off x="7986320" y="2986481"/>
            <a:ext cx="3900881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Step 1. Diffraction of sample at Y=4.0, count time 10 seconds. Data saved in main folder. T:\test\kentest\test1</a:t>
            </a:r>
          </a:p>
          <a:p>
            <a:r>
              <a:rPr lang="en-US" sz="1400" dirty="0"/>
              <a:t>Step 2. Imaging at Y=4. Image saved main folder. T:\test\kentest\test1</a:t>
            </a:r>
          </a:p>
          <a:p>
            <a:r>
              <a:rPr lang="en-US" sz="1400" dirty="0"/>
              <a:t>Step 3. Diffraction of standard at Y=5.0 Data saved in main folder. T:\test\kentest\test1 </a:t>
            </a:r>
          </a:p>
          <a:p>
            <a:r>
              <a:rPr lang="en-US" sz="1400" dirty="0"/>
              <a:t>This sequence is repeated 5 times. </a:t>
            </a:r>
            <a:r>
              <a:rPr lang="en-US" sz="1400" b="1" dirty="0"/>
              <a:t>Cyc Req </a:t>
            </a:r>
            <a:r>
              <a:rPr lang="en-US" sz="1400" dirty="0"/>
              <a:t>is 5</a:t>
            </a:r>
          </a:p>
        </p:txBody>
      </p:sp>
    </p:spTree>
    <p:extLst>
      <p:ext uri="{BB962C8B-B14F-4D97-AF65-F5344CB8AC3E}">
        <p14:creationId xmlns:p14="http://schemas.microsoft.com/office/powerpoint/2010/main" val="23213588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24154</TotalTime>
  <Words>1112</Words>
  <Application>Microsoft Office PowerPoint</Application>
  <PresentationFormat>Widescreen</PresentationFormat>
  <Paragraphs>127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Wingdings</vt:lpstr>
      <vt:lpstr>Office Theme</vt:lpstr>
      <vt:lpstr>DISPUTE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DISPUTE7</dc:title>
  <dc:creator>sam85</dc:creator>
  <cp:lastModifiedBy>sam85</cp:lastModifiedBy>
  <cp:revision>81</cp:revision>
  <dcterms:created xsi:type="dcterms:W3CDTF">2022-05-18T18:17:13Z</dcterms:created>
  <dcterms:modified xsi:type="dcterms:W3CDTF">2022-06-04T12:51:40Z</dcterms:modified>
</cp:coreProperties>
</file>