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24" r:id="rId1"/>
    <p:sldMasterId id="2147483978" r:id="rId2"/>
    <p:sldMasterId id="2147484578" r:id="rId3"/>
    <p:sldMasterId id="2147483989" r:id="rId4"/>
    <p:sldMasterId id="2147484019" r:id="rId5"/>
  </p:sldMasterIdLst>
  <p:notesMasterIdLst>
    <p:notesMasterId r:id="rId51"/>
  </p:notesMasterIdLst>
  <p:handoutMasterIdLst>
    <p:handoutMasterId r:id="rId52"/>
  </p:handoutMasterIdLst>
  <p:sldIdLst>
    <p:sldId id="290" r:id="rId6"/>
    <p:sldId id="369" r:id="rId7"/>
    <p:sldId id="372" r:id="rId8"/>
    <p:sldId id="334" r:id="rId9"/>
    <p:sldId id="325" r:id="rId10"/>
    <p:sldId id="353" r:id="rId11"/>
    <p:sldId id="349" r:id="rId12"/>
    <p:sldId id="350" r:id="rId13"/>
    <p:sldId id="373" r:id="rId14"/>
    <p:sldId id="326" r:id="rId15"/>
    <p:sldId id="376" r:id="rId16"/>
    <p:sldId id="331" r:id="rId17"/>
    <p:sldId id="332" r:id="rId18"/>
    <p:sldId id="289" r:id="rId19"/>
    <p:sldId id="312" r:id="rId20"/>
    <p:sldId id="377" r:id="rId21"/>
    <p:sldId id="351" r:id="rId22"/>
    <p:sldId id="352" r:id="rId23"/>
    <p:sldId id="327" r:id="rId24"/>
    <p:sldId id="354" r:id="rId25"/>
    <p:sldId id="337" r:id="rId26"/>
    <p:sldId id="378" r:id="rId27"/>
    <p:sldId id="355" r:id="rId28"/>
    <p:sldId id="365" r:id="rId29"/>
    <p:sldId id="340" r:id="rId30"/>
    <p:sldId id="374" r:id="rId31"/>
    <p:sldId id="344" r:id="rId32"/>
    <p:sldId id="357" r:id="rId33"/>
    <p:sldId id="360" r:id="rId34"/>
    <p:sldId id="359" r:id="rId35"/>
    <p:sldId id="366" r:id="rId36"/>
    <p:sldId id="338" r:id="rId37"/>
    <p:sldId id="339" r:id="rId38"/>
    <p:sldId id="382" r:id="rId39"/>
    <p:sldId id="379" r:id="rId40"/>
    <p:sldId id="341" r:id="rId41"/>
    <p:sldId id="342" r:id="rId42"/>
    <p:sldId id="335" r:id="rId43"/>
    <p:sldId id="336" r:id="rId44"/>
    <p:sldId id="361" r:id="rId45"/>
    <p:sldId id="343" r:id="rId46"/>
    <p:sldId id="381" r:id="rId47"/>
    <p:sldId id="380" r:id="rId48"/>
    <p:sldId id="363" r:id="rId49"/>
    <p:sldId id="287" r:id="rId50"/>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921">
          <p15:clr>
            <a:srgbClr val="A4A3A4"/>
          </p15:clr>
        </p15:guide>
        <p15:guide id="2" pos="28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B3B"/>
    <a:srgbClr val="FFB7B7"/>
    <a:srgbClr val="F6BB00"/>
    <a:srgbClr val="B60225"/>
    <a:srgbClr val="969EAD"/>
    <a:srgbClr val="C0313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276" autoAdjust="0"/>
  </p:normalViewPr>
  <p:slideViewPr>
    <p:cSldViewPr snapToGrid="0" showGuides="1">
      <p:cViewPr varScale="1">
        <p:scale>
          <a:sx n="95" d="100"/>
          <a:sy n="95" d="100"/>
        </p:scale>
        <p:origin x="816" y="90"/>
      </p:cViewPr>
      <p:guideLst>
        <p:guide orient="horz" pos="921"/>
        <p:guide pos="28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91" d="100"/>
          <a:sy n="91" d="100"/>
        </p:scale>
        <p:origin x="370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oleObject" Target="file:///\\admin06.campus.stonybrook.edu\President\oir\Fact%20Book\Enrollments\2014-15\Fall%20Headcount_Trend_1957_present.xlsx" TargetMode="Externa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pieChart>
        <c:varyColors val="1"/>
        <c:ser>
          <c:idx val="0"/>
          <c:order val="0"/>
          <c:tx>
            <c:strRef>
              <c:f>Sheet1!$B$1</c:f>
              <c:strCache>
                <c:ptCount val="1"/>
                <c:pt idx="0">
                  <c:v>Discipline</c:v>
                </c:pt>
              </c:strCache>
            </c:strRef>
          </c:tx>
          <c:dPt>
            <c:idx val="0"/>
            <c:bubble3D val="0"/>
            <c:spPr>
              <a:solidFill>
                <a:schemeClr val="accent1"/>
              </a:solidFill>
              <a:ln w="19050">
                <a:solidFill>
                  <a:schemeClr val="lt1"/>
                </a:solidFill>
              </a:ln>
              <a:effectLst/>
            </c:spPr>
          </c:dPt>
          <c:dPt>
            <c:idx val="1"/>
            <c:bubble3D val="0"/>
            <c:spPr>
              <a:solidFill>
                <a:srgbClr val="C00000"/>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bg1">
                  <a:lumMod val="75000"/>
                </a:schemeClr>
              </a:solidFill>
              <a:ln w="19050">
                <a:solidFill>
                  <a:schemeClr val="lt1"/>
                </a:solidFill>
              </a:ln>
              <a:effectLst/>
            </c:spPr>
          </c:dPt>
          <c:dPt>
            <c:idx val="5"/>
            <c:bubble3D val="0"/>
            <c:spPr>
              <a:solidFill>
                <a:schemeClr val="accent6"/>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Sheet1!$A$2:$A$7</c:f>
              <c:strCache>
                <c:ptCount val="6"/>
                <c:pt idx="0">
                  <c:v>STEM</c:v>
                </c:pt>
                <c:pt idx="1">
                  <c:v>Social Sciences</c:v>
                </c:pt>
                <c:pt idx="2">
                  <c:v>Health</c:v>
                </c:pt>
                <c:pt idx="3">
                  <c:v>Arts/Hum./Comm.</c:v>
                </c:pt>
                <c:pt idx="4">
                  <c:v>Business</c:v>
                </c:pt>
                <c:pt idx="5">
                  <c:v>Other</c:v>
                </c:pt>
              </c:strCache>
            </c:strRef>
          </c:cat>
          <c:val>
            <c:numRef>
              <c:f>Sheet1!$B$2:$B$7</c:f>
              <c:numCache>
                <c:formatCode>0%</c:formatCode>
                <c:ptCount val="6"/>
                <c:pt idx="0">
                  <c:v>0.31305723324705204</c:v>
                </c:pt>
                <c:pt idx="1">
                  <c:v>0.2365545010066149</c:v>
                </c:pt>
                <c:pt idx="2">
                  <c:v>0.20204199022145528</c:v>
                </c:pt>
                <c:pt idx="3">
                  <c:v>7.7077940753523158E-2</c:v>
                </c:pt>
                <c:pt idx="4">
                  <c:v>7.563991947080817E-2</c:v>
                </c:pt>
                <c:pt idx="5">
                  <c:v>9.5628415300546443E-2</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67073742091738586"/>
          <c:y val="3.768071882178084E-2"/>
          <c:w val="0.31374094525427149"/>
          <c:h val="0.8448560683562712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dirty="0"/>
              <a:t>Award </a:t>
            </a:r>
            <a:r>
              <a:rPr lang="en-US" dirty="0" smtClean="0"/>
              <a:t>Level </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9423591889260181"/>
          <c:y val="0.17661461301932302"/>
          <c:w val="0.77380952108646406"/>
          <c:h val="0.59807135888772778"/>
        </c:manualLayout>
      </c:layout>
      <c:barChart>
        <c:barDir val="col"/>
        <c:grouping val="clustered"/>
        <c:varyColors val="0"/>
        <c:ser>
          <c:idx val="0"/>
          <c:order val="0"/>
          <c:tx>
            <c:strRef>
              <c:f>Sheet1!$B$1</c:f>
              <c:strCache>
                <c:ptCount val="1"/>
                <c:pt idx="0">
                  <c:v>Award Level</c:v>
                </c:pt>
              </c:strCache>
            </c:strRef>
          </c:tx>
          <c:spPr>
            <a:solidFill>
              <a:srgbClr val="C00000"/>
            </a:solidFill>
            <a:ln>
              <a:no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Bachelor's</c:v>
                </c:pt>
                <c:pt idx="1">
                  <c:v>Master's</c:v>
                </c:pt>
                <c:pt idx="2">
                  <c:v>Doctoral</c:v>
                </c:pt>
                <c:pt idx="3">
                  <c:v>Grad Certificate</c:v>
                </c:pt>
              </c:strCache>
            </c:strRef>
          </c:cat>
          <c:val>
            <c:numRef>
              <c:f>Sheet1!$B$2:$B$5</c:f>
              <c:numCache>
                <c:formatCode>General</c:formatCode>
                <c:ptCount val="4"/>
                <c:pt idx="0">
                  <c:v>3888</c:v>
                </c:pt>
                <c:pt idx="1">
                  <c:v>1783</c:v>
                </c:pt>
                <c:pt idx="2">
                  <c:v>576</c:v>
                </c:pt>
                <c:pt idx="3">
                  <c:v>228</c:v>
                </c:pt>
              </c:numCache>
            </c:numRef>
          </c:val>
        </c:ser>
        <c:dLbls>
          <c:showLegendKey val="0"/>
          <c:showVal val="0"/>
          <c:showCatName val="0"/>
          <c:showSerName val="0"/>
          <c:showPercent val="0"/>
          <c:showBubbleSize val="0"/>
        </c:dLbls>
        <c:gapWidth val="97"/>
        <c:axId val="206044832"/>
        <c:axId val="205040992"/>
      </c:barChart>
      <c:catAx>
        <c:axId val="206044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5040992"/>
        <c:crosses val="autoZero"/>
        <c:auto val="1"/>
        <c:lblAlgn val="ctr"/>
        <c:lblOffset val="100"/>
        <c:noMultiLvlLbl val="0"/>
      </c:catAx>
      <c:valAx>
        <c:axId val="205040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dirty="0"/>
                  <a:t>Number of Awards</a:t>
                </a:r>
              </a:p>
            </c:rich>
          </c:tx>
          <c:layout/>
          <c:overlay val="0"/>
          <c:spPr>
            <a:solidFill>
              <a:schemeClr val="bg1"/>
            </a:solid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604483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dirty="0"/>
              <a:t>Student Level</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pieChart>
        <c:varyColors val="1"/>
        <c:ser>
          <c:idx val="0"/>
          <c:order val="0"/>
          <c:tx>
            <c:strRef>
              <c:f>Sheet1!$B$1</c:f>
              <c:strCache>
                <c:ptCount val="1"/>
                <c:pt idx="0">
                  <c:v>Level</c:v>
                </c:pt>
              </c:strCache>
            </c:strRef>
          </c:tx>
          <c:dPt>
            <c:idx val="0"/>
            <c:bubble3D val="0"/>
            <c:spPr>
              <a:solidFill>
                <a:schemeClr val="bg1">
                  <a:lumMod val="75000"/>
                </a:schemeClr>
              </a:solidFill>
              <a:ln w="19050">
                <a:solidFill>
                  <a:schemeClr val="lt1"/>
                </a:solidFill>
              </a:ln>
              <a:effectLst/>
            </c:spPr>
          </c:dPt>
          <c:dPt>
            <c:idx val="1"/>
            <c:bubble3D val="0"/>
            <c:spPr>
              <a:solidFill>
                <a:srgbClr val="C00000"/>
              </a:solidFill>
              <a:ln w="19050">
                <a:solidFill>
                  <a:schemeClr val="lt1"/>
                </a:solidFill>
              </a:ln>
              <a:effectLst/>
            </c:spPr>
          </c:dPt>
          <c:dLbls>
            <c:dLbl>
              <c:idx val="1"/>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Sheet1!$A$2:$A$3</c:f>
              <c:strCache>
                <c:ptCount val="2"/>
                <c:pt idx="0">
                  <c:v>Undergraduate</c:v>
                </c:pt>
                <c:pt idx="1">
                  <c:v>Graduate</c:v>
                </c:pt>
              </c:strCache>
            </c:strRef>
          </c:cat>
          <c:val>
            <c:numRef>
              <c:f>Sheet1!$B$2:$B$3</c:f>
              <c:numCache>
                <c:formatCode>0%</c:formatCode>
                <c:ptCount val="2"/>
                <c:pt idx="0">
                  <c:v>0.67</c:v>
                </c:pt>
                <c:pt idx="1">
                  <c:v>0.33</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67090828517423196"/>
          <c:y val="0.17123473030176189"/>
          <c:w val="0.30905349166634527"/>
          <c:h val="0.2517979575503666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600"/>
          </a:pPr>
          <a:endParaRPr lang="en-US"/>
        </a:p>
      </c:txPr>
    </c:title>
    <c:autoTitleDeleted val="0"/>
    <c:plotArea>
      <c:layout>
        <c:manualLayout>
          <c:layoutTarget val="inner"/>
          <c:xMode val="edge"/>
          <c:yMode val="edge"/>
          <c:x val="0.13215874447412135"/>
          <c:y val="0.20383613338655249"/>
          <c:w val="0.76945778476302196"/>
          <c:h val="0.54981965963931922"/>
        </c:manualLayout>
      </c:layout>
      <c:lineChart>
        <c:grouping val="standard"/>
        <c:varyColors val="0"/>
        <c:ser>
          <c:idx val="0"/>
          <c:order val="0"/>
          <c:tx>
            <c:v>Fall Headcount Enrollment</c:v>
          </c:tx>
          <c:spPr>
            <a:ln w="38100">
              <a:solidFill>
                <a:srgbClr val="990000"/>
              </a:solidFill>
              <a:prstDash val="solid"/>
            </a:ln>
            <a:effectLst>
              <a:outerShdw blurRad="50800" dist="38100" dir="2700000" algn="tl" rotWithShape="0">
                <a:prstClr val="black">
                  <a:alpha val="40000"/>
                </a:prstClr>
              </a:outerShdw>
            </a:effectLst>
          </c:spPr>
          <c:marker>
            <c:symbol val="none"/>
          </c:marker>
          <c:dPt>
            <c:idx val="0"/>
            <c:bubble3D val="0"/>
          </c:dPt>
          <c:dPt>
            <c:idx val="1"/>
            <c:bubble3D val="0"/>
          </c:dPt>
          <c:dPt>
            <c:idx val="2"/>
            <c:bubble3D val="0"/>
          </c:dPt>
          <c:dPt>
            <c:idx val="3"/>
            <c:bubble3D val="0"/>
          </c:dPt>
          <c:dPt>
            <c:idx val="4"/>
            <c:bubble3D val="0"/>
          </c:dPt>
          <c:dPt>
            <c:idx val="5"/>
            <c:bubble3D val="0"/>
          </c:dPt>
          <c:cat>
            <c:strRef>
              <c:f>'Fall total'!$A$18:$A$75</c:f>
              <c:strCache>
                <c:ptCount val="58"/>
                <c:pt idx="0">
                  <c:v>1957</c:v>
                </c:pt>
                <c:pt idx="1">
                  <c:v>1958</c:v>
                </c:pt>
                <c:pt idx="2">
                  <c:v>1959</c:v>
                </c:pt>
                <c:pt idx="3">
                  <c:v>1960</c:v>
                </c:pt>
                <c:pt idx="4">
                  <c:v>1961</c:v>
                </c:pt>
                <c:pt idx="5">
                  <c:v>1962</c:v>
                </c:pt>
                <c:pt idx="6">
                  <c:v>1963</c:v>
                </c:pt>
                <c:pt idx="7">
                  <c:v>1964</c:v>
                </c:pt>
                <c:pt idx="8">
                  <c:v>1965</c:v>
                </c:pt>
                <c:pt idx="9">
                  <c:v>1966</c:v>
                </c:pt>
                <c:pt idx="10">
                  <c:v>1967</c:v>
                </c:pt>
                <c:pt idx="11">
                  <c:v>1968</c:v>
                </c:pt>
                <c:pt idx="12">
                  <c:v>1969</c:v>
                </c:pt>
                <c:pt idx="13">
                  <c:v>1970</c:v>
                </c:pt>
                <c:pt idx="14">
                  <c:v>1971</c:v>
                </c:pt>
                <c:pt idx="15">
                  <c:v>1972</c:v>
                </c:pt>
                <c:pt idx="16">
                  <c:v>1973</c:v>
                </c:pt>
                <c:pt idx="17">
                  <c:v>1974</c:v>
                </c:pt>
                <c:pt idx="18">
                  <c:v>1975</c:v>
                </c:pt>
                <c:pt idx="19">
                  <c:v>1976</c:v>
                </c:pt>
                <c:pt idx="20">
                  <c:v>1977</c:v>
                </c:pt>
                <c:pt idx="21">
                  <c:v>1978</c:v>
                </c:pt>
                <c:pt idx="22">
                  <c:v>1979</c:v>
                </c:pt>
                <c:pt idx="23">
                  <c:v>1980</c:v>
                </c:pt>
                <c:pt idx="24">
                  <c:v>1981</c:v>
                </c:pt>
                <c:pt idx="25">
                  <c:v>1982</c:v>
                </c:pt>
                <c:pt idx="26">
                  <c:v>1983</c:v>
                </c:pt>
                <c:pt idx="27">
                  <c:v>1984</c:v>
                </c:pt>
                <c:pt idx="28">
                  <c:v>1985</c:v>
                </c:pt>
                <c:pt idx="29">
                  <c:v>1986</c:v>
                </c:pt>
                <c:pt idx="30">
                  <c:v>1987</c:v>
                </c:pt>
                <c:pt idx="31">
                  <c:v>1988</c:v>
                </c:pt>
                <c:pt idx="32">
                  <c:v>1989</c:v>
                </c:pt>
                <c:pt idx="33">
                  <c:v>1990</c:v>
                </c:pt>
                <c:pt idx="34">
                  <c:v>1991</c:v>
                </c:pt>
                <c:pt idx="35">
                  <c:v>1992</c:v>
                </c:pt>
                <c:pt idx="36">
                  <c:v>1993</c:v>
                </c:pt>
                <c:pt idx="37">
                  <c:v>1994</c:v>
                </c:pt>
                <c:pt idx="38">
                  <c:v>1995</c:v>
                </c:pt>
                <c:pt idx="39">
                  <c:v>1996</c:v>
                </c:pt>
                <c:pt idx="40">
                  <c:v>1997</c:v>
                </c:pt>
                <c:pt idx="41">
                  <c:v>1998</c:v>
                </c:pt>
                <c:pt idx="42">
                  <c:v>1999</c:v>
                </c:pt>
                <c:pt idx="43">
                  <c:v>2000</c:v>
                </c:pt>
                <c:pt idx="44">
                  <c:v>2001</c:v>
                </c:pt>
                <c:pt idx="45">
                  <c:v>2002</c:v>
                </c:pt>
                <c:pt idx="46">
                  <c:v>2003</c:v>
                </c:pt>
                <c:pt idx="47">
                  <c:v>2004</c:v>
                </c:pt>
                <c:pt idx="48">
                  <c:v>2005</c:v>
                </c:pt>
                <c:pt idx="49">
                  <c:v>2006</c:v>
                </c:pt>
                <c:pt idx="50">
                  <c:v>2007</c:v>
                </c:pt>
                <c:pt idx="51">
                  <c:v>2008</c:v>
                </c:pt>
                <c:pt idx="52">
                  <c:v>2009</c:v>
                </c:pt>
                <c:pt idx="53">
                  <c:v>2010</c:v>
                </c:pt>
                <c:pt idx="54">
                  <c:v>2011</c:v>
                </c:pt>
                <c:pt idx="55">
                  <c:v>2012</c:v>
                </c:pt>
                <c:pt idx="56">
                  <c:v>2013</c:v>
                </c:pt>
                <c:pt idx="57">
                  <c:v>2014</c:v>
                </c:pt>
              </c:strCache>
            </c:strRef>
          </c:cat>
          <c:val>
            <c:numRef>
              <c:f>'Fall total'!$B$18:$B$75</c:f>
              <c:numCache>
                <c:formatCode>#,##0</c:formatCode>
                <c:ptCount val="58"/>
                <c:pt idx="0">
                  <c:v>148</c:v>
                </c:pt>
                <c:pt idx="1">
                  <c:v>245</c:v>
                </c:pt>
                <c:pt idx="2">
                  <c:v>369</c:v>
                </c:pt>
                <c:pt idx="3">
                  <c:v>468</c:v>
                </c:pt>
                <c:pt idx="4">
                  <c:v>559</c:v>
                </c:pt>
                <c:pt idx="5">
                  <c:v>782</c:v>
                </c:pt>
                <c:pt idx="6">
                  <c:v>1065</c:v>
                </c:pt>
                <c:pt idx="7">
                  <c:v>1789</c:v>
                </c:pt>
                <c:pt idx="8">
                  <c:v>2837</c:v>
                </c:pt>
                <c:pt idx="9">
                  <c:v>3952</c:v>
                </c:pt>
                <c:pt idx="10">
                  <c:v>5199</c:v>
                </c:pt>
                <c:pt idx="11">
                  <c:v>6739</c:v>
                </c:pt>
                <c:pt idx="12">
                  <c:v>8825</c:v>
                </c:pt>
                <c:pt idx="13">
                  <c:v>11062</c:v>
                </c:pt>
                <c:pt idx="14">
                  <c:v>11795</c:v>
                </c:pt>
                <c:pt idx="15">
                  <c:v>12644</c:v>
                </c:pt>
                <c:pt idx="16">
                  <c:v>12883</c:v>
                </c:pt>
                <c:pt idx="17" formatCode="General">
                  <c:v>15083</c:v>
                </c:pt>
                <c:pt idx="18" formatCode="General">
                  <c:v>16110</c:v>
                </c:pt>
                <c:pt idx="19" formatCode="General">
                  <c:v>16571</c:v>
                </c:pt>
                <c:pt idx="20" formatCode="General">
                  <c:v>16361</c:v>
                </c:pt>
                <c:pt idx="21" formatCode="General">
                  <c:v>15643</c:v>
                </c:pt>
                <c:pt idx="22" formatCode="General">
                  <c:v>15984</c:v>
                </c:pt>
                <c:pt idx="23" formatCode="General">
                  <c:v>16347</c:v>
                </c:pt>
                <c:pt idx="24" formatCode="General">
                  <c:v>15723</c:v>
                </c:pt>
                <c:pt idx="25" formatCode="General">
                  <c:v>16181</c:v>
                </c:pt>
                <c:pt idx="26" formatCode="General">
                  <c:v>16207</c:v>
                </c:pt>
                <c:pt idx="27" formatCode="General">
                  <c:v>16248</c:v>
                </c:pt>
                <c:pt idx="28" formatCode="General">
                  <c:v>15949</c:v>
                </c:pt>
                <c:pt idx="29" formatCode="General">
                  <c:v>16166</c:v>
                </c:pt>
                <c:pt idx="30" formatCode="General">
                  <c:v>16222</c:v>
                </c:pt>
                <c:pt idx="31" formatCode="General">
                  <c:v>16728</c:v>
                </c:pt>
                <c:pt idx="32" formatCode="General">
                  <c:v>17012</c:v>
                </c:pt>
                <c:pt idx="33" formatCode="General">
                  <c:v>17624</c:v>
                </c:pt>
                <c:pt idx="34" formatCode="General">
                  <c:v>17696</c:v>
                </c:pt>
                <c:pt idx="35" formatCode="General">
                  <c:v>17125</c:v>
                </c:pt>
                <c:pt idx="36" formatCode="General">
                  <c:v>17205</c:v>
                </c:pt>
                <c:pt idx="37" formatCode="General">
                  <c:v>17621</c:v>
                </c:pt>
                <c:pt idx="38" formatCode="General">
                  <c:v>17665</c:v>
                </c:pt>
                <c:pt idx="39" formatCode="General">
                  <c:v>17316</c:v>
                </c:pt>
                <c:pt idx="40" formatCode="General">
                  <c:v>17831</c:v>
                </c:pt>
                <c:pt idx="41" formatCode="General">
                  <c:v>18628</c:v>
                </c:pt>
                <c:pt idx="42" formatCode="General">
                  <c:v>19139</c:v>
                </c:pt>
                <c:pt idx="43" formatCode="General">
                  <c:v>19924</c:v>
                </c:pt>
                <c:pt idx="44" formatCode="General">
                  <c:v>20855</c:v>
                </c:pt>
                <c:pt idx="45" formatCode="General">
                  <c:v>21989</c:v>
                </c:pt>
                <c:pt idx="46" formatCode="General">
                  <c:v>22344</c:v>
                </c:pt>
                <c:pt idx="47" formatCode="General">
                  <c:v>21685</c:v>
                </c:pt>
                <c:pt idx="48" formatCode="General">
                  <c:v>22011</c:v>
                </c:pt>
                <c:pt idx="49" formatCode="General">
                  <c:v>22522</c:v>
                </c:pt>
                <c:pt idx="50" formatCode="General">
                  <c:v>23347</c:v>
                </c:pt>
                <c:pt idx="51" formatCode="General">
                  <c:v>23991</c:v>
                </c:pt>
                <c:pt idx="52" formatCode="General">
                  <c:v>24681</c:v>
                </c:pt>
                <c:pt idx="53" formatCode="General">
                  <c:v>24363</c:v>
                </c:pt>
                <c:pt idx="54" formatCode="General">
                  <c:v>23920</c:v>
                </c:pt>
                <c:pt idx="55" formatCode="General">
                  <c:v>23946</c:v>
                </c:pt>
                <c:pt idx="56" formatCode="General">
                  <c:v>24143</c:v>
                </c:pt>
                <c:pt idx="57" formatCode="General">
                  <c:v>24607</c:v>
                </c:pt>
              </c:numCache>
            </c:numRef>
          </c:val>
          <c:smooth val="0"/>
        </c:ser>
        <c:dLbls>
          <c:showLegendKey val="0"/>
          <c:showVal val="0"/>
          <c:showCatName val="0"/>
          <c:showSerName val="0"/>
          <c:showPercent val="0"/>
          <c:showBubbleSize val="0"/>
        </c:dLbls>
        <c:smooth val="0"/>
        <c:axId val="209877680"/>
        <c:axId val="209878240"/>
      </c:lineChart>
      <c:catAx>
        <c:axId val="209877680"/>
        <c:scaling>
          <c:orientation val="minMax"/>
        </c:scaling>
        <c:delete val="0"/>
        <c:axPos val="b"/>
        <c:numFmt formatCode="General" sourceLinked="1"/>
        <c:majorTickMark val="none"/>
        <c:minorTickMark val="none"/>
        <c:tickLblPos val="nextTo"/>
        <c:spPr>
          <a:ln w="3175">
            <a:solidFill>
              <a:srgbClr val="302B7C"/>
            </a:solidFill>
            <a:prstDash val="solid"/>
          </a:ln>
        </c:spPr>
        <c:txPr>
          <a:bodyPr rot="-5400000" vert="horz"/>
          <a:lstStyle/>
          <a:p>
            <a:pPr>
              <a:defRPr sz="1000" b="0" i="0" u="none" strike="noStrike" baseline="0">
                <a:solidFill>
                  <a:sysClr val="windowText" lastClr="000000"/>
                </a:solidFill>
                <a:latin typeface="Arial" panose="020B0604020202020204" pitchFamily="34" charset="0"/>
                <a:ea typeface="Verdana"/>
                <a:cs typeface="Arial" panose="020B0604020202020204" pitchFamily="34" charset="0"/>
              </a:defRPr>
            </a:pPr>
            <a:endParaRPr lang="en-US"/>
          </a:p>
        </c:txPr>
        <c:crossAx val="209878240"/>
        <c:crosses val="autoZero"/>
        <c:auto val="1"/>
        <c:lblAlgn val="ctr"/>
        <c:lblOffset val="100"/>
        <c:tickLblSkip val="5"/>
        <c:tickMarkSkip val="1"/>
        <c:noMultiLvlLbl val="0"/>
      </c:catAx>
      <c:valAx>
        <c:axId val="209878240"/>
        <c:scaling>
          <c:orientation val="minMax"/>
          <c:min val="0"/>
        </c:scaling>
        <c:delete val="0"/>
        <c:axPos val="l"/>
        <c:majorGridlines>
          <c:spPr>
            <a:ln w="3175">
              <a:solidFill>
                <a:schemeClr val="bg1">
                  <a:lumMod val="85000"/>
                </a:schemeClr>
              </a:solidFill>
              <a:prstDash val="solid"/>
            </a:ln>
          </c:spPr>
        </c:majorGridlines>
        <c:numFmt formatCode="#,##0" sourceLinked="0"/>
        <c:majorTickMark val="none"/>
        <c:minorTickMark val="none"/>
        <c:tickLblPos val="nextTo"/>
        <c:spPr>
          <a:ln w="3175">
            <a:solidFill>
              <a:srgbClr val="302B7C"/>
            </a:solidFill>
            <a:prstDash val="solid"/>
          </a:ln>
        </c:spPr>
        <c:txPr>
          <a:bodyPr rot="0" vert="horz"/>
          <a:lstStyle/>
          <a:p>
            <a:pPr>
              <a:defRPr sz="1000" b="0" i="0" u="none" strike="noStrike" baseline="0">
                <a:solidFill>
                  <a:sysClr val="windowText" lastClr="000000"/>
                </a:solidFill>
                <a:latin typeface="Arial" panose="020B0604020202020204" pitchFamily="34" charset="0"/>
                <a:ea typeface="Verdana"/>
                <a:cs typeface="Arial" panose="020B0604020202020204" pitchFamily="34" charset="0"/>
              </a:defRPr>
            </a:pPr>
            <a:endParaRPr lang="en-US"/>
          </a:p>
        </c:txPr>
        <c:crossAx val="209877680"/>
        <c:crosses val="autoZero"/>
        <c:crossBetween val="between"/>
      </c:valAx>
      <c:spPr>
        <a:noFill/>
        <a:ln w="3175">
          <a:noFill/>
          <a:prstDash val="solid"/>
        </a:ln>
      </c:spPr>
    </c:plotArea>
    <c:plotVisOnly val="1"/>
    <c:dispBlanksAs val="gap"/>
    <c:showDLblsOverMax val="0"/>
  </c:chart>
  <c:spPr>
    <a:noFill/>
    <a:ln w="25400">
      <a:noFill/>
      <a:prstDash val="solid"/>
    </a:ln>
  </c:spPr>
  <c:txPr>
    <a:bodyPr/>
    <a:lstStyle/>
    <a:p>
      <a:pPr>
        <a:defRPr sz="1825" b="0" i="0" u="none" strike="noStrike" baseline="0">
          <a:solidFill>
            <a:srgbClr val="000000"/>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44155495718728"/>
          <c:y val="5.5472578597258446E-2"/>
          <c:w val="0.85974426643584334"/>
          <c:h val="0.82787039213466429"/>
        </c:manualLayout>
      </c:layout>
      <c:lineChart>
        <c:grouping val="standard"/>
        <c:varyColors val="0"/>
        <c:ser>
          <c:idx val="0"/>
          <c:order val="0"/>
          <c:tx>
            <c:strRef>
              <c:f>Sheet1!$B$1</c:f>
              <c:strCache>
                <c:ptCount val="1"/>
                <c:pt idx="0">
                  <c:v>FT Staff</c:v>
                </c:pt>
              </c:strCache>
            </c:strRef>
          </c:tx>
          <c:spPr>
            <a:ln w="101600" cap="rnd">
              <a:solidFill>
                <a:srgbClr val="C00000"/>
              </a:solidFill>
              <a:round/>
            </a:ln>
            <a:effectLst>
              <a:outerShdw blurRad="50800" dist="38100" dir="2700000" algn="tl" rotWithShape="0">
                <a:prstClr val="black">
                  <a:alpha val="40000"/>
                </a:prstClr>
              </a:outerShdw>
            </a:effectLst>
          </c:spPr>
          <c:marker>
            <c:symbol val="none"/>
          </c:marker>
          <c:dPt>
            <c:idx val="7"/>
            <c:marker>
              <c:symbol val="none"/>
            </c:marker>
            <c:bubble3D val="0"/>
            <c:spPr>
              <a:ln w="101600" cap="rnd">
                <a:solidFill>
                  <a:srgbClr val="C00000"/>
                </a:solidFill>
                <a:prstDash val="sysDot"/>
                <a:round/>
              </a:ln>
              <a:effectLst>
                <a:outerShdw blurRad="50800" dist="38100" dir="2700000" algn="tl" rotWithShape="0">
                  <a:prstClr val="black">
                    <a:alpha val="40000"/>
                  </a:prstClr>
                </a:outerShdw>
              </a:effectLst>
            </c:spPr>
          </c:dPt>
          <c:cat>
            <c:strRef>
              <c:f>Sheet1!$A$2:$A$9</c:f>
              <c:strCache>
                <c:ptCount val="8"/>
                <c:pt idx="0">
                  <c:v>FY 2009</c:v>
                </c:pt>
                <c:pt idx="1">
                  <c:v>FY 2010</c:v>
                </c:pt>
                <c:pt idx="2">
                  <c:v>FY 2011</c:v>
                </c:pt>
                <c:pt idx="3">
                  <c:v>FY 2012</c:v>
                </c:pt>
                <c:pt idx="4">
                  <c:v>FY 2013</c:v>
                </c:pt>
                <c:pt idx="5">
                  <c:v>FY 2014</c:v>
                </c:pt>
                <c:pt idx="6">
                  <c:v>FY 2015</c:v>
                </c:pt>
                <c:pt idx="7">
                  <c:v>FY 2016*</c:v>
                </c:pt>
              </c:strCache>
            </c:strRef>
          </c:cat>
          <c:val>
            <c:numRef>
              <c:f>Sheet1!$B$2:$B$9</c:f>
              <c:numCache>
                <c:formatCode>General</c:formatCode>
                <c:ptCount val="8"/>
                <c:pt idx="0">
                  <c:v>5</c:v>
                </c:pt>
                <c:pt idx="1">
                  <c:v>5</c:v>
                </c:pt>
                <c:pt idx="2">
                  <c:v>2.5</c:v>
                </c:pt>
                <c:pt idx="3">
                  <c:v>2.5</c:v>
                </c:pt>
                <c:pt idx="4">
                  <c:v>2</c:v>
                </c:pt>
                <c:pt idx="5">
                  <c:v>3</c:v>
                </c:pt>
                <c:pt idx="6">
                  <c:v>5</c:v>
                </c:pt>
                <c:pt idx="7">
                  <c:v>6</c:v>
                </c:pt>
              </c:numCache>
            </c:numRef>
          </c:val>
          <c:smooth val="0"/>
        </c:ser>
        <c:dLbls>
          <c:showLegendKey val="0"/>
          <c:showVal val="0"/>
          <c:showCatName val="0"/>
          <c:showSerName val="0"/>
          <c:showPercent val="0"/>
          <c:showBubbleSize val="0"/>
        </c:dLbls>
        <c:smooth val="0"/>
        <c:axId val="213357424"/>
        <c:axId val="213355744"/>
      </c:lineChart>
      <c:catAx>
        <c:axId val="213357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13355744"/>
        <c:crosses val="autoZero"/>
        <c:auto val="1"/>
        <c:lblAlgn val="ctr"/>
        <c:lblOffset val="100"/>
        <c:noMultiLvlLbl val="0"/>
      </c:catAx>
      <c:valAx>
        <c:axId val="213355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dirty="0" smtClean="0"/>
                  <a:t>Full-Time Staff (N)</a:t>
                </a:r>
                <a:endParaRPr lang="en-US" dirty="0"/>
              </a:p>
            </c:rich>
          </c:tx>
          <c:layout>
            <c:manualLayout>
              <c:xMode val="edge"/>
              <c:yMode val="edge"/>
              <c:x val="2.1053120171873031E-2"/>
              <c:y val="0.22364535320854298"/>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13357424"/>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4" Type="http://schemas.openxmlformats.org/officeDocument/2006/relationships/image" Target="../media/image13.png"/></Relationships>
</file>

<file path=ppt/diagrams/_rels/data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4" Type="http://schemas.openxmlformats.org/officeDocument/2006/relationships/image" Target="../media/image13.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74E838-BF9C-40D9-B0E3-D01AEF86146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5CB0E05-0D22-4063-AC20-AE1D2BA70A19}">
      <dgm:prSet/>
      <dgm:spPr/>
      <dgm:t>
        <a:bodyPr/>
        <a:lstStyle/>
        <a:p>
          <a:pPr rtl="0"/>
          <a:r>
            <a:rPr lang="en-US" dirty="0" smtClean="0"/>
            <a:t>Context</a:t>
          </a:r>
          <a:endParaRPr lang="en-US" dirty="0"/>
        </a:p>
      </dgm:t>
    </dgm:pt>
    <dgm:pt modelId="{F07B39C2-FA98-4436-9E4C-C9EFA48D7F15}" type="parTrans" cxnId="{441C56CF-C531-4185-9194-8817E00E77A9}">
      <dgm:prSet/>
      <dgm:spPr/>
      <dgm:t>
        <a:bodyPr/>
        <a:lstStyle/>
        <a:p>
          <a:endParaRPr lang="en-US"/>
        </a:p>
      </dgm:t>
    </dgm:pt>
    <dgm:pt modelId="{2B957895-5366-4F89-9F03-1ADD2481DA37}" type="sibTrans" cxnId="{441C56CF-C531-4185-9194-8817E00E77A9}">
      <dgm:prSet/>
      <dgm:spPr/>
      <dgm:t>
        <a:bodyPr/>
        <a:lstStyle/>
        <a:p>
          <a:endParaRPr lang="en-US"/>
        </a:p>
      </dgm:t>
    </dgm:pt>
    <dgm:pt modelId="{65E50DAC-C5B4-4C9D-8414-607E9D29942D}">
      <dgm:prSet/>
      <dgm:spPr/>
      <dgm:t>
        <a:bodyPr/>
        <a:lstStyle/>
        <a:p>
          <a:pPr rtl="0"/>
          <a:r>
            <a:rPr lang="en-US" dirty="0" smtClean="0"/>
            <a:t>The importance of context</a:t>
          </a:r>
          <a:endParaRPr lang="en-US" dirty="0"/>
        </a:p>
      </dgm:t>
    </dgm:pt>
    <dgm:pt modelId="{AD6C78D2-A879-43D7-B987-19574ADFA8F1}" type="parTrans" cxnId="{D978B146-0195-4F61-8F80-2D6CF0050A01}">
      <dgm:prSet/>
      <dgm:spPr/>
      <dgm:t>
        <a:bodyPr/>
        <a:lstStyle/>
        <a:p>
          <a:endParaRPr lang="en-US"/>
        </a:p>
      </dgm:t>
    </dgm:pt>
    <dgm:pt modelId="{AB356EBF-DD7B-4B24-B7E9-4BF1F51E96A1}" type="sibTrans" cxnId="{D978B146-0195-4F61-8F80-2D6CF0050A01}">
      <dgm:prSet/>
      <dgm:spPr/>
      <dgm:t>
        <a:bodyPr/>
        <a:lstStyle/>
        <a:p>
          <a:endParaRPr lang="en-US"/>
        </a:p>
      </dgm:t>
    </dgm:pt>
    <dgm:pt modelId="{C9DF46D5-B59D-4794-8DBE-8BFA15F35ECF}">
      <dgm:prSet/>
      <dgm:spPr/>
      <dgm:t>
        <a:bodyPr/>
        <a:lstStyle/>
        <a:p>
          <a:pPr rtl="0"/>
          <a:r>
            <a:rPr lang="en-US" dirty="0" smtClean="0"/>
            <a:t>Office Profile</a:t>
          </a:r>
          <a:endParaRPr lang="en-US" dirty="0"/>
        </a:p>
      </dgm:t>
    </dgm:pt>
    <dgm:pt modelId="{EC2ACF0F-3C45-4282-9F31-E3DCC7795A6F}" type="parTrans" cxnId="{9FD9F134-3041-485C-A366-66E3CA475358}">
      <dgm:prSet/>
      <dgm:spPr/>
      <dgm:t>
        <a:bodyPr/>
        <a:lstStyle/>
        <a:p>
          <a:endParaRPr lang="en-US"/>
        </a:p>
      </dgm:t>
    </dgm:pt>
    <dgm:pt modelId="{A3AA4BB2-F2C0-4891-9843-C72C66F1FFBE}" type="sibTrans" cxnId="{9FD9F134-3041-485C-A366-66E3CA475358}">
      <dgm:prSet/>
      <dgm:spPr/>
      <dgm:t>
        <a:bodyPr/>
        <a:lstStyle/>
        <a:p>
          <a:endParaRPr lang="en-US"/>
        </a:p>
      </dgm:t>
    </dgm:pt>
    <dgm:pt modelId="{7A5BA582-7284-4B12-9631-61A874524C00}">
      <dgm:prSet/>
      <dgm:spPr/>
      <dgm:t>
        <a:bodyPr/>
        <a:lstStyle/>
        <a:p>
          <a:pPr rtl="0"/>
          <a:r>
            <a:rPr lang="en-US" dirty="0" smtClean="0"/>
            <a:t>History</a:t>
          </a:r>
          <a:endParaRPr lang="en-US" dirty="0"/>
        </a:p>
      </dgm:t>
    </dgm:pt>
    <dgm:pt modelId="{8DE66A56-C63F-4A6B-8883-5E210FC1C0A2}" type="parTrans" cxnId="{5E30937F-6751-4FE2-BE8C-B258B9ACAC6B}">
      <dgm:prSet/>
      <dgm:spPr/>
      <dgm:t>
        <a:bodyPr/>
        <a:lstStyle/>
        <a:p>
          <a:endParaRPr lang="en-US"/>
        </a:p>
      </dgm:t>
    </dgm:pt>
    <dgm:pt modelId="{F8B8A42A-D917-46EE-A881-38E532645D5E}" type="sibTrans" cxnId="{5E30937F-6751-4FE2-BE8C-B258B9ACAC6B}">
      <dgm:prSet/>
      <dgm:spPr/>
      <dgm:t>
        <a:bodyPr/>
        <a:lstStyle/>
        <a:p>
          <a:endParaRPr lang="en-US"/>
        </a:p>
      </dgm:t>
    </dgm:pt>
    <dgm:pt modelId="{487C7225-7036-4EE9-B378-80EFED9DFC01}">
      <dgm:prSet/>
      <dgm:spPr/>
      <dgm:t>
        <a:bodyPr/>
        <a:lstStyle/>
        <a:p>
          <a:pPr rtl="0"/>
          <a:r>
            <a:rPr lang="en-US" dirty="0" smtClean="0"/>
            <a:t>Mission and Goals</a:t>
          </a:r>
          <a:endParaRPr lang="en-US" dirty="0"/>
        </a:p>
      </dgm:t>
    </dgm:pt>
    <dgm:pt modelId="{352E6860-E1E5-46B3-BA12-B68509065985}" type="parTrans" cxnId="{3F3AF4A9-F3F5-4A1F-B636-F4824C458067}">
      <dgm:prSet/>
      <dgm:spPr/>
      <dgm:t>
        <a:bodyPr/>
        <a:lstStyle/>
        <a:p>
          <a:endParaRPr lang="en-US"/>
        </a:p>
      </dgm:t>
    </dgm:pt>
    <dgm:pt modelId="{A508E864-5466-4437-A5E9-8ADE988A47A9}" type="sibTrans" cxnId="{3F3AF4A9-F3F5-4A1F-B636-F4824C458067}">
      <dgm:prSet/>
      <dgm:spPr/>
      <dgm:t>
        <a:bodyPr/>
        <a:lstStyle/>
        <a:p>
          <a:endParaRPr lang="en-US"/>
        </a:p>
      </dgm:t>
    </dgm:pt>
    <dgm:pt modelId="{BB3C3889-C3EE-401B-BC2C-31D815859F04}">
      <dgm:prSet/>
      <dgm:spPr/>
      <dgm:t>
        <a:bodyPr/>
        <a:lstStyle/>
        <a:p>
          <a:pPr rtl="0"/>
          <a:r>
            <a:rPr lang="en-US" dirty="0" smtClean="0"/>
            <a:t>IR Fundamentals</a:t>
          </a:r>
          <a:endParaRPr lang="en-US" dirty="0"/>
        </a:p>
      </dgm:t>
    </dgm:pt>
    <dgm:pt modelId="{E093B335-0975-480B-860F-40F96FBFEAE6}" type="parTrans" cxnId="{C8D97278-E18C-4ECF-89CF-B753C3C87C6F}">
      <dgm:prSet/>
      <dgm:spPr/>
      <dgm:t>
        <a:bodyPr/>
        <a:lstStyle/>
        <a:p>
          <a:endParaRPr lang="en-US"/>
        </a:p>
      </dgm:t>
    </dgm:pt>
    <dgm:pt modelId="{30183AB2-CBCC-4182-934B-5A0A99163C8D}" type="sibTrans" cxnId="{C8D97278-E18C-4ECF-89CF-B753C3C87C6F}">
      <dgm:prSet/>
      <dgm:spPr/>
      <dgm:t>
        <a:bodyPr/>
        <a:lstStyle/>
        <a:p>
          <a:endParaRPr lang="en-US"/>
        </a:p>
      </dgm:t>
    </dgm:pt>
    <dgm:pt modelId="{78DB5DAC-7E06-486C-B740-013CFBAD228A}">
      <dgm:prSet/>
      <dgm:spPr/>
      <dgm:t>
        <a:bodyPr/>
        <a:lstStyle/>
        <a:p>
          <a:pPr rtl="0"/>
          <a:r>
            <a:rPr lang="en-US" dirty="0" smtClean="0"/>
            <a:t>Measurement</a:t>
          </a:r>
          <a:endParaRPr lang="en-US" dirty="0"/>
        </a:p>
      </dgm:t>
    </dgm:pt>
    <dgm:pt modelId="{81DC553A-42B4-41DF-8EE6-3290E9D8B88C}" type="parTrans" cxnId="{33533C83-8C0E-4EC9-84C7-1EB59746F473}">
      <dgm:prSet/>
      <dgm:spPr/>
      <dgm:t>
        <a:bodyPr/>
        <a:lstStyle/>
        <a:p>
          <a:endParaRPr lang="en-US"/>
        </a:p>
      </dgm:t>
    </dgm:pt>
    <dgm:pt modelId="{08036E75-3C3D-432D-AB53-6955732D607F}" type="sibTrans" cxnId="{33533C83-8C0E-4EC9-84C7-1EB59746F473}">
      <dgm:prSet/>
      <dgm:spPr/>
      <dgm:t>
        <a:bodyPr/>
        <a:lstStyle/>
        <a:p>
          <a:endParaRPr lang="en-US"/>
        </a:p>
      </dgm:t>
    </dgm:pt>
    <dgm:pt modelId="{BD0ABECA-77F0-4FCB-943B-871CAAED2E78}">
      <dgm:prSet/>
      <dgm:spPr/>
      <dgm:t>
        <a:bodyPr/>
        <a:lstStyle/>
        <a:p>
          <a:pPr rtl="0"/>
          <a:r>
            <a:rPr lang="en-US" dirty="0" smtClean="0"/>
            <a:t>Tools and Methods</a:t>
          </a:r>
          <a:endParaRPr lang="en-US" dirty="0"/>
        </a:p>
      </dgm:t>
    </dgm:pt>
    <dgm:pt modelId="{D86C3072-2EB5-462F-9299-BFFB97161FFE}" type="parTrans" cxnId="{268A76E5-1EB2-4D29-81BF-EAD3AC7E5694}">
      <dgm:prSet/>
      <dgm:spPr/>
      <dgm:t>
        <a:bodyPr/>
        <a:lstStyle/>
        <a:p>
          <a:endParaRPr lang="en-US"/>
        </a:p>
      </dgm:t>
    </dgm:pt>
    <dgm:pt modelId="{E822FA9C-4305-4C66-A900-AF1DC3343A04}" type="sibTrans" cxnId="{268A76E5-1EB2-4D29-81BF-EAD3AC7E5694}">
      <dgm:prSet/>
      <dgm:spPr/>
      <dgm:t>
        <a:bodyPr/>
        <a:lstStyle/>
        <a:p>
          <a:endParaRPr lang="en-US"/>
        </a:p>
      </dgm:t>
    </dgm:pt>
    <dgm:pt modelId="{018E380D-30DD-443B-A308-8762F17879FA}">
      <dgm:prSet/>
      <dgm:spPr/>
      <dgm:t>
        <a:bodyPr/>
        <a:lstStyle/>
        <a:p>
          <a:pPr rtl="0"/>
          <a:r>
            <a:rPr lang="en-US" dirty="0" smtClean="0"/>
            <a:t>Internal</a:t>
          </a:r>
          <a:endParaRPr lang="en-US" dirty="0"/>
        </a:p>
      </dgm:t>
    </dgm:pt>
    <dgm:pt modelId="{8A256F32-B886-4500-9285-32ABB6C3B5C4}" type="parTrans" cxnId="{0F477209-70F6-4ADF-A213-8B0F572C4886}">
      <dgm:prSet/>
      <dgm:spPr/>
      <dgm:t>
        <a:bodyPr/>
        <a:lstStyle/>
        <a:p>
          <a:endParaRPr lang="en-US"/>
        </a:p>
      </dgm:t>
    </dgm:pt>
    <dgm:pt modelId="{0F1EA1D8-4691-42FD-9F93-F128F3B1792F}" type="sibTrans" cxnId="{0F477209-70F6-4ADF-A213-8B0F572C4886}">
      <dgm:prSet/>
      <dgm:spPr/>
      <dgm:t>
        <a:bodyPr/>
        <a:lstStyle/>
        <a:p>
          <a:endParaRPr lang="en-US"/>
        </a:p>
      </dgm:t>
    </dgm:pt>
    <dgm:pt modelId="{E4CB13C2-AF7A-4ACC-A5D2-77D9F7B82765}">
      <dgm:prSet/>
      <dgm:spPr/>
      <dgm:t>
        <a:bodyPr/>
        <a:lstStyle/>
        <a:p>
          <a:pPr rtl="0"/>
          <a:r>
            <a:rPr lang="en-US" dirty="0" smtClean="0"/>
            <a:t>External</a:t>
          </a:r>
          <a:endParaRPr lang="en-US" dirty="0"/>
        </a:p>
      </dgm:t>
    </dgm:pt>
    <dgm:pt modelId="{4393F452-6A5B-4E4D-9ACB-FABAADBB7E9C}" type="parTrans" cxnId="{1EF94D17-E6DD-479D-B69E-577B4FD20AD1}">
      <dgm:prSet/>
      <dgm:spPr/>
      <dgm:t>
        <a:bodyPr/>
        <a:lstStyle/>
        <a:p>
          <a:endParaRPr lang="en-US"/>
        </a:p>
      </dgm:t>
    </dgm:pt>
    <dgm:pt modelId="{51D32AF8-80B6-4796-8D2E-A61FD2EDA77D}" type="sibTrans" cxnId="{1EF94D17-E6DD-479D-B69E-577B4FD20AD1}">
      <dgm:prSet/>
      <dgm:spPr/>
      <dgm:t>
        <a:bodyPr/>
        <a:lstStyle/>
        <a:p>
          <a:endParaRPr lang="en-US"/>
        </a:p>
      </dgm:t>
    </dgm:pt>
    <dgm:pt modelId="{CCD1492D-BB62-4040-82D7-AE2A3C8B16DD}">
      <dgm:prSet/>
      <dgm:spPr/>
      <dgm:t>
        <a:bodyPr/>
        <a:lstStyle/>
        <a:p>
          <a:pPr rtl="0"/>
          <a:r>
            <a:rPr lang="en-US" dirty="0" smtClean="0"/>
            <a:t>Data Management</a:t>
          </a:r>
          <a:endParaRPr lang="en-US" dirty="0"/>
        </a:p>
      </dgm:t>
    </dgm:pt>
    <dgm:pt modelId="{771D47E3-8811-4167-8243-A062F51A73C0}" type="parTrans" cxnId="{9836AE1B-C5D4-4ECD-AF85-AF742EB84988}">
      <dgm:prSet/>
      <dgm:spPr/>
      <dgm:t>
        <a:bodyPr/>
        <a:lstStyle/>
        <a:p>
          <a:endParaRPr lang="en-US"/>
        </a:p>
      </dgm:t>
    </dgm:pt>
    <dgm:pt modelId="{322F7B64-E6A8-42CA-89B0-403EC4958115}" type="sibTrans" cxnId="{9836AE1B-C5D4-4ECD-AF85-AF742EB84988}">
      <dgm:prSet/>
      <dgm:spPr/>
      <dgm:t>
        <a:bodyPr/>
        <a:lstStyle/>
        <a:p>
          <a:endParaRPr lang="en-US"/>
        </a:p>
      </dgm:t>
    </dgm:pt>
    <dgm:pt modelId="{3506E5AF-7DF4-40FA-B11E-C03E689154A5}">
      <dgm:prSet/>
      <dgm:spPr/>
      <dgm:t>
        <a:bodyPr/>
        <a:lstStyle/>
        <a:p>
          <a:pPr rtl="0"/>
          <a:r>
            <a:rPr lang="en-US" dirty="0" smtClean="0"/>
            <a:t>University Profile</a:t>
          </a:r>
          <a:endParaRPr lang="en-US" dirty="0"/>
        </a:p>
      </dgm:t>
    </dgm:pt>
    <dgm:pt modelId="{38AAF86A-4B80-4641-8432-EA83001F7DB2}" type="parTrans" cxnId="{CC0105D6-42A1-4BF8-BE2B-A550CCB1E888}">
      <dgm:prSet/>
      <dgm:spPr/>
    </dgm:pt>
    <dgm:pt modelId="{FC5ADEE3-099B-44DD-9C6E-1CEA8A53ED17}" type="sibTrans" cxnId="{CC0105D6-42A1-4BF8-BE2B-A550CCB1E888}">
      <dgm:prSet/>
      <dgm:spPr/>
    </dgm:pt>
    <dgm:pt modelId="{B3C17A78-39ED-4992-B880-DD2B1967CEEF}" type="pres">
      <dgm:prSet presAssocID="{EA74E838-BF9C-40D9-B0E3-D01AEF861468}" presName="Name0" presStyleCnt="0">
        <dgm:presLayoutVars>
          <dgm:dir/>
          <dgm:animLvl val="lvl"/>
          <dgm:resizeHandles val="exact"/>
        </dgm:presLayoutVars>
      </dgm:prSet>
      <dgm:spPr/>
      <dgm:t>
        <a:bodyPr/>
        <a:lstStyle/>
        <a:p>
          <a:endParaRPr lang="en-US"/>
        </a:p>
      </dgm:t>
    </dgm:pt>
    <dgm:pt modelId="{6B8819F2-0A16-4A97-AFB0-A9CAF338BFCF}" type="pres">
      <dgm:prSet presAssocID="{65CB0E05-0D22-4063-AC20-AE1D2BA70A19}" presName="linNode" presStyleCnt="0"/>
      <dgm:spPr/>
    </dgm:pt>
    <dgm:pt modelId="{6B94DCAD-34A8-4A14-8F16-98717DA42A71}" type="pres">
      <dgm:prSet presAssocID="{65CB0E05-0D22-4063-AC20-AE1D2BA70A19}" presName="parentText" presStyleLbl="node1" presStyleIdx="0" presStyleCnt="4">
        <dgm:presLayoutVars>
          <dgm:chMax val="1"/>
          <dgm:bulletEnabled val="1"/>
        </dgm:presLayoutVars>
      </dgm:prSet>
      <dgm:spPr/>
      <dgm:t>
        <a:bodyPr/>
        <a:lstStyle/>
        <a:p>
          <a:endParaRPr lang="en-US"/>
        </a:p>
      </dgm:t>
    </dgm:pt>
    <dgm:pt modelId="{69E361C5-559D-4CD0-ABB6-0A69E5CC9370}" type="pres">
      <dgm:prSet presAssocID="{65CB0E05-0D22-4063-AC20-AE1D2BA70A19}" presName="descendantText" presStyleLbl="alignAccFollowNode1" presStyleIdx="0" presStyleCnt="4">
        <dgm:presLayoutVars>
          <dgm:bulletEnabled val="1"/>
        </dgm:presLayoutVars>
      </dgm:prSet>
      <dgm:spPr/>
      <dgm:t>
        <a:bodyPr/>
        <a:lstStyle/>
        <a:p>
          <a:endParaRPr lang="en-US"/>
        </a:p>
      </dgm:t>
    </dgm:pt>
    <dgm:pt modelId="{E589A961-25D1-4BB4-941C-4BE0D4ADAEBA}" type="pres">
      <dgm:prSet presAssocID="{2B957895-5366-4F89-9F03-1ADD2481DA37}" presName="sp" presStyleCnt="0"/>
      <dgm:spPr/>
    </dgm:pt>
    <dgm:pt modelId="{8E79EA3E-B622-489E-A39B-8069DD7C344B}" type="pres">
      <dgm:prSet presAssocID="{C9DF46D5-B59D-4794-8DBE-8BFA15F35ECF}" presName="linNode" presStyleCnt="0"/>
      <dgm:spPr/>
    </dgm:pt>
    <dgm:pt modelId="{90F4B563-33ED-4230-AE4F-4AA247FCA4BA}" type="pres">
      <dgm:prSet presAssocID="{C9DF46D5-B59D-4794-8DBE-8BFA15F35ECF}" presName="parentText" presStyleLbl="node1" presStyleIdx="1" presStyleCnt="4">
        <dgm:presLayoutVars>
          <dgm:chMax val="1"/>
          <dgm:bulletEnabled val="1"/>
        </dgm:presLayoutVars>
      </dgm:prSet>
      <dgm:spPr/>
      <dgm:t>
        <a:bodyPr/>
        <a:lstStyle/>
        <a:p>
          <a:endParaRPr lang="en-US"/>
        </a:p>
      </dgm:t>
    </dgm:pt>
    <dgm:pt modelId="{6D5C5816-93A5-4A5C-BD7B-01263EFABCA2}" type="pres">
      <dgm:prSet presAssocID="{C9DF46D5-B59D-4794-8DBE-8BFA15F35ECF}" presName="descendantText" presStyleLbl="alignAccFollowNode1" presStyleIdx="1" presStyleCnt="4">
        <dgm:presLayoutVars>
          <dgm:bulletEnabled val="1"/>
        </dgm:presLayoutVars>
      </dgm:prSet>
      <dgm:spPr/>
      <dgm:t>
        <a:bodyPr/>
        <a:lstStyle/>
        <a:p>
          <a:endParaRPr lang="en-US"/>
        </a:p>
      </dgm:t>
    </dgm:pt>
    <dgm:pt modelId="{2772A002-6BE1-4CC4-9D0A-0B39F730FCD8}" type="pres">
      <dgm:prSet presAssocID="{A3AA4BB2-F2C0-4891-9843-C72C66F1FFBE}" presName="sp" presStyleCnt="0"/>
      <dgm:spPr/>
    </dgm:pt>
    <dgm:pt modelId="{ED225D01-8943-494B-AD5D-E5A4A9DB9993}" type="pres">
      <dgm:prSet presAssocID="{BB3C3889-C3EE-401B-BC2C-31D815859F04}" presName="linNode" presStyleCnt="0"/>
      <dgm:spPr/>
    </dgm:pt>
    <dgm:pt modelId="{4C40CF28-3E31-4F10-B9FF-755518A7D483}" type="pres">
      <dgm:prSet presAssocID="{BB3C3889-C3EE-401B-BC2C-31D815859F04}" presName="parentText" presStyleLbl="node1" presStyleIdx="2" presStyleCnt="4">
        <dgm:presLayoutVars>
          <dgm:chMax val="1"/>
          <dgm:bulletEnabled val="1"/>
        </dgm:presLayoutVars>
      </dgm:prSet>
      <dgm:spPr/>
      <dgm:t>
        <a:bodyPr/>
        <a:lstStyle/>
        <a:p>
          <a:endParaRPr lang="en-US"/>
        </a:p>
      </dgm:t>
    </dgm:pt>
    <dgm:pt modelId="{DE563105-4A43-4ECA-94C5-F4ED9B03D99E}" type="pres">
      <dgm:prSet presAssocID="{BB3C3889-C3EE-401B-BC2C-31D815859F04}" presName="descendantText" presStyleLbl="alignAccFollowNode1" presStyleIdx="2" presStyleCnt="4">
        <dgm:presLayoutVars>
          <dgm:bulletEnabled val="1"/>
        </dgm:presLayoutVars>
      </dgm:prSet>
      <dgm:spPr/>
      <dgm:t>
        <a:bodyPr/>
        <a:lstStyle/>
        <a:p>
          <a:endParaRPr lang="en-US"/>
        </a:p>
      </dgm:t>
    </dgm:pt>
    <dgm:pt modelId="{1316382F-8BE2-48CA-B723-491D2D6D0BDB}" type="pres">
      <dgm:prSet presAssocID="{30183AB2-CBCC-4182-934B-5A0A99163C8D}" presName="sp" presStyleCnt="0"/>
      <dgm:spPr/>
    </dgm:pt>
    <dgm:pt modelId="{598E0A7A-CF67-41D7-955F-C7C644B37C47}" type="pres">
      <dgm:prSet presAssocID="{BD0ABECA-77F0-4FCB-943B-871CAAED2E78}" presName="linNode" presStyleCnt="0"/>
      <dgm:spPr/>
    </dgm:pt>
    <dgm:pt modelId="{CD779CE7-05B0-4559-A759-C43D8271D419}" type="pres">
      <dgm:prSet presAssocID="{BD0ABECA-77F0-4FCB-943B-871CAAED2E78}" presName="parentText" presStyleLbl="node1" presStyleIdx="3" presStyleCnt="4">
        <dgm:presLayoutVars>
          <dgm:chMax val="1"/>
          <dgm:bulletEnabled val="1"/>
        </dgm:presLayoutVars>
      </dgm:prSet>
      <dgm:spPr/>
      <dgm:t>
        <a:bodyPr/>
        <a:lstStyle/>
        <a:p>
          <a:endParaRPr lang="en-US"/>
        </a:p>
      </dgm:t>
    </dgm:pt>
    <dgm:pt modelId="{FC81699B-4CE2-4A8B-A49E-788A31164893}" type="pres">
      <dgm:prSet presAssocID="{BD0ABECA-77F0-4FCB-943B-871CAAED2E78}" presName="descendantText" presStyleLbl="alignAccFollowNode1" presStyleIdx="3" presStyleCnt="4">
        <dgm:presLayoutVars>
          <dgm:bulletEnabled val="1"/>
        </dgm:presLayoutVars>
      </dgm:prSet>
      <dgm:spPr/>
      <dgm:t>
        <a:bodyPr/>
        <a:lstStyle/>
        <a:p>
          <a:endParaRPr lang="en-US"/>
        </a:p>
      </dgm:t>
    </dgm:pt>
  </dgm:ptLst>
  <dgm:cxnLst>
    <dgm:cxn modelId="{261C1ACA-9BB2-4D18-B31B-94FE1D725460}" type="presOf" srcId="{3506E5AF-7DF4-40FA-B11E-C03E689154A5}" destId="{69E361C5-559D-4CD0-ABB6-0A69E5CC9370}" srcOrd="0" destOrd="1" presId="urn:microsoft.com/office/officeart/2005/8/layout/vList5"/>
    <dgm:cxn modelId="{5E30937F-6751-4FE2-BE8C-B258B9ACAC6B}" srcId="{C9DF46D5-B59D-4794-8DBE-8BFA15F35ECF}" destId="{7A5BA582-7284-4B12-9631-61A874524C00}" srcOrd="0" destOrd="0" parTransId="{8DE66A56-C63F-4A6B-8883-5E210FC1C0A2}" sibTransId="{F8B8A42A-D917-46EE-A881-38E532645D5E}"/>
    <dgm:cxn modelId="{28675756-5AAA-436F-8841-45623EB65E80}" type="presOf" srcId="{78DB5DAC-7E06-486C-B740-013CFBAD228A}" destId="{DE563105-4A43-4ECA-94C5-F4ED9B03D99E}" srcOrd="0" destOrd="0" presId="urn:microsoft.com/office/officeart/2005/8/layout/vList5"/>
    <dgm:cxn modelId="{26286E9A-2526-4BF4-8432-2CA45C835CB0}" type="presOf" srcId="{018E380D-30DD-443B-A308-8762F17879FA}" destId="{FC81699B-4CE2-4A8B-A49E-788A31164893}" srcOrd="0" destOrd="0" presId="urn:microsoft.com/office/officeart/2005/8/layout/vList5"/>
    <dgm:cxn modelId="{869D7C5F-F34A-449A-8C9C-BD85932BA4BF}" type="presOf" srcId="{C9DF46D5-B59D-4794-8DBE-8BFA15F35ECF}" destId="{90F4B563-33ED-4230-AE4F-4AA247FCA4BA}" srcOrd="0" destOrd="0" presId="urn:microsoft.com/office/officeart/2005/8/layout/vList5"/>
    <dgm:cxn modelId="{D978B146-0195-4F61-8F80-2D6CF0050A01}" srcId="{65CB0E05-0D22-4063-AC20-AE1D2BA70A19}" destId="{65E50DAC-C5B4-4C9D-8414-607E9D29942D}" srcOrd="0" destOrd="0" parTransId="{AD6C78D2-A879-43D7-B987-19574ADFA8F1}" sibTransId="{AB356EBF-DD7B-4B24-B7E9-4BF1F51E96A1}"/>
    <dgm:cxn modelId="{47A2617B-8F2B-4DD9-AD9D-A949AE5CC932}" type="presOf" srcId="{487C7225-7036-4EE9-B378-80EFED9DFC01}" destId="{6D5C5816-93A5-4A5C-BD7B-01263EFABCA2}" srcOrd="0" destOrd="1" presId="urn:microsoft.com/office/officeart/2005/8/layout/vList5"/>
    <dgm:cxn modelId="{450A8E4B-0318-4DA9-AEB2-BB679309A73F}" type="presOf" srcId="{E4CB13C2-AF7A-4ACC-A5D2-77D9F7B82765}" destId="{FC81699B-4CE2-4A8B-A49E-788A31164893}" srcOrd="0" destOrd="1" presId="urn:microsoft.com/office/officeart/2005/8/layout/vList5"/>
    <dgm:cxn modelId="{3F3AF4A9-F3F5-4A1F-B636-F4824C458067}" srcId="{C9DF46D5-B59D-4794-8DBE-8BFA15F35ECF}" destId="{487C7225-7036-4EE9-B378-80EFED9DFC01}" srcOrd="1" destOrd="0" parTransId="{352E6860-E1E5-46B3-BA12-B68509065985}" sibTransId="{A508E864-5466-4437-A5E9-8ADE988A47A9}"/>
    <dgm:cxn modelId="{9836AE1B-C5D4-4ECD-AF85-AF742EB84988}" srcId="{BB3C3889-C3EE-401B-BC2C-31D815859F04}" destId="{CCD1492D-BB62-4040-82D7-AE2A3C8B16DD}" srcOrd="1" destOrd="0" parTransId="{771D47E3-8811-4167-8243-A062F51A73C0}" sibTransId="{322F7B64-E6A8-42CA-89B0-403EC4958115}"/>
    <dgm:cxn modelId="{A83D2AD0-A0B3-4ED8-9910-E97976676944}" type="presOf" srcId="{BD0ABECA-77F0-4FCB-943B-871CAAED2E78}" destId="{CD779CE7-05B0-4559-A759-C43D8271D419}" srcOrd="0" destOrd="0" presId="urn:microsoft.com/office/officeart/2005/8/layout/vList5"/>
    <dgm:cxn modelId="{633B774F-8718-4DF8-9210-D4AFF8BB44C9}" type="presOf" srcId="{EA74E838-BF9C-40D9-B0E3-D01AEF861468}" destId="{B3C17A78-39ED-4992-B880-DD2B1967CEEF}" srcOrd="0" destOrd="0" presId="urn:microsoft.com/office/officeart/2005/8/layout/vList5"/>
    <dgm:cxn modelId="{0E000389-9A00-45DA-8899-0CCE55ADF557}" type="presOf" srcId="{7A5BA582-7284-4B12-9631-61A874524C00}" destId="{6D5C5816-93A5-4A5C-BD7B-01263EFABCA2}" srcOrd="0" destOrd="0" presId="urn:microsoft.com/office/officeart/2005/8/layout/vList5"/>
    <dgm:cxn modelId="{C8D97278-E18C-4ECF-89CF-B753C3C87C6F}" srcId="{EA74E838-BF9C-40D9-B0E3-D01AEF861468}" destId="{BB3C3889-C3EE-401B-BC2C-31D815859F04}" srcOrd="2" destOrd="0" parTransId="{E093B335-0975-480B-860F-40F96FBFEAE6}" sibTransId="{30183AB2-CBCC-4182-934B-5A0A99163C8D}"/>
    <dgm:cxn modelId="{5A33E026-5676-44BC-BC26-D8BEE4E6F154}" type="presOf" srcId="{65E50DAC-C5B4-4C9D-8414-607E9D29942D}" destId="{69E361C5-559D-4CD0-ABB6-0A69E5CC9370}" srcOrd="0" destOrd="0" presId="urn:microsoft.com/office/officeart/2005/8/layout/vList5"/>
    <dgm:cxn modelId="{33533C83-8C0E-4EC9-84C7-1EB59746F473}" srcId="{BB3C3889-C3EE-401B-BC2C-31D815859F04}" destId="{78DB5DAC-7E06-486C-B740-013CFBAD228A}" srcOrd="0" destOrd="0" parTransId="{81DC553A-42B4-41DF-8EE6-3290E9D8B88C}" sibTransId="{08036E75-3C3D-432D-AB53-6955732D607F}"/>
    <dgm:cxn modelId="{59CE2241-F097-40D0-B505-42DD76C88FD1}" type="presOf" srcId="{CCD1492D-BB62-4040-82D7-AE2A3C8B16DD}" destId="{DE563105-4A43-4ECA-94C5-F4ED9B03D99E}" srcOrd="0" destOrd="1" presId="urn:microsoft.com/office/officeart/2005/8/layout/vList5"/>
    <dgm:cxn modelId="{1EF94D17-E6DD-479D-B69E-577B4FD20AD1}" srcId="{BD0ABECA-77F0-4FCB-943B-871CAAED2E78}" destId="{E4CB13C2-AF7A-4ACC-A5D2-77D9F7B82765}" srcOrd="1" destOrd="0" parTransId="{4393F452-6A5B-4E4D-9ACB-FABAADBB7E9C}" sibTransId="{51D32AF8-80B6-4796-8D2E-A61FD2EDA77D}"/>
    <dgm:cxn modelId="{B425B98A-3503-43D1-8793-0A5DF5578E3A}" type="presOf" srcId="{65CB0E05-0D22-4063-AC20-AE1D2BA70A19}" destId="{6B94DCAD-34A8-4A14-8F16-98717DA42A71}" srcOrd="0" destOrd="0" presId="urn:microsoft.com/office/officeart/2005/8/layout/vList5"/>
    <dgm:cxn modelId="{268A76E5-1EB2-4D29-81BF-EAD3AC7E5694}" srcId="{EA74E838-BF9C-40D9-B0E3-D01AEF861468}" destId="{BD0ABECA-77F0-4FCB-943B-871CAAED2E78}" srcOrd="3" destOrd="0" parTransId="{D86C3072-2EB5-462F-9299-BFFB97161FFE}" sibTransId="{E822FA9C-4305-4C66-A900-AF1DC3343A04}"/>
    <dgm:cxn modelId="{9FD9F134-3041-485C-A366-66E3CA475358}" srcId="{EA74E838-BF9C-40D9-B0E3-D01AEF861468}" destId="{C9DF46D5-B59D-4794-8DBE-8BFA15F35ECF}" srcOrd="1" destOrd="0" parTransId="{EC2ACF0F-3C45-4282-9F31-E3DCC7795A6F}" sibTransId="{A3AA4BB2-F2C0-4891-9843-C72C66F1FFBE}"/>
    <dgm:cxn modelId="{0F477209-70F6-4ADF-A213-8B0F572C4886}" srcId="{BD0ABECA-77F0-4FCB-943B-871CAAED2E78}" destId="{018E380D-30DD-443B-A308-8762F17879FA}" srcOrd="0" destOrd="0" parTransId="{8A256F32-B886-4500-9285-32ABB6C3B5C4}" sibTransId="{0F1EA1D8-4691-42FD-9F93-F128F3B1792F}"/>
    <dgm:cxn modelId="{441C56CF-C531-4185-9194-8817E00E77A9}" srcId="{EA74E838-BF9C-40D9-B0E3-D01AEF861468}" destId="{65CB0E05-0D22-4063-AC20-AE1D2BA70A19}" srcOrd="0" destOrd="0" parTransId="{F07B39C2-FA98-4436-9E4C-C9EFA48D7F15}" sibTransId="{2B957895-5366-4F89-9F03-1ADD2481DA37}"/>
    <dgm:cxn modelId="{24D46EA7-E629-4C60-9371-5B13D6796564}" type="presOf" srcId="{BB3C3889-C3EE-401B-BC2C-31D815859F04}" destId="{4C40CF28-3E31-4F10-B9FF-755518A7D483}" srcOrd="0" destOrd="0" presId="urn:microsoft.com/office/officeart/2005/8/layout/vList5"/>
    <dgm:cxn modelId="{CC0105D6-42A1-4BF8-BE2B-A550CCB1E888}" srcId="{65CB0E05-0D22-4063-AC20-AE1D2BA70A19}" destId="{3506E5AF-7DF4-40FA-B11E-C03E689154A5}" srcOrd="1" destOrd="0" parTransId="{38AAF86A-4B80-4641-8432-EA83001F7DB2}" sibTransId="{FC5ADEE3-099B-44DD-9C6E-1CEA8A53ED17}"/>
    <dgm:cxn modelId="{3C07F997-9C5F-490C-B843-E9C03B1940EF}" type="presParOf" srcId="{B3C17A78-39ED-4992-B880-DD2B1967CEEF}" destId="{6B8819F2-0A16-4A97-AFB0-A9CAF338BFCF}" srcOrd="0" destOrd="0" presId="urn:microsoft.com/office/officeart/2005/8/layout/vList5"/>
    <dgm:cxn modelId="{C76E5A91-B148-419E-A860-442A31CAF6FA}" type="presParOf" srcId="{6B8819F2-0A16-4A97-AFB0-A9CAF338BFCF}" destId="{6B94DCAD-34A8-4A14-8F16-98717DA42A71}" srcOrd="0" destOrd="0" presId="urn:microsoft.com/office/officeart/2005/8/layout/vList5"/>
    <dgm:cxn modelId="{5D8B6AA5-07F4-4749-ABB2-76DB905C32EF}" type="presParOf" srcId="{6B8819F2-0A16-4A97-AFB0-A9CAF338BFCF}" destId="{69E361C5-559D-4CD0-ABB6-0A69E5CC9370}" srcOrd="1" destOrd="0" presId="urn:microsoft.com/office/officeart/2005/8/layout/vList5"/>
    <dgm:cxn modelId="{37F22695-9AE1-4D7D-9806-0A4377592CC8}" type="presParOf" srcId="{B3C17A78-39ED-4992-B880-DD2B1967CEEF}" destId="{E589A961-25D1-4BB4-941C-4BE0D4ADAEBA}" srcOrd="1" destOrd="0" presId="urn:microsoft.com/office/officeart/2005/8/layout/vList5"/>
    <dgm:cxn modelId="{35E96607-DE55-4FC7-BDC8-4A171E583240}" type="presParOf" srcId="{B3C17A78-39ED-4992-B880-DD2B1967CEEF}" destId="{8E79EA3E-B622-489E-A39B-8069DD7C344B}" srcOrd="2" destOrd="0" presId="urn:microsoft.com/office/officeart/2005/8/layout/vList5"/>
    <dgm:cxn modelId="{91FCB8AB-9B93-43BF-9B06-20366A056183}" type="presParOf" srcId="{8E79EA3E-B622-489E-A39B-8069DD7C344B}" destId="{90F4B563-33ED-4230-AE4F-4AA247FCA4BA}" srcOrd="0" destOrd="0" presId="urn:microsoft.com/office/officeart/2005/8/layout/vList5"/>
    <dgm:cxn modelId="{BB8866E5-3CA6-4860-8CAA-32572582B47F}" type="presParOf" srcId="{8E79EA3E-B622-489E-A39B-8069DD7C344B}" destId="{6D5C5816-93A5-4A5C-BD7B-01263EFABCA2}" srcOrd="1" destOrd="0" presId="urn:microsoft.com/office/officeart/2005/8/layout/vList5"/>
    <dgm:cxn modelId="{99DC4007-0216-4094-9456-CFDBD4943735}" type="presParOf" srcId="{B3C17A78-39ED-4992-B880-DD2B1967CEEF}" destId="{2772A002-6BE1-4CC4-9D0A-0B39F730FCD8}" srcOrd="3" destOrd="0" presId="urn:microsoft.com/office/officeart/2005/8/layout/vList5"/>
    <dgm:cxn modelId="{37F91464-50E2-4230-BCAE-3E5931C3562B}" type="presParOf" srcId="{B3C17A78-39ED-4992-B880-DD2B1967CEEF}" destId="{ED225D01-8943-494B-AD5D-E5A4A9DB9993}" srcOrd="4" destOrd="0" presId="urn:microsoft.com/office/officeart/2005/8/layout/vList5"/>
    <dgm:cxn modelId="{A782F0D9-1B53-40AA-A6EA-E0AD150BEAA5}" type="presParOf" srcId="{ED225D01-8943-494B-AD5D-E5A4A9DB9993}" destId="{4C40CF28-3E31-4F10-B9FF-755518A7D483}" srcOrd="0" destOrd="0" presId="urn:microsoft.com/office/officeart/2005/8/layout/vList5"/>
    <dgm:cxn modelId="{E0F27C2C-AC4A-433F-938B-31142BD6B535}" type="presParOf" srcId="{ED225D01-8943-494B-AD5D-E5A4A9DB9993}" destId="{DE563105-4A43-4ECA-94C5-F4ED9B03D99E}" srcOrd="1" destOrd="0" presId="urn:microsoft.com/office/officeart/2005/8/layout/vList5"/>
    <dgm:cxn modelId="{0021375A-A77B-4A60-A109-D9BA84F26194}" type="presParOf" srcId="{B3C17A78-39ED-4992-B880-DD2B1967CEEF}" destId="{1316382F-8BE2-48CA-B723-491D2D6D0BDB}" srcOrd="5" destOrd="0" presId="urn:microsoft.com/office/officeart/2005/8/layout/vList5"/>
    <dgm:cxn modelId="{B009D9B8-15AE-4028-BDF8-E1F2079A4E5D}" type="presParOf" srcId="{B3C17A78-39ED-4992-B880-DD2B1967CEEF}" destId="{598E0A7A-CF67-41D7-955F-C7C644B37C47}" srcOrd="6" destOrd="0" presId="urn:microsoft.com/office/officeart/2005/8/layout/vList5"/>
    <dgm:cxn modelId="{611D991B-4D60-4913-94BF-34B440201AB9}" type="presParOf" srcId="{598E0A7A-CF67-41D7-955F-C7C644B37C47}" destId="{CD779CE7-05B0-4559-A759-C43D8271D419}" srcOrd="0" destOrd="0" presId="urn:microsoft.com/office/officeart/2005/8/layout/vList5"/>
    <dgm:cxn modelId="{D29F852B-DD0B-437B-83C3-48F848A5FCD4}" type="presParOf" srcId="{598E0A7A-CF67-41D7-955F-C7C644B37C47}" destId="{FC81699B-4CE2-4A8B-A49E-788A3116489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A373DD4-AD4A-4850-9688-2A610E81E126}" type="doc">
      <dgm:prSet loTypeId="urn:microsoft.com/office/officeart/2005/8/layout/pyramid1" loCatId="pyramid" qsTypeId="urn:microsoft.com/office/officeart/2005/8/quickstyle/simple4" qsCatId="simple" csTypeId="urn:microsoft.com/office/officeart/2005/8/colors/colorful2" csCatId="colorful" phldr="1"/>
      <dgm:spPr/>
    </dgm:pt>
    <dgm:pt modelId="{A40C36DB-A1FA-4DF2-A6D1-96BD6741B72B}">
      <dgm:prSet phldrT="[Text]"/>
      <dgm:spPr/>
      <dgm:t>
        <a:bodyPr/>
        <a:lstStyle/>
        <a:p>
          <a:r>
            <a:rPr lang="en-US" dirty="0" smtClean="0"/>
            <a:t>Communication</a:t>
          </a:r>
          <a:endParaRPr lang="en-US" dirty="0"/>
        </a:p>
      </dgm:t>
    </dgm:pt>
    <dgm:pt modelId="{3F8A0313-98EF-47A7-BCEE-2622BA4E89BF}" type="parTrans" cxnId="{A0FD4CEA-7E5B-476D-9931-A48134AA8BFA}">
      <dgm:prSet/>
      <dgm:spPr/>
      <dgm:t>
        <a:bodyPr/>
        <a:lstStyle/>
        <a:p>
          <a:endParaRPr lang="en-US"/>
        </a:p>
      </dgm:t>
    </dgm:pt>
    <dgm:pt modelId="{19CF4CF7-BC88-409B-8422-58E3DFD792EC}" type="sibTrans" cxnId="{A0FD4CEA-7E5B-476D-9931-A48134AA8BFA}">
      <dgm:prSet/>
      <dgm:spPr/>
      <dgm:t>
        <a:bodyPr/>
        <a:lstStyle/>
        <a:p>
          <a:endParaRPr lang="en-US"/>
        </a:p>
      </dgm:t>
    </dgm:pt>
    <dgm:pt modelId="{1CC4B7B4-00DB-4CF6-881A-773AB6024AFB}">
      <dgm:prSet phldrT="[Text]"/>
      <dgm:spPr/>
      <dgm:t>
        <a:bodyPr/>
        <a:lstStyle/>
        <a:p>
          <a:r>
            <a:rPr lang="en-US" dirty="0" smtClean="0"/>
            <a:t>Data Quality</a:t>
          </a:r>
          <a:endParaRPr lang="en-US" dirty="0"/>
        </a:p>
      </dgm:t>
    </dgm:pt>
    <dgm:pt modelId="{FED326C7-1AA7-46F7-8EBF-E22AA737173B}" type="parTrans" cxnId="{BE8D730A-25C6-4ED7-BDAA-F879B3C657B9}">
      <dgm:prSet/>
      <dgm:spPr/>
      <dgm:t>
        <a:bodyPr/>
        <a:lstStyle/>
        <a:p>
          <a:endParaRPr lang="en-US"/>
        </a:p>
      </dgm:t>
    </dgm:pt>
    <dgm:pt modelId="{EA50CB8B-1312-47F3-90D8-7336EA0A57D8}" type="sibTrans" cxnId="{BE8D730A-25C6-4ED7-BDAA-F879B3C657B9}">
      <dgm:prSet/>
      <dgm:spPr/>
      <dgm:t>
        <a:bodyPr/>
        <a:lstStyle/>
        <a:p>
          <a:endParaRPr lang="en-US"/>
        </a:p>
      </dgm:t>
    </dgm:pt>
    <dgm:pt modelId="{004F67AB-9C6D-49BC-9CC0-BAB00B72885C}">
      <dgm:prSet phldrT="[Text]"/>
      <dgm:spPr/>
      <dgm:t>
        <a:bodyPr/>
        <a:lstStyle/>
        <a:p>
          <a:r>
            <a:rPr lang="en-US" dirty="0" smtClean="0"/>
            <a:t>Data Governance</a:t>
          </a:r>
          <a:endParaRPr lang="en-US" dirty="0"/>
        </a:p>
      </dgm:t>
    </dgm:pt>
    <dgm:pt modelId="{925BC781-F1C7-4667-9428-6C6CCFCDDADD}" type="parTrans" cxnId="{F3613F6A-3A5B-4069-8388-484B7503FD34}">
      <dgm:prSet/>
      <dgm:spPr/>
      <dgm:t>
        <a:bodyPr/>
        <a:lstStyle/>
        <a:p>
          <a:endParaRPr lang="en-US"/>
        </a:p>
      </dgm:t>
    </dgm:pt>
    <dgm:pt modelId="{848906AA-9EA7-485B-BFDF-0160AFC889AF}" type="sibTrans" cxnId="{F3613F6A-3A5B-4069-8388-484B7503FD34}">
      <dgm:prSet/>
      <dgm:spPr/>
      <dgm:t>
        <a:bodyPr/>
        <a:lstStyle/>
        <a:p>
          <a:endParaRPr lang="en-US"/>
        </a:p>
      </dgm:t>
    </dgm:pt>
    <dgm:pt modelId="{BFC6193E-66DC-4C1C-BBBE-F61B8B6637E1}" type="pres">
      <dgm:prSet presAssocID="{5A373DD4-AD4A-4850-9688-2A610E81E126}" presName="Name0" presStyleCnt="0">
        <dgm:presLayoutVars>
          <dgm:dir/>
          <dgm:animLvl val="lvl"/>
          <dgm:resizeHandles val="exact"/>
        </dgm:presLayoutVars>
      </dgm:prSet>
      <dgm:spPr/>
    </dgm:pt>
    <dgm:pt modelId="{499EC2B7-3708-45F5-8844-261DA2C1B1C5}" type="pres">
      <dgm:prSet presAssocID="{A40C36DB-A1FA-4DF2-A6D1-96BD6741B72B}" presName="Name8" presStyleCnt="0"/>
      <dgm:spPr/>
    </dgm:pt>
    <dgm:pt modelId="{4E7F9D9C-C249-4F89-8F45-476CDBA1662C}" type="pres">
      <dgm:prSet presAssocID="{A40C36DB-A1FA-4DF2-A6D1-96BD6741B72B}" presName="level" presStyleLbl="node1" presStyleIdx="0" presStyleCnt="3">
        <dgm:presLayoutVars>
          <dgm:chMax val="1"/>
          <dgm:bulletEnabled val="1"/>
        </dgm:presLayoutVars>
      </dgm:prSet>
      <dgm:spPr/>
      <dgm:t>
        <a:bodyPr/>
        <a:lstStyle/>
        <a:p>
          <a:endParaRPr lang="en-US"/>
        </a:p>
      </dgm:t>
    </dgm:pt>
    <dgm:pt modelId="{21917D2B-E86C-475E-81C2-0CA4A628EC1D}" type="pres">
      <dgm:prSet presAssocID="{A40C36DB-A1FA-4DF2-A6D1-96BD6741B72B}" presName="levelTx" presStyleLbl="revTx" presStyleIdx="0" presStyleCnt="0">
        <dgm:presLayoutVars>
          <dgm:chMax val="1"/>
          <dgm:bulletEnabled val="1"/>
        </dgm:presLayoutVars>
      </dgm:prSet>
      <dgm:spPr/>
      <dgm:t>
        <a:bodyPr/>
        <a:lstStyle/>
        <a:p>
          <a:endParaRPr lang="en-US"/>
        </a:p>
      </dgm:t>
    </dgm:pt>
    <dgm:pt modelId="{DA0A2FD0-5E1F-42CD-B0F3-DEEA7394AA8B}" type="pres">
      <dgm:prSet presAssocID="{1CC4B7B4-00DB-4CF6-881A-773AB6024AFB}" presName="Name8" presStyleCnt="0"/>
      <dgm:spPr/>
    </dgm:pt>
    <dgm:pt modelId="{1451163E-2516-4720-A59B-CEE7E03F5F54}" type="pres">
      <dgm:prSet presAssocID="{1CC4B7B4-00DB-4CF6-881A-773AB6024AFB}" presName="level" presStyleLbl="node1" presStyleIdx="1" presStyleCnt="3">
        <dgm:presLayoutVars>
          <dgm:chMax val="1"/>
          <dgm:bulletEnabled val="1"/>
        </dgm:presLayoutVars>
      </dgm:prSet>
      <dgm:spPr/>
      <dgm:t>
        <a:bodyPr/>
        <a:lstStyle/>
        <a:p>
          <a:endParaRPr lang="en-US"/>
        </a:p>
      </dgm:t>
    </dgm:pt>
    <dgm:pt modelId="{8136C290-7C33-415C-BF7C-CFF389B89D2A}" type="pres">
      <dgm:prSet presAssocID="{1CC4B7B4-00DB-4CF6-881A-773AB6024AFB}" presName="levelTx" presStyleLbl="revTx" presStyleIdx="0" presStyleCnt="0">
        <dgm:presLayoutVars>
          <dgm:chMax val="1"/>
          <dgm:bulletEnabled val="1"/>
        </dgm:presLayoutVars>
      </dgm:prSet>
      <dgm:spPr/>
      <dgm:t>
        <a:bodyPr/>
        <a:lstStyle/>
        <a:p>
          <a:endParaRPr lang="en-US"/>
        </a:p>
      </dgm:t>
    </dgm:pt>
    <dgm:pt modelId="{96E37DA7-1387-4DE7-9B64-D2943AEB2A89}" type="pres">
      <dgm:prSet presAssocID="{004F67AB-9C6D-49BC-9CC0-BAB00B72885C}" presName="Name8" presStyleCnt="0"/>
      <dgm:spPr/>
    </dgm:pt>
    <dgm:pt modelId="{49596BD7-8282-4565-B8D4-90A3C3535289}" type="pres">
      <dgm:prSet presAssocID="{004F67AB-9C6D-49BC-9CC0-BAB00B72885C}" presName="level" presStyleLbl="node1" presStyleIdx="2" presStyleCnt="3">
        <dgm:presLayoutVars>
          <dgm:chMax val="1"/>
          <dgm:bulletEnabled val="1"/>
        </dgm:presLayoutVars>
      </dgm:prSet>
      <dgm:spPr/>
      <dgm:t>
        <a:bodyPr/>
        <a:lstStyle/>
        <a:p>
          <a:endParaRPr lang="en-US"/>
        </a:p>
      </dgm:t>
    </dgm:pt>
    <dgm:pt modelId="{764A98C0-8629-447D-9430-3906EF9F2527}" type="pres">
      <dgm:prSet presAssocID="{004F67AB-9C6D-49BC-9CC0-BAB00B72885C}" presName="levelTx" presStyleLbl="revTx" presStyleIdx="0" presStyleCnt="0">
        <dgm:presLayoutVars>
          <dgm:chMax val="1"/>
          <dgm:bulletEnabled val="1"/>
        </dgm:presLayoutVars>
      </dgm:prSet>
      <dgm:spPr/>
      <dgm:t>
        <a:bodyPr/>
        <a:lstStyle/>
        <a:p>
          <a:endParaRPr lang="en-US"/>
        </a:p>
      </dgm:t>
    </dgm:pt>
  </dgm:ptLst>
  <dgm:cxnLst>
    <dgm:cxn modelId="{22F1ECBC-3EAE-4E19-8521-09286DBFC90E}" type="presOf" srcId="{1CC4B7B4-00DB-4CF6-881A-773AB6024AFB}" destId="{1451163E-2516-4720-A59B-CEE7E03F5F54}" srcOrd="0" destOrd="0" presId="urn:microsoft.com/office/officeart/2005/8/layout/pyramid1"/>
    <dgm:cxn modelId="{F3613F6A-3A5B-4069-8388-484B7503FD34}" srcId="{5A373DD4-AD4A-4850-9688-2A610E81E126}" destId="{004F67AB-9C6D-49BC-9CC0-BAB00B72885C}" srcOrd="2" destOrd="0" parTransId="{925BC781-F1C7-4667-9428-6C6CCFCDDADD}" sibTransId="{848906AA-9EA7-485B-BFDF-0160AFC889AF}"/>
    <dgm:cxn modelId="{D573349E-DA98-4D23-9A64-B9A03F91DE5F}" type="presOf" srcId="{004F67AB-9C6D-49BC-9CC0-BAB00B72885C}" destId="{764A98C0-8629-447D-9430-3906EF9F2527}" srcOrd="1" destOrd="0" presId="urn:microsoft.com/office/officeart/2005/8/layout/pyramid1"/>
    <dgm:cxn modelId="{43C35BAB-E073-4660-94DA-2201D74F9BA5}" type="presOf" srcId="{1CC4B7B4-00DB-4CF6-881A-773AB6024AFB}" destId="{8136C290-7C33-415C-BF7C-CFF389B89D2A}" srcOrd="1" destOrd="0" presId="urn:microsoft.com/office/officeart/2005/8/layout/pyramid1"/>
    <dgm:cxn modelId="{A0FD4CEA-7E5B-476D-9931-A48134AA8BFA}" srcId="{5A373DD4-AD4A-4850-9688-2A610E81E126}" destId="{A40C36DB-A1FA-4DF2-A6D1-96BD6741B72B}" srcOrd="0" destOrd="0" parTransId="{3F8A0313-98EF-47A7-BCEE-2622BA4E89BF}" sibTransId="{19CF4CF7-BC88-409B-8422-58E3DFD792EC}"/>
    <dgm:cxn modelId="{2D6D101D-BD1E-4BD0-B414-9540083F3A74}" type="presOf" srcId="{004F67AB-9C6D-49BC-9CC0-BAB00B72885C}" destId="{49596BD7-8282-4565-B8D4-90A3C3535289}" srcOrd="0" destOrd="0" presId="urn:microsoft.com/office/officeart/2005/8/layout/pyramid1"/>
    <dgm:cxn modelId="{3E922E9D-BEC1-46A9-BBE8-449C47653EF0}" type="presOf" srcId="{A40C36DB-A1FA-4DF2-A6D1-96BD6741B72B}" destId="{21917D2B-E86C-475E-81C2-0CA4A628EC1D}" srcOrd="1" destOrd="0" presId="urn:microsoft.com/office/officeart/2005/8/layout/pyramid1"/>
    <dgm:cxn modelId="{BE8D730A-25C6-4ED7-BDAA-F879B3C657B9}" srcId="{5A373DD4-AD4A-4850-9688-2A610E81E126}" destId="{1CC4B7B4-00DB-4CF6-881A-773AB6024AFB}" srcOrd="1" destOrd="0" parTransId="{FED326C7-1AA7-46F7-8EBF-E22AA737173B}" sibTransId="{EA50CB8B-1312-47F3-90D8-7336EA0A57D8}"/>
    <dgm:cxn modelId="{1E95EBC3-0CC3-4838-BA66-38FB2823F0FA}" type="presOf" srcId="{A40C36DB-A1FA-4DF2-A6D1-96BD6741B72B}" destId="{4E7F9D9C-C249-4F89-8F45-476CDBA1662C}" srcOrd="0" destOrd="0" presId="urn:microsoft.com/office/officeart/2005/8/layout/pyramid1"/>
    <dgm:cxn modelId="{90C9D9AC-52F1-416F-B7AF-33508CC1BF3C}" type="presOf" srcId="{5A373DD4-AD4A-4850-9688-2A610E81E126}" destId="{BFC6193E-66DC-4C1C-BBBE-F61B8B6637E1}" srcOrd="0" destOrd="0" presId="urn:microsoft.com/office/officeart/2005/8/layout/pyramid1"/>
    <dgm:cxn modelId="{8D9A0701-5EA3-4990-B812-E5269109FD68}" type="presParOf" srcId="{BFC6193E-66DC-4C1C-BBBE-F61B8B6637E1}" destId="{499EC2B7-3708-45F5-8844-261DA2C1B1C5}" srcOrd="0" destOrd="0" presId="urn:microsoft.com/office/officeart/2005/8/layout/pyramid1"/>
    <dgm:cxn modelId="{0D8DDC2A-8C6E-4738-A6CB-46AD026A02D7}" type="presParOf" srcId="{499EC2B7-3708-45F5-8844-261DA2C1B1C5}" destId="{4E7F9D9C-C249-4F89-8F45-476CDBA1662C}" srcOrd="0" destOrd="0" presId="urn:microsoft.com/office/officeart/2005/8/layout/pyramid1"/>
    <dgm:cxn modelId="{D583A560-5D68-4525-9D67-77BC11B3C7CD}" type="presParOf" srcId="{499EC2B7-3708-45F5-8844-261DA2C1B1C5}" destId="{21917D2B-E86C-475E-81C2-0CA4A628EC1D}" srcOrd="1" destOrd="0" presId="urn:microsoft.com/office/officeart/2005/8/layout/pyramid1"/>
    <dgm:cxn modelId="{59D77A45-00D4-41DA-A243-5B4D28A62070}" type="presParOf" srcId="{BFC6193E-66DC-4C1C-BBBE-F61B8B6637E1}" destId="{DA0A2FD0-5E1F-42CD-B0F3-DEEA7394AA8B}" srcOrd="1" destOrd="0" presId="urn:microsoft.com/office/officeart/2005/8/layout/pyramid1"/>
    <dgm:cxn modelId="{36F90089-2B98-48EC-B588-B1BA7A9D90D9}" type="presParOf" srcId="{DA0A2FD0-5E1F-42CD-B0F3-DEEA7394AA8B}" destId="{1451163E-2516-4720-A59B-CEE7E03F5F54}" srcOrd="0" destOrd="0" presId="urn:microsoft.com/office/officeart/2005/8/layout/pyramid1"/>
    <dgm:cxn modelId="{17099905-A102-4C62-B8EB-0542E24D7912}" type="presParOf" srcId="{DA0A2FD0-5E1F-42CD-B0F3-DEEA7394AA8B}" destId="{8136C290-7C33-415C-BF7C-CFF389B89D2A}" srcOrd="1" destOrd="0" presId="urn:microsoft.com/office/officeart/2005/8/layout/pyramid1"/>
    <dgm:cxn modelId="{8D81A51F-AAF6-40DC-BF94-9359951614DF}" type="presParOf" srcId="{BFC6193E-66DC-4C1C-BBBE-F61B8B6637E1}" destId="{96E37DA7-1387-4DE7-9B64-D2943AEB2A89}" srcOrd="2" destOrd="0" presId="urn:microsoft.com/office/officeart/2005/8/layout/pyramid1"/>
    <dgm:cxn modelId="{CE722EB1-22CE-4913-94CA-77EDD7B5A862}" type="presParOf" srcId="{96E37DA7-1387-4DE7-9B64-D2943AEB2A89}" destId="{49596BD7-8282-4565-B8D4-90A3C3535289}" srcOrd="0" destOrd="0" presId="urn:microsoft.com/office/officeart/2005/8/layout/pyramid1"/>
    <dgm:cxn modelId="{2CCEC3D1-7A46-45CD-B160-FEC923181F08}" type="presParOf" srcId="{96E37DA7-1387-4DE7-9B64-D2943AEB2A89}" destId="{764A98C0-8629-447D-9430-3906EF9F252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B018578-3673-4AB1-81EC-FFF0BCD390B6}" type="doc">
      <dgm:prSet loTypeId="urn:microsoft.com/office/officeart/2005/8/layout/vList6" loCatId="list" qsTypeId="urn:microsoft.com/office/officeart/2005/8/quickstyle/3d3" qsCatId="3D" csTypeId="urn:microsoft.com/office/officeart/2005/8/colors/colorful1" csCatId="colorful" phldr="1"/>
      <dgm:spPr/>
      <dgm:t>
        <a:bodyPr/>
        <a:lstStyle/>
        <a:p>
          <a:endParaRPr lang="en-US"/>
        </a:p>
      </dgm:t>
    </dgm:pt>
    <dgm:pt modelId="{A9F56F4B-FE52-4B10-8559-A89E7DEDC319}">
      <dgm:prSet phldrT="[Text]"/>
      <dgm:spPr/>
      <dgm:t>
        <a:bodyPr/>
        <a:lstStyle/>
        <a:p>
          <a:r>
            <a:rPr lang="en-US" dirty="0" smtClean="0"/>
            <a:t>Sort/translate</a:t>
          </a:r>
          <a:endParaRPr lang="en-US" dirty="0"/>
        </a:p>
      </dgm:t>
    </dgm:pt>
    <dgm:pt modelId="{1F96ECB6-75C8-4165-B510-56DF7DCE7D1A}" type="parTrans" cxnId="{518110EB-7BD6-4E3B-8093-CAC5341FB4FE}">
      <dgm:prSet/>
      <dgm:spPr/>
      <dgm:t>
        <a:bodyPr/>
        <a:lstStyle/>
        <a:p>
          <a:endParaRPr lang="en-US"/>
        </a:p>
      </dgm:t>
    </dgm:pt>
    <dgm:pt modelId="{EB6B712C-6A29-4215-8B14-75125B326CB3}" type="sibTrans" cxnId="{518110EB-7BD6-4E3B-8093-CAC5341FB4FE}">
      <dgm:prSet/>
      <dgm:spPr/>
      <dgm:t>
        <a:bodyPr/>
        <a:lstStyle/>
        <a:p>
          <a:endParaRPr lang="en-US"/>
        </a:p>
      </dgm:t>
    </dgm:pt>
    <dgm:pt modelId="{777AE9D4-64AF-4B0E-879E-B95FC8E272AB}">
      <dgm:prSet phldrT="[Text]"/>
      <dgm:spPr/>
      <dgm:t>
        <a:bodyPr/>
        <a:lstStyle/>
        <a:p>
          <a:r>
            <a:rPr lang="en-US" dirty="0" smtClean="0"/>
            <a:t>Identify data that matter</a:t>
          </a:r>
          <a:endParaRPr lang="en-US" dirty="0"/>
        </a:p>
      </dgm:t>
    </dgm:pt>
    <dgm:pt modelId="{4E0CE3BC-5EFD-4472-97B4-C248BE22E7ED}" type="parTrans" cxnId="{CF8BB4A2-1263-4959-94A2-7603B3370283}">
      <dgm:prSet/>
      <dgm:spPr/>
      <dgm:t>
        <a:bodyPr/>
        <a:lstStyle/>
        <a:p>
          <a:endParaRPr lang="en-US"/>
        </a:p>
      </dgm:t>
    </dgm:pt>
    <dgm:pt modelId="{2ED527EE-145E-49BE-AC0B-1C31100AFA66}" type="sibTrans" cxnId="{CF8BB4A2-1263-4959-94A2-7603B3370283}">
      <dgm:prSet/>
      <dgm:spPr/>
      <dgm:t>
        <a:bodyPr/>
        <a:lstStyle/>
        <a:p>
          <a:endParaRPr lang="en-US"/>
        </a:p>
      </dgm:t>
    </dgm:pt>
    <dgm:pt modelId="{93242D08-0272-40BD-ACAC-A86629740593}">
      <dgm:prSet phldrT="[Text]"/>
      <dgm:spPr/>
      <dgm:t>
        <a:bodyPr/>
        <a:lstStyle/>
        <a:p>
          <a:r>
            <a:rPr lang="en-US" dirty="0" smtClean="0"/>
            <a:t>Translate into actionable information</a:t>
          </a:r>
          <a:endParaRPr lang="en-US" dirty="0"/>
        </a:p>
      </dgm:t>
    </dgm:pt>
    <dgm:pt modelId="{840B4827-636D-4E90-93CE-8A616357AE85}" type="parTrans" cxnId="{5E16A0D9-64D1-4189-901B-B285C8977F94}">
      <dgm:prSet/>
      <dgm:spPr/>
      <dgm:t>
        <a:bodyPr/>
        <a:lstStyle/>
        <a:p>
          <a:endParaRPr lang="en-US"/>
        </a:p>
      </dgm:t>
    </dgm:pt>
    <dgm:pt modelId="{265180E9-CCB7-4E73-BE7B-DE859CBA7614}" type="sibTrans" cxnId="{5E16A0D9-64D1-4189-901B-B285C8977F94}">
      <dgm:prSet/>
      <dgm:spPr/>
      <dgm:t>
        <a:bodyPr/>
        <a:lstStyle/>
        <a:p>
          <a:endParaRPr lang="en-US"/>
        </a:p>
      </dgm:t>
    </dgm:pt>
    <dgm:pt modelId="{D7F296FA-B1A4-422C-8B80-00ED64BE0845}">
      <dgm:prSet phldrT="[Text]"/>
      <dgm:spPr/>
      <dgm:t>
        <a:bodyPr/>
        <a:lstStyle/>
        <a:p>
          <a:r>
            <a:rPr lang="en-US" dirty="0" smtClean="0"/>
            <a:t>Validate</a:t>
          </a:r>
          <a:endParaRPr lang="en-US" dirty="0"/>
        </a:p>
      </dgm:t>
    </dgm:pt>
    <dgm:pt modelId="{B8A7BFB5-F154-4DA2-A92A-77F17D631750}" type="parTrans" cxnId="{8E989595-AC69-40D1-9E67-763B6E746B9F}">
      <dgm:prSet/>
      <dgm:spPr/>
      <dgm:t>
        <a:bodyPr/>
        <a:lstStyle/>
        <a:p>
          <a:endParaRPr lang="en-US"/>
        </a:p>
      </dgm:t>
    </dgm:pt>
    <dgm:pt modelId="{F3F710F4-412A-4CF7-A31C-F6DEC58742C0}" type="sibTrans" cxnId="{8E989595-AC69-40D1-9E67-763B6E746B9F}">
      <dgm:prSet/>
      <dgm:spPr/>
      <dgm:t>
        <a:bodyPr/>
        <a:lstStyle/>
        <a:p>
          <a:endParaRPr lang="en-US"/>
        </a:p>
      </dgm:t>
    </dgm:pt>
    <dgm:pt modelId="{E9BB9236-9608-431E-AADF-3A7121603809}">
      <dgm:prSet phldrT="[Text]"/>
      <dgm:spPr/>
      <dgm:t>
        <a:bodyPr/>
        <a:lstStyle/>
        <a:p>
          <a:r>
            <a:rPr lang="en-US" dirty="0" smtClean="0"/>
            <a:t>Ground analyses in integrity &amp; ethics</a:t>
          </a:r>
          <a:endParaRPr lang="en-US" dirty="0"/>
        </a:p>
      </dgm:t>
    </dgm:pt>
    <dgm:pt modelId="{6C8A40CD-8B1E-49FE-A3CD-0D4F551BB74E}" type="parTrans" cxnId="{63D1D071-7F24-4E99-B729-FA70F98F2423}">
      <dgm:prSet/>
      <dgm:spPr/>
      <dgm:t>
        <a:bodyPr/>
        <a:lstStyle/>
        <a:p>
          <a:endParaRPr lang="en-US"/>
        </a:p>
      </dgm:t>
    </dgm:pt>
    <dgm:pt modelId="{7A451EFE-7F49-4DD7-B5FC-A7D6D2940783}" type="sibTrans" cxnId="{63D1D071-7F24-4E99-B729-FA70F98F2423}">
      <dgm:prSet/>
      <dgm:spPr/>
      <dgm:t>
        <a:bodyPr/>
        <a:lstStyle/>
        <a:p>
          <a:endParaRPr lang="en-US"/>
        </a:p>
      </dgm:t>
    </dgm:pt>
    <dgm:pt modelId="{83C40B06-6958-4D99-8856-59D21FA6CF3F}">
      <dgm:prSet phldrT="[Text]"/>
      <dgm:spPr/>
      <dgm:t>
        <a:bodyPr/>
        <a:lstStyle/>
        <a:p>
          <a:r>
            <a:rPr lang="en-US" dirty="0" smtClean="0"/>
            <a:t>Assure quality</a:t>
          </a:r>
          <a:endParaRPr lang="en-US" dirty="0"/>
        </a:p>
      </dgm:t>
    </dgm:pt>
    <dgm:pt modelId="{35126C1F-91E2-432C-973E-2ED802CC96B3}" type="parTrans" cxnId="{35BF6ADA-F640-49C4-B46D-7A0BFA76B66F}">
      <dgm:prSet/>
      <dgm:spPr/>
      <dgm:t>
        <a:bodyPr/>
        <a:lstStyle/>
        <a:p>
          <a:endParaRPr lang="en-US"/>
        </a:p>
      </dgm:t>
    </dgm:pt>
    <dgm:pt modelId="{972284BE-94B9-41DC-87E8-0E0EE984CFD8}" type="sibTrans" cxnId="{35BF6ADA-F640-49C4-B46D-7A0BFA76B66F}">
      <dgm:prSet/>
      <dgm:spPr/>
      <dgm:t>
        <a:bodyPr/>
        <a:lstStyle/>
        <a:p>
          <a:endParaRPr lang="en-US"/>
        </a:p>
      </dgm:t>
    </dgm:pt>
    <dgm:pt modelId="{6062B033-77BC-4B57-8010-BB3515AAEEC7}">
      <dgm:prSet/>
      <dgm:spPr/>
      <dgm:t>
        <a:bodyPr/>
        <a:lstStyle/>
        <a:p>
          <a:r>
            <a:rPr lang="en-US" dirty="0" smtClean="0"/>
            <a:t>Collect</a:t>
          </a:r>
          <a:endParaRPr lang="en-US" dirty="0"/>
        </a:p>
      </dgm:t>
    </dgm:pt>
    <dgm:pt modelId="{2937CF50-3031-4E9F-A4E6-FA048BC2F67B}" type="parTrans" cxnId="{5BCC037A-CBB6-4B88-9ABD-80708FCE5B23}">
      <dgm:prSet/>
      <dgm:spPr/>
      <dgm:t>
        <a:bodyPr/>
        <a:lstStyle/>
        <a:p>
          <a:endParaRPr lang="en-US"/>
        </a:p>
      </dgm:t>
    </dgm:pt>
    <dgm:pt modelId="{39C69FAF-36F7-4DB8-A315-73F07BB8EEE4}" type="sibTrans" cxnId="{5BCC037A-CBB6-4B88-9ABD-80708FCE5B23}">
      <dgm:prSet/>
      <dgm:spPr/>
      <dgm:t>
        <a:bodyPr/>
        <a:lstStyle/>
        <a:p>
          <a:endParaRPr lang="en-US"/>
        </a:p>
      </dgm:t>
    </dgm:pt>
    <dgm:pt modelId="{206DB827-2BCF-4D94-9B4C-4CADB56EFEF4}">
      <dgm:prSet/>
      <dgm:spPr/>
      <dgm:t>
        <a:bodyPr/>
        <a:lstStyle/>
        <a:p>
          <a:r>
            <a:rPr lang="en-US" dirty="0" smtClean="0"/>
            <a:t>Learn</a:t>
          </a:r>
          <a:endParaRPr lang="en-US" dirty="0"/>
        </a:p>
      </dgm:t>
    </dgm:pt>
    <dgm:pt modelId="{B5A27FF5-D417-4C2C-ACAA-2F4D7F71CAB0}" type="parTrans" cxnId="{348B3143-1C1A-40A6-8EE3-919C74721F4B}">
      <dgm:prSet/>
      <dgm:spPr/>
      <dgm:t>
        <a:bodyPr/>
        <a:lstStyle/>
        <a:p>
          <a:endParaRPr lang="en-US"/>
        </a:p>
      </dgm:t>
    </dgm:pt>
    <dgm:pt modelId="{01AAD53E-8326-4AA7-8F8B-323554C18B35}" type="sibTrans" cxnId="{348B3143-1C1A-40A6-8EE3-919C74721F4B}">
      <dgm:prSet/>
      <dgm:spPr/>
      <dgm:t>
        <a:bodyPr/>
        <a:lstStyle/>
        <a:p>
          <a:endParaRPr lang="en-US"/>
        </a:p>
      </dgm:t>
    </dgm:pt>
    <dgm:pt modelId="{5643C01E-D205-4B0D-9CA1-349A6794D052}">
      <dgm:prSet/>
      <dgm:spPr/>
      <dgm:t>
        <a:bodyPr/>
        <a:lstStyle/>
        <a:p>
          <a:r>
            <a:rPr lang="en-US" dirty="0" smtClean="0"/>
            <a:t>Attach new data to traditional data</a:t>
          </a:r>
          <a:endParaRPr lang="en-US" dirty="0"/>
        </a:p>
      </dgm:t>
    </dgm:pt>
    <dgm:pt modelId="{B8E5D399-1616-4969-94CB-CFAAFE44D267}" type="parTrans" cxnId="{C4D2CBB9-7408-4816-B18F-93902E9188FB}">
      <dgm:prSet/>
      <dgm:spPr/>
      <dgm:t>
        <a:bodyPr/>
        <a:lstStyle/>
        <a:p>
          <a:endParaRPr lang="en-US"/>
        </a:p>
      </dgm:t>
    </dgm:pt>
    <dgm:pt modelId="{2BA67ED9-1EE8-4D32-B521-F76BD7BEA912}" type="sibTrans" cxnId="{C4D2CBB9-7408-4816-B18F-93902E9188FB}">
      <dgm:prSet/>
      <dgm:spPr/>
      <dgm:t>
        <a:bodyPr/>
        <a:lstStyle/>
        <a:p>
          <a:endParaRPr lang="en-US"/>
        </a:p>
      </dgm:t>
    </dgm:pt>
    <dgm:pt modelId="{43CF8B73-A029-4DE5-A71A-05D4D725D373}">
      <dgm:prSet/>
      <dgm:spPr/>
      <dgm:t>
        <a:bodyPr/>
        <a:lstStyle/>
        <a:p>
          <a:r>
            <a:rPr lang="en-US" dirty="0" smtClean="0"/>
            <a:t>Extend archiving protocols</a:t>
          </a:r>
          <a:endParaRPr lang="en-US" dirty="0"/>
        </a:p>
      </dgm:t>
    </dgm:pt>
    <dgm:pt modelId="{1047645F-04F0-444A-B06C-7D124EADC8C9}" type="parTrans" cxnId="{4223773D-218D-4F98-8FA0-937D58ED404E}">
      <dgm:prSet/>
      <dgm:spPr/>
      <dgm:t>
        <a:bodyPr/>
        <a:lstStyle/>
        <a:p>
          <a:endParaRPr lang="en-US"/>
        </a:p>
      </dgm:t>
    </dgm:pt>
    <dgm:pt modelId="{2E0F4887-8884-435F-B68A-0DDB454015C4}" type="sibTrans" cxnId="{4223773D-218D-4F98-8FA0-937D58ED404E}">
      <dgm:prSet/>
      <dgm:spPr/>
      <dgm:t>
        <a:bodyPr/>
        <a:lstStyle/>
        <a:p>
          <a:endParaRPr lang="en-US"/>
        </a:p>
      </dgm:t>
    </dgm:pt>
    <dgm:pt modelId="{D7880FDD-1595-4957-9E42-CFA002A07CC6}">
      <dgm:prSet/>
      <dgm:spPr/>
      <dgm:t>
        <a:bodyPr/>
        <a:lstStyle/>
        <a:p>
          <a:r>
            <a:rPr lang="en-US" dirty="0" smtClean="0"/>
            <a:t>Develop skill sets</a:t>
          </a:r>
          <a:endParaRPr lang="en-US" dirty="0"/>
        </a:p>
      </dgm:t>
    </dgm:pt>
    <dgm:pt modelId="{C1B60B64-034D-4AA1-BD75-1E552450D206}" type="parTrans" cxnId="{B66801B5-26CE-4CFA-93C2-48DF0F88197F}">
      <dgm:prSet/>
      <dgm:spPr/>
      <dgm:t>
        <a:bodyPr/>
        <a:lstStyle/>
        <a:p>
          <a:endParaRPr lang="en-US"/>
        </a:p>
      </dgm:t>
    </dgm:pt>
    <dgm:pt modelId="{B73D51A3-6674-41FB-923D-6428584BF1E9}" type="sibTrans" cxnId="{B66801B5-26CE-4CFA-93C2-48DF0F88197F}">
      <dgm:prSet/>
      <dgm:spPr/>
      <dgm:t>
        <a:bodyPr/>
        <a:lstStyle/>
        <a:p>
          <a:endParaRPr lang="en-US"/>
        </a:p>
      </dgm:t>
    </dgm:pt>
    <dgm:pt modelId="{3CC3C6BF-A2DC-4591-BF3C-A4E8E63CBFE7}">
      <dgm:prSet/>
      <dgm:spPr/>
      <dgm:t>
        <a:bodyPr/>
        <a:lstStyle/>
        <a:p>
          <a:r>
            <a:rPr lang="en-US" dirty="0" smtClean="0"/>
            <a:t>Apply new methods</a:t>
          </a:r>
          <a:endParaRPr lang="en-US" dirty="0"/>
        </a:p>
      </dgm:t>
    </dgm:pt>
    <dgm:pt modelId="{3F80281B-959D-46F4-AE6E-E438638B2EF1}" type="parTrans" cxnId="{9D454C35-C6C4-4E4E-968F-11D08309BFF0}">
      <dgm:prSet/>
      <dgm:spPr/>
      <dgm:t>
        <a:bodyPr/>
        <a:lstStyle/>
        <a:p>
          <a:endParaRPr lang="en-US"/>
        </a:p>
      </dgm:t>
    </dgm:pt>
    <dgm:pt modelId="{12EE1E7F-933F-4B74-9778-5BD0AAE010FD}" type="sibTrans" cxnId="{9D454C35-C6C4-4E4E-968F-11D08309BFF0}">
      <dgm:prSet/>
      <dgm:spPr/>
      <dgm:t>
        <a:bodyPr/>
        <a:lstStyle/>
        <a:p>
          <a:endParaRPr lang="en-US"/>
        </a:p>
      </dgm:t>
    </dgm:pt>
    <dgm:pt modelId="{0C54ADF0-8DB2-4764-A39B-7BFC5D47A2AA}" type="pres">
      <dgm:prSet presAssocID="{EB018578-3673-4AB1-81EC-FFF0BCD390B6}" presName="Name0" presStyleCnt="0">
        <dgm:presLayoutVars>
          <dgm:dir/>
          <dgm:animLvl val="lvl"/>
          <dgm:resizeHandles/>
        </dgm:presLayoutVars>
      </dgm:prSet>
      <dgm:spPr/>
      <dgm:t>
        <a:bodyPr/>
        <a:lstStyle/>
        <a:p>
          <a:endParaRPr lang="en-US"/>
        </a:p>
      </dgm:t>
    </dgm:pt>
    <dgm:pt modelId="{B3B48ACC-4344-4BC1-9307-172C7B53382D}" type="pres">
      <dgm:prSet presAssocID="{A9F56F4B-FE52-4B10-8559-A89E7DEDC319}" presName="linNode" presStyleCnt="0"/>
      <dgm:spPr/>
    </dgm:pt>
    <dgm:pt modelId="{F25CC858-9798-4E07-AC50-BCBD2DC89147}" type="pres">
      <dgm:prSet presAssocID="{A9F56F4B-FE52-4B10-8559-A89E7DEDC319}" presName="parentShp" presStyleLbl="node1" presStyleIdx="0" presStyleCnt="4">
        <dgm:presLayoutVars>
          <dgm:bulletEnabled val="1"/>
        </dgm:presLayoutVars>
      </dgm:prSet>
      <dgm:spPr/>
      <dgm:t>
        <a:bodyPr/>
        <a:lstStyle/>
        <a:p>
          <a:endParaRPr lang="en-US"/>
        </a:p>
      </dgm:t>
    </dgm:pt>
    <dgm:pt modelId="{F3D62107-C08F-448D-8785-E9FB28B15082}" type="pres">
      <dgm:prSet presAssocID="{A9F56F4B-FE52-4B10-8559-A89E7DEDC319}" presName="childShp" presStyleLbl="bgAccFollowNode1" presStyleIdx="0" presStyleCnt="4">
        <dgm:presLayoutVars>
          <dgm:bulletEnabled val="1"/>
        </dgm:presLayoutVars>
      </dgm:prSet>
      <dgm:spPr/>
      <dgm:t>
        <a:bodyPr/>
        <a:lstStyle/>
        <a:p>
          <a:endParaRPr lang="en-US"/>
        </a:p>
      </dgm:t>
    </dgm:pt>
    <dgm:pt modelId="{9B035AF5-24DA-49DC-8417-FFA0793865C2}" type="pres">
      <dgm:prSet presAssocID="{EB6B712C-6A29-4215-8B14-75125B326CB3}" presName="spacing" presStyleCnt="0"/>
      <dgm:spPr/>
    </dgm:pt>
    <dgm:pt modelId="{07FBA84F-2951-43A8-9BAC-F56AFD0AB2E0}" type="pres">
      <dgm:prSet presAssocID="{D7F296FA-B1A4-422C-8B80-00ED64BE0845}" presName="linNode" presStyleCnt="0"/>
      <dgm:spPr/>
    </dgm:pt>
    <dgm:pt modelId="{858FE38C-D4A1-410C-BDEA-B8394953015A}" type="pres">
      <dgm:prSet presAssocID="{D7F296FA-B1A4-422C-8B80-00ED64BE0845}" presName="parentShp" presStyleLbl="node1" presStyleIdx="1" presStyleCnt="4">
        <dgm:presLayoutVars>
          <dgm:bulletEnabled val="1"/>
        </dgm:presLayoutVars>
      </dgm:prSet>
      <dgm:spPr/>
      <dgm:t>
        <a:bodyPr/>
        <a:lstStyle/>
        <a:p>
          <a:endParaRPr lang="en-US"/>
        </a:p>
      </dgm:t>
    </dgm:pt>
    <dgm:pt modelId="{50E584A2-F962-4692-98D4-825D5544B5C1}" type="pres">
      <dgm:prSet presAssocID="{D7F296FA-B1A4-422C-8B80-00ED64BE0845}" presName="childShp" presStyleLbl="bgAccFollowNode1" presStyleIdx="1" presStyleCnt="4">
        <dgm:presLayoutVars>
          <dgm:bulletEnabled val="1"/>
        </dgm:presLayoutVars>
      </dgm:prSet>
      <dgm:spPr/>
      <dgm:t>
        <a:bodyPr/>
        <a:lstStyle/>
        <a:p>
          <a:endParaRPr lang="en-US"/>
        </a:p>
      </dgm:t>
    </dgm:pt>
    <dgm:pt modelId="{145FE995-D13C-4CCA-A08B-A63D56117C89}" type="pres">
      <dgm:prSet presAssocID="{F3F710F4-412A-4CF7-A31C-F6DEC58742C0}" presName="spacing" presStyleCnt="0"/>
      <dgm:spPr/>
    </dgm:pt>
    <dgm:pt modelId="{EA9027EB-727D-43C9-80CB-E2F6648EB852}" type="pres">
      <dgm:prSet presAssocID="{6062B033-77BC-4B57-8010-BB3515AAEEC7}" presName="linNode" presStyleCnt="0"/>
      <dgm:spPr/>
    </dgm:pt>
    <dgm:pt modelId="{7D7B1A2B-15F7-4224-AC34-F3430EFB33FB}" type="pres">
      <dgm:prSet presAssocID="{6062B033-77BC-4B57-8010-BB3515AAEEC7}" presName="parentShp" presStyleLbl="node1" presStyleIdx="2" presStyleCnt="4">
        <dgm:presLayoutVars>
          <dgm:bulletEnabled val="1"/>
        </dgm:presLayoutVars>
      </dgm:prSet>
      <dgm:spPr/>
      <dgm:t>
        <a:bodyPr/>
        <a:lstStyle/>
        <a:p>
          <a:endParaRPr lang="en-US"/>
        </a:p>
      </dgm:t>
    </dgm:pt>
    <dgm:pt modelId="{0E60B47C-9A44-4355-839F-3EF12356FD78}" type="pres">
      <dgm:prSet presAssocID="{6062B033-77BC-4B57-8010-BB3515AAEEC7}" presName="childShp" presStyleLbl="bgAccFollowNode1" presStyleIdx="2" presStyleCnt="4">
        <dgm:presLayoutVars>
          <dgm:bulletEnabled val="1"/>
        </dgm:presLayoutVars>
      </dgm:prSet>
      <dgm:spPr/>
      <dgm:t>
        <a:bodyPr/>
        <a:lstStyle/>
        <a:p>
          <a:endParaRPr lang="en-US"/>
        </a:p>
      </dgm:t>
    </dgm:pt>
    <dgm:pt modelId="{FCD15ADE-E6A8-4838-BCD9-82B706F66051}" type="pres">
      <dgm:prSet presAssocID="{39C69FAF-36F7-4DB8-A315-73F07BB8EEE4}" presName="spacing" presStyleCnt="0"/>
      <dgm:spPr/>
    </dgm:pt>
    <dgm:pt modelId="{C3F860F4-27D7-4FEB-A216-E1D4CBAFCFF7}" type="pres">
      <dgm:prSet presAssocID="{206DB827-2BCF-4D94-9B4C-4CADB56EFEF4}" presName="linNode" presStyleCnt="0"/>
      <dgm:spPr/>
    </dgm:pt>
    <dgm:pt modelId="{796E1DD4-3B22-4BB9-B4A1-62C30FB9FC8B}" type="pres">
      <dgm:prSet presAssocID="{206DB827-2BCF-4D94-9B4C-4CADB56EFEF4}" presName="parentShp" presStyleLbl="node1" presStyleIdx="3" presStyleCnt="4">
        <dgm:presLayoutVars>
          <dgm:bulletEnabled val="1"/>
        </dgm:presLayoutVars>
      </dgm:prSet>
      <dgm:spPr/>
      <dgm:t>
        <a:bodyPr/>
        <a:lstStyle/>
        <a:p>
          <a:endParaRPr lang="en-US"/>
        </a:p>
      </dgm:t>
    </dgm:pt>
    <dgm:pt modelId="{89B80162-B6E0-46E8-A4E4-3DF626799E13}" type="pres">
      <dgm:prSet presAssocID="{206DB827-2BCF-4D94-9B4C-4CADB56EFEF4}" presName="childShp" presStyleLbl="bgAccFollowNode1" presStyleIdx="3" presStyleCnt="4">
        <dgm:presLayoutVars>
          <dgm:bulletEnabled val="1"/>
        </dgm:presLayoutVars>
      </dgm:prSet>
      <dgm:spPr/>
      <dgm:t>
        <a:bodyPr/>
        <a:lstStyle/>
        <a:p>
          <a:endParaRPr lang="en-US"/>
        </a:p>
      </dgm:t>
    </dgm:pt>
  </dgm:ptLst>
  <dgm:cxnLst>
    <dgm:cxn modelId="{C4D2CBB9-7408-4816-B18F-93902E9188FB}" srcId="{6062B033-77BC-4B57-8010-BB3515AAEEC7}" destId="{5643C01E-D205-4B0D-9CA1-349A6794D052}" srcOrd="0" destOrd="0" parTransId="{B8E5D399-1616-4969-94CB-CFAAFE44D267}" sibTransId="{2BA67ED9-1EE8-4D32-B521-F76BD7BEA912}"/>
    <dgm:cxn modelId="{5E16A0D9-64D1-4189-901B-B285C8977F94}" srcId="{A9F56F4B-FE52-4B10-8559-A89E7DEDC319}" destId="{93242D08-0272-40BD-ACAC-A86629740593}" srcOrd="1" destOrd="0" parTransId="{840B4827-636D-4E90-93CE-8A616357AE85}" sibTransId="{265180E9-CCB7-4E73-BE7B-DE859CBA7614}"/>
    <dgm:cxn modelId="{8E989595-AC69-40D1-9E67-763B6E746B9F}" srcId="{EB018578-3673-4AB1-81EC-FFF0BCD390B6}" destId="{D7F296FA-B1A4-422C-8B80-00ED64BE0845}" srcOrd="1" destOrd="0" parTransId="{B8A7BFB5-F154-4DA2-A92A-77F17D631750}" sibTransId="{F3F710F4-412A-4CF7-A31C-F6DEC58742C0}"/>
    <dgm:cxn modelId="{7890DF8F-5429-4CA2-9012-091642A156F3}" type="presOf" srcId="{93242D08-0272-40BD-ACAC-A86629740593}" destId="{F3D62107-C08F-448D-8785-E9FB28B15082}" srcOrd="0" destOrd="1" presId="urn:microsoft.com/office/officeart/2005/8/layout/vList6"/>
    <dgm:cxn modelId="{98E396DC-762B-4FA2-8EF9-7185E36F2892}" type="presOf" srcId="{A9F56F4B-FE52-4B10-8559-A89E7DEDC319}" destId="{F25CC858-9798-4E07-AC50-BCBD2DC89147}" srcOrd="0" destOrd="0" presId="urn:microsoft.com/office/officeart/2005/8/layout/vList6"/>
    <dgm:cxn modelId="{F3691C8E-B619-4850-8087-ED037D8FBD00}" type="presOf" srcId="{6062B033-77BC-4B57-8010-BB3515AAEEC7}" destId="{7D7B1A2B-15F7-4224-AC34-F3430EFB33FB}" srcOrd="0" destOrd="0" presId="urn:microsoft.com/office/officeart/2005/8/layout/vList6"/>
    <dgm:cxn modelId="{1BC711CF-2D7E-4B25-AE7D-70B277E48912}" type="presOf" srcId="{3CC3C6BF-A2DC-4591-BF3C-A4E8E63CBFE7}" destId="{89B80162-B6E0-46E8-A4E4-3DF626799E13}" srcOrd="0" destOrd="1" presId="urn:microsoft.com/office/officeart/2005/8/layout/vList6"/>
    <dgm:cxn modelId="{BF73ABC9-D941-4CEB-BF07-49FAAAF47AD3}" type="presOf" srcId="{D7F296FA-B1A4-422C-8B80-00ED64BE0845}" destId="{858FE38C-D4A1-410C-BDEA-B8394953015A}" srcOrd="0" destOrd="0" presId="urn:microsoft.com/office/officeart/2005/8/layout/vList6"/>
    <dgm:cxn modelId="{5BCC037A-CBB6-4B88-9ABD-80708FCE5B23}" srcId="{EB018578-3673-4AB1-81EC-FFF0BCD390B6}" destId="{6062B033-77BC-4B57-8010-BB3515AAEEC7}" srcOrd="2" destOrd="0" parTransId="{2937CF50-3031-4E9F-A4E6-FA048BC2F67B}" sibTransId="{39C69FAF-36F7-4DB8-A315-73F07BB8EEE4}"/>
    <dgm:cxn modelId="{6323FA44-C1A6-4545-B224-5A11617BFC05}" type="presOf" srcId="{5643C01E-D205-4B0D-9CA1-349A6794D052}" destId="{0E60B47C-9A44-4355-839F-3EF12356FD78}" srcOrd="0" destOrd="0" presId="urn:microsoft.com/office/officeart/2005/8/layout/vList6"/>
    <dgm:cxn modelId="{9D454C35-C6C4-4E4E-968F-11D08309BFF0}" srcId="{206DB827-2BCF-4D94-9B4C-4CADB56EFEF4}" destId="{3CC3C6BF-A2DC-4591-BF3C-A4E8E63CBFE7}" srcOrd="1" destOrd="0" parTransId="{3F80281B-959D-46F4-AE6E-E438638B2EF1}" sibTransId="{12EE1E7F-933F-4B74-9778-5BD0AAE010FD}"/>
    <dgm:cxn modelId="{B3B92682-D1DC-4475-8E52-5FEC214A871A}" type="presOf" srcId="{206DB827-2BCF-4D94-9B4C-4CADB56EFEF4}" destId="{796E1DD4-3B22-4BB9-B4A1-62C30FB9FC8B}" srcOrd="0" destOrd="0" presId="urn:microsoft.com/office/officeart/2005/8/layout/vList6"/>
    <dgm:cxn modelId="{4294FF7B-45BC-4DCA-8D65-2CFD2621B340}" type="presOf" srcId="{43CF8B73-A029-4DE5-A71A-05D4D725D373}" destId="{0E60B47C-9A44-4355-839F-3EF12356FD78}" srcOrd="0" destOrd="1" presId="urn:microsoft.com/office/officeart/2005/8/layout/vList6"/>
    <dgm:cxn modelId="{B66801B5-26CE-4CFA-93C2-48DF0F88197F}" srcId="{206DB827-2BCF-4D94-9B4C-4CADB56EFEF4}" destId="{D7880FDD-1595-4957-9E42-CFA002A07CC6}" srcOrd="0" destOrd="0" parTransId="{C1B60B64-034D-4AA1-BD75-1E552450D206}" sibTransId="{B73D51A3-6674-41FB-923D-6428584BF1E9}"/>
    <dgm:cxn modelId="{348B3143-1C1A-40A6-8EE3-919C74721F4B}" srcId="{EB018578-3673-4AB1-81EC-FFF0BCD390B6}" destId="{206DB827-2BCF-4D94-9B4C-4CADB56EFEF4}" srcOrd="3" destOrd="0" parTransId="{B5A27FF5-D417-4C2C-ACAA-2F4D7F71CAB0}" sibTransId="{01AAD53E-8326-4AA7-8F8B-323554C18B35}"/>
    <dgm:cxn modelId="{4223773D-218D-4F98-8FA0-937D58ED404E}" srcId="{6062B033-77BC-4B57-8010-BB3515AAEEC7}" destId="{43CF8B73-A029-4DE5-A71A-05D4D725D373}" srcOrd="1" destOrd="0" parTransId="{1047645F-04F0-444A-B06C-7D124EADC8C9}" sibTransId="{2E0F4887-8884-435F-B68A-0DDB454015C4}"/>
    <dgm:cxn modelId="{35BF6ADA-F640-49C4-B46D-7A0BFA76B66F}" srcId="{D7F296FA-B1A4-422C-8B80-00ED64BE0845}" destId="{83C40B06-6958-4D99-8856-59D21FA6CF3F}" srcOrd="1" destOrd="0" parTransId="{35126C1F-91E2-432C-973E-2ED802CC96B3}" sibTransId="{972284BE-94B9-41DC-87E8-0E0EE984CFD8}"/>
    <dgm:cxn modelId="{C29AB3B6-5117-4BF4-B35B-0EBAC6944735}" type="presOf" srcId="{83C40B06-6958-4D99-8856-59D21FA6CF3F}" destId="{50E584A2-F962-4692-98D4-825D5544B5C1}" srcOrd="0" destOrd="1" presId="urn:microsoft.com/office/officeart/2005/8/layout/vList6"/>
    <dgm:cxn modelId="{9BC5D678-7B47-4F89-A58C-8E4ACB2A3BB5}" type="presOf" srcId="{E9BB9236-9608-431E-AADF-3A7121603809}" destId="{50E584A2-F962-4692-98D4-825D5544B5C1}" srcOrd="0" destOrd="0" presId="urn:microsoft.com/office/officeart/2005/8/layout/vList6"/>
    <dgm:cxn modelId="{5BFD359E-8D5C-4CDC-8684-E1E6C9E3EA94}" type="presOf" srcId="{D7880FDD-1595-4957-9E42-CFA002A07CC6}" destId="{89B80162-B6E0-46E8-A4E4-3DF626799E13}" srcOrd="0" destOrd="0" presId="urn:microsoft.com/office/officeart/2005/8/layout/vList6"/>
    <dgm:cxn modelId="{81D7719A-29B0-4C89-A32A-C10D95424B66}" type="presOf" srcId="{EB018578-3673-4AB1-81EC-FFF0BCD390B6}" destId="{0C54ADF0-8DB2-4764-A39B-7BFC5D47A2AA}" srcOrd="0" destOrd="0" presId="urn:microsoft.com/office/officeart/2005/8/layout/vList6"/>
    <dgm:cxn modelId="{CF8BB4A2-1263-4959-94A2-7603B3370283}" srcId="{A9F56F4B-FE52-4B10-8559-A89E7DEDC319}" destId="{777AE9D4-64AF-4B0E-879E-B95FC8E272AB}" srcOrd="0" destOrd="0" parTransId="{4E0CE3BC-5EFD-4472-97B4-C248BE22E7ED}" sibTransId="{2ED527EE-145E-49BE-AC0B-1C31100AFA66}"/>
    <dgm:cxn modelId="{1DEA84E9-95E2-43FF-BCE7-DEF7231EB3B6}" type="presOf" srcId="{777AE9D4-64AF-4B0E-879E-B95FC8E272AB}" destId="{F3D62107-C08F-448D-8785-E9FB28B15082}" srcOrd="0" destOrd="0" presId="urn:microsoft.com/office/officeart/2005/8/layout/vList6"/>
    <dgm:cxn modelId="{518110EB-7BD6-4E3B-8093-CAC5341FB4FE}" srcId="{EB018578-3673-4AB1-81EC-FFF0BCD390B6}" destId="{A9F56F4B-FE52-4B10-8559-A89E7DEDC319}" srcOrd="0" destOrd="0" parTransId="{1F96ECB6-75C8-4165-B510-56DF7DCE7D1A}" sibTransId="{EB6B712C-6A29-4215-8B14-75125B326CB3}"/>
    <dgm:cxn modelId="{63D1D071-7F24-4E99-B729-FA70F98F2423}" srcId="{D7F296FA-B1A4-422C-8B80-00ED64BE0845}" destId="{E9BB9236-9608-431E-AADF-3A7121603809}" srcOrd="0" destOrd="0" parTransId="{6C8A40CD-8B1E-49FE-A3CD-0D4F551BB74E}" sibTransId="{7A451EFE-7F49-4DD7-B5FC-A7D6D2940783}"/>
    <dgm:cxn modelId="{A3CC353C-D8D7-4866-8318-CD25EEE61634}" type="presParOf" srcId="{0C54ADF0-8DB2-4764-A39B-7BFC5D47A2AA}" destId="{B3B48ACC-4344-4BC1-9307-172C7B53382D}" srcOrd="0" destOrd="0" presId="urn:microsoft.com/office/officeart/2005/8/layout/vList6"/>
    <dgm:cxn modelId="{5BF04683-46ED-4101-97ED-488B9CDC67D7}" type="presParOf" srcId="{B3B48ACC-4344-4BC1-9307-172C7B53382D}" destId="{F25CC858-9798-4E07-AC50-BCBD2DC89147}" srcOrd="0" destOrd="0" presId="urn:microsoft.com/office/officeart/2005/8/layout/vList6"/>
    <dgm:cxn modelId="{F563107E-583A-465C-B09F-EF6AC8A4A185}" type="presParOf" srcId="{B3B48ACC-4344-4BC1-9307-172C7B53382D}" destId="{F3D62107-C08F-448D-8785-E9FB28B15082}" srcOrd="1" destOrd="0" presId="urn:microsoft.com/office/officeart/2005/8/layout/vList6"/>
    <dgm:cxn modelId="{A62B961D-7CD2-463C-86FB-6CF37E6EAD1B}" type="presParOf" srcId="{0C54ADF0-8DB2-4764-A39B-7BFC5D47A2AA}" destId="{9B035AF5-24DA-49DC-8417-FFA0793865C2}" srcOrd="1" destOrd="0" presId="urn:microsoft.com/office/officeart/2005/8/layout/vList6"/>
    <dgm:cxn modelId="{D939E25F-B75F-4C74-AA04-CEB8C89F6F0D}" type="presParOf" srcId="{0C54ADF0-8DB2-4764-A39B-7BFC5D47A2AA}" destId="{07FBA84F-2951-43A8-9BAC-F56AFD0AB2E0}" srcOrd="2" destOrd="0" presId="urn:microsoft.com/office/officeart/2005/8/layout/vList6"/>
    <dgm:cxn modelId="{A7DE1DE6-8A5C-4BA8-BE2D-B92FA68F5939}" type="presParOf" srcId="{07FBA84F-2951-43A8-9BAC-F56AFD0AB2E0}" destId="{858FE38C-D4A1-410C-BDEA-B8394953015A}" srcOrd="0" destOrd="0" presId="urn:microsoft.com/office/officeart/2005/8/layout/vList6"/>
    <dgm:cxn modelId="{10FA0B8F-2AA1-4351-AC0B-1863B38B2D37}" type="presParOf" srcId="{07FBA84F-2951-43A8-9BAC-F56AFD0AB2E0}" destId="{50E584A2-F962-4692-98D4-825D5544B5C1}" srcOrd="1" destOrd="0" presId="urn:microsoft.com/office/officeart/2005/8/layout/vList6"/>
    <dgm:cxn modelId="{35047458-485D-4C22-A839-7D76073F6A26}" type="presParOf" srcId="{0C54ADF0-8DB2-4764-A39B-7BFC5D47A2AA}" destId="{145FE995-D13C-4CCA-A08B-A63D56117C89}" srcOrd="3" destOrd="0" presId="urn:microsoft.com/office/officeart/2005/8/layout/vList6"/>
    <dgm:cxn modelId="{2D15F16F-FAEF-49EB-ABAC-CCEF8D096343}" type="presParOf" srcId="{0C54ADF0-8DB2-4764-A39B-7BFC5D47A2AA}" destId="{EA9027EB-727D-43C9-80CB-E2F6648EB852}" srcOrd="4" destOrd="0" presId="urn:microsoft.com/office/officeart/2005/8/layout/vList6"/>
    <dgm:cxn modelId="{A9CE2668-A023-49D1-9BE7-4F2D362184E0}" type="presParOf" srcId="{EA9027EB-727D-43C9-80CB-E2F6648EB852}" destId="{7D7B1A2B-15F7-4224-AC34-F3430EFB33FB}" srcOrd="0" destOrd="0" presId="urn:microsoft.com/office/officeart/2005/8/layout/vList6"/>
    <dgm:cxn modelId="{6370A1D7-57E1-4593-9599-38D89ACF3D56}" type="presParOf" srcId="{EA9027EB-727D-43C9-80CB-E2F6648EB852}" destId="{0E60B47C-9A44-4355-839F-3EF12356FD78}" srcOrd="1" destOrd="0" presId="urn:microsoft.com/office/officeart/2005/8/layout/vList6"/>
    <dgm:cxn modelId="{6EE68460-5FB0-49E5-BC61-67A38044F09C}" type="presParOf" srcId="{0C54ADF0-8DB2-4764-A39B-7BFC5D47A2AA}" destId="{FCD15ADE-E6A8-4838-BCD9-82B706F66051}" srcOrd="5" destOrd="0" presId="urn:microsoft.com/office/officeart/2005/8/layout/vList6"/>
    <dgm:cxn modelId="{036B3824-10A0-4607-A4E2-4EB5707B6001}" type="presParOf" srcId="{0C54ADF0-8DB2-4764-A39B-7BFC5D47A2AA}" destId="{C3F860F4-27D7-4FEB-A216-E1D4CBAFCFF7}" srcOrd="6" destOrd="0" presId="urn:microsoft.com/office/officeart/2005/8/layout/vList6"/>
    <dgm:cxn modelId="{ED3567CD-4BA2-44AD-87C8-C8162A14408D}" type="presParOf" srcId="{C3F860F4-27D7-4FEB-A216-E1D4CBAFCFF7}" destId="{796E1DD4-3B22-4BB9-B4A1-62C30FB9FC8B}" srcOrd="0" destOrd="0" presId="urn:microsoft.com/office/officeart/2005/8/layout/vList6"/>
    <dgm:cxn modelId="{09944B8C-8C12-4696-8471-E3157F8712D7}" type="presParOf" srcId="{C3F860F4-27D7-4FEB-A216-E1D4CBAFCFF7}" destId="{89B80162-B6E0-46E8-A4E4-3DF626799E1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D33677C-A59C-4692-B361-68A88D994AA9}" type="doc">
      <dgm:prSet loTypeId="urn:microsoft.com/office/officeart/2005/8/layout/hProcess9" loCatId="process" qsTypeId="urn:microsoft.com/office/officeart/2005/8/quickstyle/simple1" qsCatId="simple" csTypeId="urn:microsoft.com/office/officeart/2005/8/colors/accent1_2" csCatId="accent1" phldr="1"/>
      <dgm:spPr/>
    </dgm:pt>
    <dgm:pt modelId="{A582F9C9-7677-4F3B-90F3-DB9835300F83}">
      <dgm:prSet phldrT="[Text]"/>
      <dgm:spPr/>
      <dgm:t>
        <a:bodyPr/>
        <a:lstStyle/>
        <a:p>
          <a:r>
            <a:rPr lang="en-US" b="1" dirty="0" smtClean="0"/>
            <a:t>Build a firm foundation</a:t>
          </a:r>
        </a:p>
        <a:p>
          <a:r>
            <a:rPr lang="en-US" dirty="0" smtClean="0"/>
            <a:t>Definitions</a:t>
          </a:r>
        </a:p>
        <a:p>
          <a:r>
            <a:rPr lang="en-US" dirty="0" smtClean="0"/>
            <a:t>Data Governance</a:t>
          </a:r>
        </a:p>
        <a:p>
          <a:r>
            <a:rPr lang="en-US" dirty="0" smtClean="0"/>
            <a:t>Data Management</a:t>
          </a:r>
          <a:endParaRPr lang="en-US" dirty="0"/>
        </a:p>
      </dgm:t>
    </dgm:pt>
    <dgm:pt modelId="{2AB8FBB0-B6DA-4119-AD35-D04353C5A21C}" type="parTrans" cxnId="{A0B9CCC3-57A4-4EDD-A32B-C3953020028A}">
      <dgm:prSet/>
      <dgm:spPr/>
      <dgm:t>
        <a:bodyPr/>
        <a:lstStyle/>
        <a:p>
          <a:endParaRPr lang="en-US"/>
        </a:p>
      </dgm:t>
    </dgm:pt>
    <dgm:pt modelId="{0EB7A51C-4C90-4F0C-A6CF-EEE21A2CCDF8}" type="sibTrans" cxnId="{A0B9CCC3-57A4-4EDD-A32B-C3953020028A}">
      <dgm:prSet/>
      <dgm:spPr/>
      <dgm:t>
        <a:bodyPr/>
        <a:lstStyle/>
        <a:p>
          <a:endParaRPr lang="en-US"/>
        </a:p>
      </dgm:t>
    </dgm:pt>
    <dgm:pt modelId="{2C5EB1AB-114F-4843-B9BD-27BDA954C1AD}">
      <dgm:prSet phldrT="[Text]"/>
      <dgm:spPr/>
      <dgm:t>
        <a:bodyPr/>
        <a:lstStyle/>
        <a:p>
          <a:r>
            <a:rPr lang="en-US" dirty="0" smtClean="0"/>
            <a:t>Master the </a:t>
          </a:r>
          <a:r>
            <a:rPr lang="en-US" b="1" dirty="0" smtClean="0"/>
            <a:t>regular communication </a:t>
          </a:r>
          <a:r>
            <a:rPr lang="en-US" dirty="0" smtClean="0"/>
            <a:t>of quality descriptive statistics</a:t>
          </a:r>
          <a:endParaRPr lang="en-US" dirty="0"/>
        </a:p>
      </dgm:t>
    </dgm:pt>
    <dgm:pt modelId="{1FEB19BE-FAD7-47B8-B701-7CA4EE6F66A6}" type="parTrans" cxnId="{D3A8828B-1D88-4ED4-98D6-5A95F2875CA0}">
      <dgm:prSet/>
      <dgm:spPr/>
      <dgm:t>
        <a:bodyPr/>
        <a:lstStyle/>
        <a:p>
          <a:endParaRPr lang="en-US"/>
        </a:p>
      </dgm:t>
    </dgm:pt>
    <dgm:pt modelId="{926DF845-78CC-40F7-B8C5-9BD29CDF019C}" type="sibTrans" cxnId="{D3A8828B-1D88-4ED4-98D6-5A95F2875CA0}">
      <dgm:prSet/>
      <dgm:spPr/>
      <dgm:t>
        <a:bodyPr/>
        <a:lstStyle/>
        <a:p>
          <a:endParaRPr lang="en-US"/>
        </a:p>
      </dgm:t>
    </dgm:pt>
    <dgm:pt modelId="{2E496BD7-529A-475C-8351-A9B223C6F36D}">
      <dgm:prSet phldrT="[Text]"/>
      <dgm:spPr/>
      <dgm:t>
        <a:bodyPr/>
        <a:lstStyle/>
        <a:p>
          <a:r>
            <a:rPr lang="en-US" dirty="0" smtClean="0"/>
            <a:t>Develop capacity for inferential statistics, forecasting, modeling, and data mining</a:t>
          </a:r>
          <a:endParaRPr lang="en-US" dirty="0"/>
        </a:p>
      </dgm:t>
    </dgm:pt>
    <dgm:pt modelId="{6D9F510B-3F3B-43AA-B5B4-543F47656B19}" type="parTrans" cxnId="{150CC3CF-6632-40EE-9528-300382AC157F}">
      <dgm:prSet/>
      <dgm:spPr/>
      <dgm:t>
        <a:bodyPr/>
        <a:lstStyle/>
        <a:p>
          <a:endParaRPr lang="en-US"/>
        </a:p>
      </dgm:t>
    </dgm:pt>
    <dgm:pt modelId="{3E0CD4AA-B90A-4565-9000-0C023A1FF22B}" type="sibTrans" cxnId="{150CC3CF-6632-40EE-9528-300382AC157F}">
      <dgm:prSet/>
      <dgm:spPr/>
      <dgm:t>
        <a:bodyPr/>
        <a:lstStyle/>
        <a:p>
          <a:endParaRPr lang="en-US"/>
        </a:p>
      </dgm:t>
    </dgm:pt>
    <dgm:pt modelId="{4DBBD5B9-28FE-4D44-B9F3-777356B48DE0}" type="pres">
      <dgm:prSet presAssocID="{7D33677C-A59C-4692-B361-68A88D994AA9}" presName="CompostProcess" presStyleCnt="0">
        <dgm:presLayoutVars>
          <dgm:dir/>
          <dgm:resizeHandles val="exact"/>
        </dgm:presLayoutVars>
      </dgm:prSet>
      <dgm:spPr/>
    </dgm:pt>
    <dgm:pt modelId="{1C9187E0-7374-4A75-8912-0F8B08776461}" type="pres">
      <dgm:prSet presAssocID="{7D33677C-A59C-4692-B361-68A88D994AA9}" presName="arrow" presStyleLbl="bgShp" presStyleIdx="0" presStyleCnt="1"/>
      <dgm:spPr/>
    </dgm:pt>
    <dgm:pt modelId="{B8C02D33-EE50-487C-A824-5939596F6A28}" type="pres">
      <dgm:prSet presAssocID="{7D33677C-A59C-4692-B361-68A88D994AA9}" presName="linearProcess" presStyleCnt="0"/>
      <dgm:spPr/>
    </dgm:pt>
    <dgm:pt modelId="{5755E3C6-A652-4B93-A875-BFD67397762B}" type="pres">
      <dgm:prSet presAssocID="{A582F9C9-7677-4F3B-90F3-DB9835300F83}" presName="textNode" presStyleLbl="node1" presStyleIdx="0" presStyleCnt="3">
        <dgm:presLayoutVars>
          <dgm:bulletEnabled val="1"/>
        </dgm:presLayoutVars>
      </dgm:prSet>
      <dgm:spPr/>
      <dgm:t>
        <a:bodyPr/>
        <a:lstStyle/>
        <a:p>
          <a:endParaRPr lang="en-US"/>
        </a:p>
      </dgm:t>
    </dgm:pt>
    <dgm:pt modelId="{FDD1A4A7-5972-4FD3-91EC-A627BD1D74BF}" type="pres">
      <dgm:prSet presAssocID="{0EB7A51C-4C90-4F0C-A6CF-EEE21A2CCDF8}" presName="sibTrans" presStyleCnt="0"/>
      <dgm:spPr/>
    </dgm:pt>
    <dgm:pt modelId="{26F698BF-CF4A-4D08-8FB9-6F12AADDB9E5}" type="pres">
      <dgm:prSet presAssocID="{2C5EB1AB-114F-4843-B9BD-27BDA954C1AD}" presName="textNode" presStyleLbl="node1" presStyleIdx="1" presStyleCnt="3">
        <dgm:presLayoutVars>
          <dgm:bulletEnabled val="1"/>
        </dgm:presLayoutVars>
      </dgm:prSet>
      <dgm:spPr/>
      <dgm:t>
        <a:bodyPr/>
        <a:lstStyle/>
        <a:p>
          <a:endParaRPr lang="en-US"/>
        </a:p>
      </dgm:t>
    </dgm:pt>
    <dgm:pt modelId="{A3611E9D-B1F8-4D7D-BBE5-C169F37A4416}" type="pres">
      <dgm:prSet presAssocID="{926DF845-78CC-40F7-B8C5-9BD29CDF019C}" presName="sibTrans" presStyleCnt="0"/>
      <dgm:spPr/>
    </dgm:pt>
    <dgm:pt modelId="{F020078B-3A34-40E7-B6E0-B3992AECA7CC}" type="pres">
      <dgm:prSet presAssocID="{2E496BD7-529A-475C-8351-A9B223C6F36D}" presName="textNode" presStyleLbl="node1" presStyleIdx="2" presStyleCnt="3">
        <dgm:presLayoutVars>
          <dgm:bulletEnabled val="1"/>
        </dgm:presLayoutVars>
      </dgm:prSet>
      <dgm:spPr/>
      <dgm:t>
        <a:bodyPr/>
        <a:lstStyle/>
        <a:p>
          <a:endParaRPr lang="en-US"/>
        </a:p>
      </dgm:t>
    </dgm:pt>
  </dgm:ptLst>
  <dgm:cxnLst>
    <dgm:cxn modelId="{150CC3CF-6632-40EE-9528-300382AC157F}" srcId="{7D33677C-A59C-4692-B361-68A88D994AA9}" destId="{2E496BD7-529A-475C-8351-A9B223C6F36D}" srcOrd="2" destOrd="0" parTransId="{6D9F510B-3F3B-43AA-B5B4-543F47656B19}" sibTransId="{3E0CD4AA-B90A-4565-9000-0C023A1FF22B}"/>
    <dgm:cxn modelId="{A0B9CCC3-57A4-4EDD-A32B-C3953020028A}" srcId="{7D33677C-A59C-4692-B361-68A88D994AA9}" destId="{A582F9C9-7677-4F3B-90F3-DB9835300F83}" srcOrd="0" destOrd="0" parTransId="{2AB8FBB0-B6DA-4119-AD35-D04353C5A21C}" sibTransId="{0EB7A51C-4C90-4F0C-A6CF-EEE21A2CCDF8}"/>
    <dgm:cxn modelId="{4AE1A0B1-20B7-47A4-8435-C278B16E324A}" type="presOf" srcId="{A582F9C9-7677-4F3B-90F3-DB9835300F83}" destId="{5755E3C6-A652-4B93-A875-BFD67397762B}" srcOrd="0" destOrd="0" presId="urn:microsoft.com/office/officeart/2005/8/layout/hProcess9"/>
    <dgm:cxn modelId="{D3A8828B-1D88-4ED4-98D6-5A95F2875CA0}" srcId="{7D33677C-A59C-4692-B361-68A88D994AA9}" destId="{2C5EB1AB-114F-4843-B9BD-27BDA954C1AD}" srcOrd="1" destOrd="0" parTransId="{1FEB19BE-FAD7-47B8-B701-7CA4EE6F66A6}" sibTransId="{926DF845-78CC-40F7-B8C5-9BD29CDF019C}"/>
    <dgm:cxn modelId="{44AF4726-32EF-47F9-9327-BD0D00469555}" type="presOf" srcId="{2C5EB1AB-114F-4843-B9BD-27BDA954C1AD}" destId="{26F698BF-CF4A-4D08-8FB9-6F12AADDB9E5}" srcOrd="0" destOrd="0" presId="urn:microsoft.com/office/officeart/2005/8/layout/hProcess9"/>
    <dgm:cxn modelId="{3A247FE1-985B-4356-B810-12CC9DFA3278}" type="presOf" srcId="{2E496BD7-529A-475C-8351-A9B223C6F36D}" destId="{F020078B-3A34-40E7-B6E0-B3992AECA7CC}" srcOrd="0" destOrd="0" presId="urn:microsoft.com/office/officeart/2005/8/layout/hProcess9"/>
    <dgm:cxn modelId="{C8010931-18E2-4D9B-A92C-A04DEE94FDCD}" type="presOf" srcId="{7D33677C-A59C-4692-B361-68A88D994AA9}" destId="{4DBBD5B9-28FE-4D44-B9F3-777356B48DE0}" srcOrd="0" destOrd="0" presId="urn:microsoft.com/office/officeart/2005/8/layout/hProcess9"/>
    <dgm:cxn modelId="{A551B3D4-A75C-4698-B14B-D1CCC6885E8F}" type="presParOf" srcId="{4DBBD5B9-28FE-4D44-B9F3-777356B48DE0}" destId="{1C9187E0-7374-4A75-8912-0F8B08776461}" srcOrd="0" destOrd="0" presId="urn:microsoft.com/office/officeart/2005/8/layout/hProcess9"/>
    <dgm:cxn modelId="{BE627336-50D0-44BB-917F-05D1F0B82473}" type="presParOf" srcId="{4DBBD5B9-28FE-4D44-B9F3-777356B48DE0}" destId="{B8C02D33-EE50-487C-A824-5939596F6A28}" srcOrd="1" destOrd="0" presId="urn:microsoft.com/office/officeart/2005/8/layout/hProcess9"/>
    <dgm:cxn modelId="{5DD7ED52-416C-4BEB-A36D-877C55773311}" type="presParOf" srcId="{B8C02D33-EE50-487C-A824-5939596F6A28}" destId="{5755E3C6-A652-4B93-A875-BFD67397762B}" srcOrd="0" destOrd="0" presId="urn:microsoft.com/office/officeart/2005/8/layout/hProcess9"/>
    <dgm:cxn modelId="{0BA9477A-D363-4677-A159-5ED831316B3B}" type="presParOf" srcId="{B8C02D33-EE50-487C-A824-5939596F6A28}" destId="{FDD1A4A7-5972-4FD3-91EC-A627BD1D74BF}" srcOrd="1" destOrd="0" presId="urn:microsoft.com/office/officeart/2005/8/layout/hProcess9"/>
    <dgm:cxn modelId="{BB02E73D-5DA1-4FED-B548-47D84774101F}" type="presParOf" srcId="{B8C02D33-EE50-487C-A824-5939596F6A28}" destId="{26F698BF-CF4A-4D08-8FB9-6F12AADDB9E5}" srcOrd="2" destOrd="0" presId="urn:microsoft.com/office/officeart/2005/8/layout/hProcess9"/>
    <dgm:cxn modelId="{045BF791-AAC8-401A-8AF8-2285DB0D4334}" type="presParOf" srcId="{B8C02D33-EE50-487C-A824-5939596F6A28}" destId="{A3611E9D-B1F8-4D7D-BBE5-C169F37A4416}" srcOrd="3" destOrd="0" presId="urn:microsoft.com/office/officeart/2005/8/layout/hProcess9"/>
    <dgm:cxn modelId="{2F412364-8D81-43BF-A683-0238B24FC4FD}" type="presParOf" srcId="{B8C02D33-EE50-487C-A824-5939596F6A28}" destId="{F020078B-3A34-40E7-B6E0-B3992AECA7CC}"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97C4C0-07F5-4C3D-ADFC-133924F91EFE}" type="doc">
      <dgm:prSet loTypeId="urn:microsoft.com/office/officeart/2005/8/layout/vList4" loCatId="list" qsTypeId="urn:microsoft.com/office/officeart/2005/8/quickstyle/simple3" qsCatId="simple" csTypeId="urn:microsoft.com/office/officeart/2005/8/colors/accent0_1" csCatId="mainScheme" phldr="1"/>
      <dgm:spPr/>
      <dgm:t>
        <a:bodyPr/>
        <a:lstStyle/>
        <a:p>
          <a:endParaRPr lang="en-US"/>
        </a:p>
      </dgm:t>
    </dgm:pt>
    <dgm:pt modelId="{1E46C66E-51B4-4153-8E65-98367A102A30}">
      <dgm:prSet phldrT="[Text]" custT="1"/>
      <dgm:spPr/>
      <dgm:t>
        <a:bodyPr/>
        <a:lstStyle/>
        <a:p>
          <a:r>
            <a:rPr lang="en-US" sz="2400" dirty="0" smtClean="0">
              <a:latin typeface="Helvetica" panose="020B0604020202020204" pitchFamily="34" charset="0"/>
              <a:cs typeface="Helvetica" panose="020B0604020202020204" pitchFamily="34" charset="0"/>
            </a:rPr>
            <a:t>Part of State University of New York System</a:t>
          </a:r>
          <a:endParaRPr lang="en-US" sz="2400" dirty="0">
            <a:latin typeface="Helvetica" panose="020B0604020202020204" pitchFamily="34" charset="0"/>
            <a:cs typeface="Helvetica" panose="020B0604020202020204" pitchFamily="34" charset="0"/>
          </a:endParaRPr>
        </a:p>
      </dgm:t>
    </dgm:pt>
    <dgm:pt modelId="{D67AC673-5384-4EBE-9148-F019B57C0B95}" type="parTrans" cxnId="{3EEC4DA4-700D-4724-8ADA-E4072C824FD7}">
      <dgm:prSet/>
      <dgm:spPr/>
      <dgm:t>
        <a:bodyPr/>
        <a:lstStyle/>
        <a:p>
          <a:endParaRPr lang="en-US" sz="2400"/>
        </a:p>
      </dgm:t>
    </dgm:pt>
    <dgm:pt modelId="{C9253455-E864-434E-961A-F7707B7E0851}" type="sibTrans" cxnId="{3EEC4DA4-700D-4724-8ADA-E4072C824FD7}">
      <dgm:prSet/>
      <dgm:spPr/>
      <dgm:t>
        <a:bodyPr/>
        <a:lstStyle/>
        <a:p>
          <a:endParaRPr lang="en-US" sz="2400"/>
        </a:p>
      </dgm:t>
    </dgm:pt>
    <dgm:pt modelId="{0D23A2AE-5262-4415-9FBA-2C11C91B08D9}">
      <dgm:prSet phldrT="[Text]" custT="1"/>
      <dgm:spPr/>
      <dgm:t>
        <a:bodyPr/>
        <a:lstStyle/>
        <a:p>
          <a:r>
            <a:rPr lang="en-US" sz="2400" dirty="0" smtClean="0"/>
            <a:t>Co-Manager of Brookhaven National Lab</a:t>
          </a:r>
          <a:endParaRPr lang="en-US" sz="2400" dirty="0"/>
        </a:p>
      </dgm:t>
    </dgm:pt>
    <dgm:pt modelId="{062EE5FA-17F1-4D36-8B64-8F81962AF790}" type="parTrans" cxnId="{C81E4B08-E629-4C38-919A-43641B37C67B}">
      <dgm:prSet/>
      <dgm:spPr/>
      <dgm:t>
        <a:bodyPr/>
        <a:lstStyle/>
        <a:p>
          <a:endParaRPr lang="en-US" sz="2400"/>
        </a:p>
      </dgm:t>
    </dgm:pt>
    <dgm:pt modelId="{A114F9E5-4E84-4FBD-A7BF-C986A295EA27}" type="sibTrans" cxnId="{C81E4B08-E629-4C38-919A-43641B37C67B}">
      <dgm:prSet/>
      <dgm:spPr/>
      <dgm:t>
        <a:bodyPr/>
        <a:lstStyle/>
        <a:p>
          <a:endParaRPr lang="en-US" sz="2400"/>
        </a:p>
      </dgm:t>
    </dgm:pt>
    <dgm:pt modelId="{0F5474AF-7B4D-4F30-855F-0BEDD97D1539}">
      <dgm:prSet phldrT="[Text]" custT="1"/>
      <dgm:spPr/>
      <dgm:t>
        <a:bodyPr/>
        <a:lstStyle/>
        <a:p>
          <a:r>
            <a:rPr lang="en-US" sz="2400" dirty="0" smtClean="0"/>
            <a:t>SUNY Korea (Songdo)</a:t>
          </a:r>
          <a:endParaRPr lang="en-US" sz="2400" dirty="0"/>
        </a:p>
      </dgm:t>
    </dgm:pt>
    <dgm:pt modelId="{BF12F2A2-4477-40E6-BEBE-D1FE657027B2}" type="parTrans" cxnId="{6207A98F-419F-4C4F-85DB-3EACB9BBC426}">
      <dgm:prSet/>
      <dgm:spPr/>
      <dgm:t>
        <a:bodyPr/>
        <a:lstStyle/>
        <a:p>
          <a:endParaRPr lang="en-US" sz="2400"/>
        </a:p>
      </dgm:t>
    </dgm:pt>
    <dgm:pt modelId="{19629E1B-4B4E-463D-B8F7-94A8D7ACEEE3}" type="sibTrans" cxnId="{6207A98F-419F-4C4F-85DB-3EACB9BBC426}">
      <dgm:prSet/>
      <dgm:spPr/>
      <dgm:t>
        <a:bodyPr/>
        <a:lstStyle/>
        <a:p>
          <a:endParaRPr lang="en-US" sz="2400"/>
        </a:p>
      </dgm:t>
    </dgm:pt>
    <dgm:pt modelId="{2F00D869-1F9A-4DF1-B48A-26EEA95B3F56}">
      <dgm:prSet phldrT="[Text]" custT="1"/>
      <dgm:spPr/>
      <dgm:t>
        <a:bodyPr/>
        <a:lstStyle/>
        <a:p>
          <a:r>
            <a:rPr lang="en-US" sz="2400" dirty="0" smtClean="0"/>
            <a:t>Highly Ranked – </a:t>
          </a:r>
          <a:r>
            <a:rPr lang="en-US" sz="2400" i="1" dirty="0" smtClean="0"/>
            <a:t>U.S. News &amp; World Report</a:t>
          </a:r>
          <a:r>
            <a:rPr lang="en-US" sz="2400" dirty="0" smtClean="0"/>
            <a:t>:</a:t>
          </a:r>
          <a:br>
            <a:rPr lang="en-US" sz="2400" dirty="0" smtClean="0"/>
          </a:br>
          <a:r>
            <a:rPr lang="en-US" sz="2400" dirty="0" smtClean="0"/>
            <a:t>                              #88 National, #131 Global</a:t>
          </a:r>
        </a:p>
      </dgm:t>
    </dgm:pt>
    <dgm:pt modelId="{5BD75A28-FE67-4564-B059-C10174796849}" type="parTrans" cxnId="{A3422E96-F359-45C9-BDE6-F53F203B344B}">
      <dgm:prSet/>
      <dgm:spPr/>
      <dgm:t>
        <a:bodyPr/>
        <a:lstStyle/>
        <a:p>
          <a:endParaRPr lang="en-US" sz="2400"/>
        </a:p>
      </dgm:t>
    </dgm:pt>
    <dgm:pt modelId="{FCD5EBB6-466B-41F1-8315-14BC2453744A}" type="sibTrans" cxnId="{A3422E96-F359-45C9-BDE6-F53F203B344B}">
      <dgm:prSet/>
      <dgm:spPr/>
      <dgm:t>
        <a:bodyPr/>
        <a:lstStyle/>
        <a:p>
          <a:endParaRPr lang="en-US" sz="2400"/>
        </a:p>
      </dgm:t>
    </dgm:pt>
    <dgm:pt modelId="{F93AA88B-62EB-471D-A37D-BE37D1E233D4}" type="pres">
      <dgm:prSet presAssocID="{3A97C4C0-07F5-4C3D-ADFC-133924F91EFE}" presName="linear" presStyleCnt="0">
        <dgm:presLayoutVars>
          <dgm:dir/>
          <dgm:resizeHandles val="exact"/>
        </dgm:presLayoutVars>
      </dgm:prSet>
      <dgm:spPr/>
      <dgm:t>
        <a:bodyPr/>
        <a:lstStyle/>
        <a:p>
          <a:endParaRPr lang="en-US"/>
        </a:p>
      </dgm:t>
    </dgm:pt>
    <dgm:pt modelId="{DCBA46C1-BB85-40A3-B1FA-027E0E9C4CE8}" type="pres">
      <dgm:prSet presAssocID="{1E46C66E-51B4-4153-8E65-98367A102A30}" presName="comp" presStyleCnt="0"/>
      <dgm:spPr/>
      <dgm:t>
        <a:bodyPr/>
        <a:lstStyle/>
        <a:p>
          <a:endParaRPr lang="en-US"/>
        </a:p>
      </dgm:t>
    </dgm:pt>
    <dgm:pt modelId="{D21CA870-BE23-4121-9BC3-ACBBECB1DD77}" type="pres">
      <dgm:prSet presAssocID="{1E46C66E-51B4-4153-8E65-98367A102A30}" presName="box" presStyleLbl="node1" presStyleIdx="0" presStyleCnt="4"/>
      <dgm:spPr/>
      <dgm:t>
        <a:bodyPr/>
        <a:lstStyle/>
        <a:p>
          <a:endParaRPr lang="en-US"/>
        </a:p>
      </dgm:t>
    </dgm:pt>
    <dgm:pt modelId="{23CA005D-95E3-4582-BB07-499D2FD5FE61}" type="pres">
      <dgm:prSet presAssocID="{1E46C66E-51B4-4153-8E65-98367A102A30}" presName="img" presStyleLbl="fgImgPlace1" presStyleIdx="0" presStyleCnt="4"/>
      <dgm:spPr>
        <a:blipFill rotWithShape="1">
          <a:blip xmlns:r="http://schemas.openxmlformats.org/officeDocument/2006/relationships" r:embed="rId1"/>
          <a:stretch>
            <a:fillRect/>
          </a:stretch>
        </a:blipFill>
      </dgm:spPr>
      <dgm:t>
        <a:bodyPr/>
        <a:lstStyle/>
        <a:p>
          <a:endParaRPr lang="en-US"/>
        </a:p>
      </dgm:t>
    </dgm:pt>
    <dgm:pt modelId="{E35CA932-F5DC-489E-A180-CD438C552D04}" type="pres">
      <dgm:prSet presAssocID="{1E46C66E-51B4-4153-8E65-98367A102A30}" presName="text" presStyleLbl="node1" presStyleIdx="0" presStyleCnt="4">
        <dgm:presLayoutVars>
          <dgm:bulletEnabled val="1"/>
        </dgm:presLayoutVars>
      </dgm:prSet>
      <dgm:spPr/>
      <dgm:t>
        <a:bodyPr/>
        <a:lstStyle/>
        <a:p>
          <a:endParaRPr lang="en-US"/>
        </a:p>
      </dgm:t>
    </dgm:pt>
    <dgm:pt modelId="{31123FC9-BF0C-42FE-ACEF-06F19D2E0D62}" type="pres">
      <dgm:prSet presAssocID="{C9253455-E864-434E-961A-F7707B7E0851}" presName="spacer" presStyleCnt="0"/>
      <dgm:spPr/>
      <dgm:t>
        <a:bodyPr/>
        <a:lstStyle/>
        <a:p>
          <a:endParaRPr lang="en-US"/>
        </a:p>
      </dgm:t>
    </dgm:pt>
    <dgm:pt modelId="{D29EE6C3-8700-47B6-84BC-2B01FB56E469}" type="pres">
      <dgm:prSet presAssocID="{0D23A2AE-5262-4415-9FBA-2C11C91B08D9}" presName="comp" presStyleCnt="0"/>
      <dgm:spPr/>
      <dgm:t>
        <a:bodyPr/>
        <a:lstStyle/>
        <a:p>
          <a:endParaRPr lang="en-US"/>
        </a:p>
      </dgm:t>
    </dgm:pt>
    <dgm:pt modelId="{586E22AB-1E70-4277-A53C-74A3565D9627}" type="pres">
      <dgm:prSet presAssocID="{0D23A2AE-5262-4415-9FBA-2C11C91B08D9}" presName="box" presStyleLbl="node1" presStyleIdx="1" presStyleCnt="4"/>
      <dgm:spPr/>
      <dgm:t>
        <a:bodyPr/>
        <a:lstStyle/>
        <a:p>
          <a:endParaRPr lang="en-US"/>
        </a:p>
      </dgm:t>
    </dgm:pt>
    <dgm:pt modelId="{EFF0D876-652C-4D34-BD86-2CB3147BA06D}" type="pres">
      <dgm:prSet presAssocID="{0D23A2AE-5262-4415-9FBA-2C11C91B08D9}" presName="img" presStyleLbl="fgImgPlace1" presStyleIdx="1" presStyleCnt="4"/>
      <dgm:spPr>
        <a:blipFill rotWithShape="1">
          <a:blip xmlns:r="http://schemas.openxmlformats.org/officeDocument/2006/relationships" r:embed="rId2"/>
          <a:stretch>
            <a:fillRect/>
          </a:stretch>
        </a:blipFill>
      </dgm:spPr>
      <dgm:t>
        <a:bodyPr/>
        <a:lstStyle/>
        <a:p>
          <a:endParaRPr lang="en-US"/>
        </a:p>
      </dgm:t>
    </dgm:pt>
    <dgm:pt modelId="{9C71E1BE-7BC7-4662-8D01-B82BA7075B58}" type="pres">
      <dgm:prSet presAssocID="{0D23A2AE-5262-4415-9FBA-2C11C91B08D9}" presName="text" presStyleLbl="node1" presStyleIdx="1" presStyleCnt="4">
        <dgm:presLayoutVars>
          <dgm:bulletEnabled val="1"/>
        </dgm:presLayoutVars>
      </dgm:prSet>
      <dgm:spPr/>
      <dgm:t>
        <a:bodyPr/>
        <a:lstStyle/>
        <a:p>
          <a:endParaRPr lang="en-US"/>
        </a:p>
      </dgm:t>
    </dgm:pt>
    <dgm:pt modelId="{ED9680D5-6C1E-48D4-A75F-1D847139D701}" type="pres">
      <dgm:prSet presAssocID="{A114F9E5-4E84-4FBD-A7BF-C986A295EA27}" presName="spacer" presStyleCnt="0"/>
      <dgm:spPr/>
      <dgm:t>
        <a:bodyPr/>
        <a:lstStyle/>
        <a:p>
          <a:endParaRPr lang="en-US"/>
        </a:p>
      </dgm:t>
    </dgm:pt>
    <dgm:pt modelId="{F80028FA-F7EB-4F22-A56B-6EF9CA02F34A}" type="pres">
      <dgm:prSet presAssocID="{0F5474AF-7B4D-4F30-855F-0BEDD97D1539}" presName="comp" presStyleCnt="0"/>
      <dgm:spPr/>
      <dgm:t>
        <a:bodyPr/>
        <a:lstStyle/>
        <a:p>
          <a:endParaRPr lang="en-US"/>
        </a:p>
      </dgm:t>
    </dgm:pt>
    <dgm:pt modelId="{0532A84E-0C3F-4CB1-9BF8-16C9D9D483C2}" type="pres">
      <dgm:prSet presAssocID="{0F5474AF-7B4D-4F30-855F-0BEDD97D1539}" presName="box" presStyleLbl="node1" presStyleIdx="2" presStyleCnt="4"/>
      <dgm:spPr/>
      <dgm:t>
        <a:bodyPr/>
        <a:lstStyle/>
        <a:p>
          <a:endParaRPr lang="en-US"/>
        </a:p>
      </dgm:t>
    </dgm:pt>
    <dgm:pt modelId="{349E6B92-C0AF-46F3-B2B4-AE0301286EEF}" type="pres">
      <dgm:prSet presAssocID="{0F5474AF-7B4D-4F30-855F-0BEDD97D1539}" presName="img" presStyleLbl="fgImgPlace1" presStyleIdx="2" presStyleCnt="4"/>
      <dgm:spPr>
        <a:blipFill rotWithShape="1">
          <a:blip xmlns:r="http://schemas.openxmlformats.org/officeDocument/2006/relationships" r:embed="rId3"/>
          <a:stretch>
            <a:fillRect/>
          </a:stretch>
        </a:blipFill>
      </dgm:spPr>
      <dgm:t>
        <a:bodyPr/>
        <a:lstStyle/>
        <a:p>
          <a:endParaRPr lang="en-US"/>
        </a:p>
      </dgm:t>
    </dgm:pt>
    <dgm:pt modelId="{0EB46146-6A6B-44E9-9AD7-EFA0E1234BE9}" type="pres">
      <dgm:prSet presAssocID="{0F5474AF-7B4D-4F30-855F-0BEDD97D1539}" presName="text" presStyleLbl="node1" presStyleIdx="2" presStyleCnt="4">
        <dgm:presLayoutVars>
          <dgm:bulletEnabled val="1"/>
        </dgm:presLayoutVars>
      </dgm:prSet>
      <dgm:spPr/>
      <dgm:t>
        <a:bodyPr/>
        <a:lstStyle/>
        <a:p>
          <a:endParaRPr lang="en-US"/>
        </a:p>
      </dgm:t>
    </dgm:pt>
    <dgm:pt modelId="{A056881C-5087-40FB-BE9F-5DCC3073CC98}" type="pres">
      <dgm:prSet presAssocID="{19629E1B-4B4E-463D-B8F7-94A8D7ACEEE3}" presName="spacer" presStyleCnt="0"/>
      <dgm:spPr/>
      <dgm:t>
        <a:bodyPr/>
        <a:lstStyle/>
        <a:p>
          <a:endParaRPr lang="en-US"/>
        </a:p>
      </dgm:t>
    </dgm:pt>
    <dgm:pt modelId="{E789896F-6BCF-48CA-B9E2-057977EA38A3}" type="pres">
      <dgm:prSet presAssocID="{2F00D869-1F9A-4DF1-B48A-26EEA95B3F56}" presName="comp" presStyleCnt="0"/>
      <dgm:spPr/>
      <dgm:t>
        <a:bodyPr/>
        <a:lstStyle/>
        <a:p>
          <a:endParaRPr lang="en-US"/>
        </a:p>
      </dgm:t>
    </dgm:pt>
    <dgm:pt modelId="{8B344628-6B5B-46E8-BF15-D5C560D90B14}" type="pres">
      <dgm:prSet presAssocID="{2F00D869-1F9A-4DF1-B48A-26EEA95B3F56}" presName="box" presStyleLbl="node1" presStyleIdx="3" presStyleCnt="4"/>
      <dgm:spPr/>
      <dgm:t>
        <a:bodyPr/>
        <a:lstStyle/>
        <a:p>
          <a:endParaRPr lang="en-US"/>
        </a:p>
      </dgm:t>
    </dgm:pt>
    <dgm:pt modelId="{086F089F-A96A-4D29-8A98-5B7812A2003E}" type="pres">
      <dgm:prSet presAssocID="{2F00D869-1F9A-4DF1-B48A-26EEA95B3F56}" presName="img" presStyleLbl="fgImgPlace1" presStyleIdx="3" presStyleCnt="4"/>
      <dgm:spPr>
        <a:blipFill rotWithShape="1">
          <a:blip xmlns:r="http://schemas.openxmlformats.org/officeDocument/2006/relationships" r:embed="rId4"/>
          <a:stretch>
            <a:fillRect/>
          </a:stretch>
        </a:blipFill>
      </dgm:spPr>
      <dgm:t>
        <a:bodyPr/>
        <a:lstStyle/>
        <a:p>
          <a:endParaRPr lang="en-US"/>
        </a:p>
      </dgm:t>
    </dgm:pt>
    <dgm:pt modelId="{3BB48F8C-46F8-45E3-9D9A-F42AC8A1944E}" type="pres">
      <dgm:prSet presAssocID="{2F00D869-1F9A-4DF1-B48A-26EEA95B3F56}" presName="text" presStyleLbl="node1" presStyleIdx="3" presStyleCnt="4">
        <dgm:presLayoutVars>
          <dgm:bulletEnabled val="1"/>
        </dgm:presLayoutVars>
      </dgm:prSet>
      <dgm:spPr/>
      <dgm:t>
        <a:bodyPr/>
        <a:lstStyle/>
        <a:p>
          <a:endParaRPr lang="en-US"/>
        </a:p>
      </dgm:t>
    </dgm:pt>
  </dgm:ptLst>
  <dgm:cxnLst>
    <dgm:cxn modelId="{BD7D9673-B28F-4BE3-B0F0-84A643C74D10}" type="presOf" srcId="{0F5474AF-7B4D-4F30-855F-0BEDD97D1539}" destId="{0532A84E-0C3F-4CB1-9BF8-16C9D9D483C2}" srcOrd="0" destOrd="0" presId="urn:microsoft.com/office/officeart/2005/8/layout/vList4"/>
    <dgm:cxn modelId="{C86E6957-7D0D-4380-8C5D-704664DD672E}" type="presOf" srcId="{3A97C4C0-07F5-4C3D-ADFC-133924F91EFE}" destId="{F93AA88B-62EB-471D-A37D-BE37D1E233D4}" srcOrd="0" destOrd="0" presId="urn:microsoft.com/office/officeart/2005/8/layout/vList4"/>
    <dgm:cxn modelId="{A3422E96-F359-45C9-BDE6-F53F203B344B}" srcId="{3A97C4C0-07F5-4C3D-ADFC-133924F91EFE}" destId="{2F00D869-1F9A-4DF1-B48A-26EEA95B3F56}" srcOrd="3" destOrd="0" parTransId="{5BD75A28-FE67-4564-B059-C10174796849}" sibTransId="{FCD5EBB6-466B-41F1-8315-14BC2453744A}"/>
    <dgm:cxn modelId="{C81E4B08-E629-4C38-919A-43641B37C67B}" srcId="{3A97C4C0-07F5-4C3D-ADFC-133924F91EFE}" destId="{0D23A2AE-5262-4415-9FBA-2C11C91B08D9}" srcOrd="1" destOrd="0" parTransId="{062EE5FA-17F1-4D36-8B64-8F81962AF790}" sibTransId="{A114F9E5-4E84-4FBD-A7BF-C986A295EA27}"/>
    <dgm:cxn modelId="{7558DA32-411B-4A53-A438-1FC47A42C364}" type="presOf" srcId="{0F5474AF-7B4D-4F30-855F-0BEDD97D1539}" destId="{0EB46146-6A6B-44E9-9AD7-EFA0E1234BE9}" srcOrd="1" destOrd="0" presId="urn:microsoft.com/office/officeart/2005/8/layout/vList4"/>
    <dgm:cxn modelId="{D9ACD4CA-52EF-47B8-9C4A-35EFE52691B9}" type="presOf" srcId="{1E46C66E-51B4-4153-8E65-98367A102A30}" destId="{E35CA932-F5DC-489E-A180-CD438C552D04}" srcOrd="1" destOrd="0" presId="urn:microsoft.com/office/officeart/2005/8/layout/vList4"/>
    <dgm:cxn modelId="{E165CE41-360A-4FEC-945F-A066CCE4B4C3}" type="presOf" srcId="{1E46C66E-51B4-4153-8E65-98367A102A30}" destId="{D21CA870-BE23-4121-9BC3-ACBBECB1DD77}" srcOrd="0" destOrd="0" presId="urn:microsoft.com/office/officeart/2005/8/layout/vList4"/>
    <dgm:cxn modelId="{1A657A46-25A9-4EAF-A8C5-38A5FC7CB9A8}" type="presOf" srcId="{2F00D869-1F9A-4DF1-B48A-26EEA95B3F56}" destId="{3BB48F8C-46F8-45E3-9D9A-F42AC8A1944E}" srcOrd="1" destOrd="0" presId="urn:microsoft.com/office/officeart/2005/8/layout/vList4"/>
    <dgm:cxn modelId="{3EEC4DA4-700D-4724-8ADA-E4072C824FD7}" srcId="{3A97C4C0-07F5-4C3D-ADFC-133924F91EFE}" destId="{1E46C66E-51B4-4153-8E65-98367A102A30}" srcOrd="0" destOrd="0" parTransId="{D67AC673-5384-4EBE-9148-F019B57C0B95}" sibTransId="{C9253455-E864-434E-961A-F7707B7E0851}"/>
    <dgm:cxn modelId="{6207A98F-419F-4C4F-85DB-3EACB9BBC426}" srcId="{3A97C4C0-07F5-4C3D-ADFC-133924F91EFE}" destId="{0F5474AF-7B4D-4F30-855F-0BEDD97D1539}" srcOrd="2" destOrd="0" parTransId="{BF12F2A2-4477-40E6-BEBE-D1FE657027B2}" sibTransId="{19629E1B-4B4E-463D-B8F7-94A8D7ACEEE3}"/>
    <dgm:cxn modelId="{176C590C-9795-4A8D-96CD-A7D2CA8FF0AA}" type="presOf" srcId="{0D23A2AE-5262-4415-9FBA-2C11C91B08D9}" destId="{586E22AB-1E70-4277-A53C-74A3565D9627}" srcOrd="0" destOrd="0" presId="urn:microsoft.com/office/officeart/2005/8/layout/vList4"/>
    <dgm:cxn modelId="{2AB1EAB2-52F2-444D-B03E-321F798E7832}" type="presOf" srcId="{0D23A2AE-5262-4415-9FBA-2C11C91B08D9}" destId="{9C71E1BE-7BC7-4662-8D01-B82BA7075B58}" srcOrd="1" destOrd="0" presId="urn:microsoft.com/office/officeart/2005/8/layout/vList4"/>
    <dgm:cxn modelId="{E6BD34C5-DAD2-40BB-98B1-1D2CF61D9BED}" type="presOf" srcId="{2F00D869-1F9A-4DF1-B48A-26EEA95B3F56}" destId="{8B344628-6B5B-46E8-BF15-D5C560D90B14}" srcOrd="0" destOrd="0" presId="urn:microsoft.com/office/officeart/2005/8/layout/vList4"/>
    <dgm:cxn modelId="{7561EC61-A053-4B5D-B3BA-B6BC3A99B8AD}" type="presParOf" srcId="{F93AA88B-62EB-471D-A37D-BE37D1E233D4}" destId="{DCBA46C1-BB85-40A3-B1FA-027E0E9C4CE8}" srcOrd="0" destOrd="0" presId="urn:microsoft.com/office/officeart/2005/8/layout/vList4"/>
    <dgm:cxn modelId="{6A2CA7CA-AAC7-4E9E-9EEB-B89A5A07091B}" type="presParOf" srcId="{DCBA46C1-BB85-40A3-B1FA-027E0E9C4CE8}" destId="{D21CA870-BE23-4121-9BC3-ACBBECB1DD77}" srcOrd="0" destOrd="0" presId="urn:microsoft.com/office/officeart/2005/8/layout/vList4"/>
    <dgm:cxn modelId="{F2D60698-808B-41C8-813A-5A65CA90475B}" type="presParOf" srcId="{DCBA46C1-BB85-40A3-B1FA-027E0E9C4CE8}" destId="{23CA005D-95E3-4582-BB07-499D2FD5FE61}" srcOrd="1" destOrd="0" presId="urn:microsoft.com/office/officeart/2005/8/layout/vList4"/>
    <dgm:cxn modelId="{A651398B-A503-4D33-9627-6A4D4D47A80A}" type="presParOf" srcId="{DCBA46C1-BB85-40A3-B1FA-027E0E9C4CE8}" destId="{E35CA932-F5DC-489E-A180-CD438C552D04}" srcOrd="2" destOrd="0" presId="urn:microsoft.com/office/officeart/2005/8/layout/vList4"/>
    <dgm:cxn modelId="{653E9D0F-7D4E-4357-A1E8-A5F04BEDFD55}" type="presParOf" srcId="{F93AA88B-62EB-471D-A37D-BE37D1E233D4}" destId="{31123FC9-BF0C-42FE-ACEF-06F19D2E0D62}" srcOrd="1" destOrd="0" presId="urn:microsoft.com/office/officeart/2005/8/layout/vList4"/>
    <dgm:cxn modelId="{ED0DBCDE-8868-481E-91BE-5988E45A185A}" type="presParOf" srcId="{F93AA88B-62EB-471D-A37D-BE37D1E233D4}" destId="{D29EE6C3-8700-47B6-84BC-2B01FB56E469}" srcOrd="2" destOrd="0" presId="urn:microsoft.com/office/officeart/2005/8/layout/vList4"/>
    <dgm:cxn modelId="{152DE3C1-E17C-440E-82C7-EE09D207B9EA}" type="presParOf" srcId="{D29EE6C3-8700-47B6-84BC-2B01FB56E469}" destId="{586E22AB-1E70-4277-A53C-74A3565D9627}" srcOrd="0" destOrd="0" presId="urn:microsoft.com/office/officeart/2005/8/layout/vList4"/>
    <dgm:cxn modelId="{2305EDB6-17CE-4279-A6C5-7E6C70162010}" type="presParOf" srcId="{D29EE6C3-8700-47B6-84BC-2B01FB56E469}" destId="{EFF0D876-652C-4D34-BD86-2CB3147BA06D}" srcOrd="1" destOrd="0" presId="urn:microsoft.com/office/officeart/2005/8/layout/vList4"/>
    <dgm:cxn modelId="{2110831F-974A-429C-B834-258C7C6ED880}" type="presParOf" srcId="{D29EE6C3-8700-47B6-84BC-2B01FB56E469}" destId="{9C71E1BE-7BC7-4662-8D01-B82BA7075B58}" srcOrd="2" destOrd="0" presId="urn:microsoft.com/office/officeart/2005/8/layout/vList4"/>
    <dgm:cxn modelId="{AA70DE27-8B6A-4A4E-9AC0-C2BBF4EA79CA}" type="presParOf" srcId="{F93AA88B-62EB-471D-A37D-BE37D1E233D4}" destId="{ED9680D5-6C1E-48D4-A75F-1D847139D701}" srcOrd="3" destOrd="0" presId="urn:microsoft.com/office/officeart/2005/8/layout/vList4"/>
    <dgm:cxn modelId="{3036968D-D953-4FCB-B8E0-2934C48F0D2E}" type="presParOf" srcId="{F93AA88B-62EB-471D-A37D-BE37D1E233D4}" destId="{F80028FA-F7EB-4F22-A56B-6EF9CA02F34A}" srcOrd="4" destOrd="0" presId="urn:microsoft.com/office/officeart/2005/8/layout/vList4"/>
    <dgm:cxn modelId="{4FA13B13-071D-40D9-B6A7-F558D0707FD6}" type="presParOf" srcId="{F80028FA-F7EB-4F22-A56B-6EF9CA02F34A}" destId="{0532A84E-0C3F-4CB1-9BF8-16C9D9D483C2}" srcOrd="0" destOrd="0" presId="urn:microsoft.com/office/officeart/2005/8/layout/vList4"/>
    <dgm:cxn modelId="{DBCBB159-C3E9-49EE-9DF8-9BDA27290FED}" type="presParOf" srcId="{F80028FA-F7EB-4F22-A56B-6EF9CA02F34A}" destId="{349E6B92-C0AF-46F3-B2B4-AE0301286EEF}" srcOrd="1" destOrd="0" presId="urn:microsoft.com/office/officeart/2005/8/layout/vList4"/>
    <dgm:cxn modelId="{EDE4B387-A53B-42BC-AA26-BC7A808C3941}" type="presParOf" srcId="{F80028FA-F7EB-4F22-A56B-6EF9CA02F34A}" destId="{0EB46146-6A6B-44E9-9AD7-EFA0E1234BE9}" srcOrd="2" destOrd="0" presId="urn:microsoft.com/office/officeart/2005/8/layout/vList4"/>
    <dgm:cxn modelId="{FCAA3D07-948D-46EE-BBF3-49BAA88B6C1F}" type="presParOf" srcId="{F93AA88B-62EB-471D-A37D-BE37D1E233D4}" destId="{A056881C-5087-40FB-BE9F-5DCC3073CC98}" srcOrd="5" destOrd="0" presId="urn:microsoft.com/office/officeart/2005/8/layout/vList4"/>
    <dgm:cxn modelId="{62355D0C-4560-4230-BCEC-F909D6EDB548}" type="presParOf" srcId="{F93AA88B-62EB-471D-A37D-BE37D1E233D4}" destId="{E789896F-6BCF-48CA-B9E2-057977EA38A3}" srcOrd="6" destOrd="0" presId="urn:microsoft.com/office/officeart/2005/8/layout/vList4"/>
    <dgm:cxn modelId="{2CA3DAB0-52B2-4FEA-ACF5-DC1E9EB1CFD2}" type="presParOf" srcId="{E789896F-6BCF-48CA-B9E2-057977EA38A3}" destId="{8B344628-6B5B-46E8-BF15-D5C560D90B14}" srcOrd="0" destOrd="0" presId="urn:microsoft.com/office/officeart/2005/8/layout/vList4"/>
    <dgm:cxn modelId="{D168961C-DB5A-4E00-9A68-5A0BBF20909D}" type="presParOf" srcId="{E789896F-6BCF-48CA-B9E2-057977EA38A3}" destId="{086F089F-A96A-4D29-8A98-5B7812A2003E}" srcOrd="1" destOrd="0" presId="urn:microsoft.com/office/officeart/2005/8/layout/vList4"/>
    <dgm:cxn modelId="{8F4A3D5F-00B4-4D9F-B211-6D2E9B3E7C0D}" type="presParOf" srcId="{E789896F-6BCF-48CA-B9E2-057977EA38A3}" destId="{3BB48F8C-46F8-45E3-9D9A-F42AC8A1944E}"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A863FD-91A6-4FC4-A8CA-E9A55672052F}" type="doc">
      <dgm:prSet loTypeId="urn:microsoft.com/office/officeart/2005/8/layout/pList2" loCatId="list" qsTypeId="urn:microsoft.com/office/officeart/2005/8/quickstyle/simple1" qsCatId="simple" csTypeId="urn:microsoft.com/office/officeart/2005/8/colors/accent1_2" csCatId="accent1" phldr="1"/>
      <dgm:spPr/>
    </dgm:pt>
    <dgm:pt modelId="{618DB13F-B873-4FA2-B191-A707829C4F4B}">
      <dgm:prSet phldrT="[Text]"/>
      <dgm:spPr/>
      <dgm:t>
        <a:bodyPr/>
        <a:lstStyle/>
        <a:p>
          <a:r>
            <a:rPr lang="en-US" b="1" dirty="0" smtClean="0"/>
            <a:t>West Campus Colleges/Schools</a:t>
          </a:r>
        </a:p>
        <a:p>
          <a:r>
            <a:rPr lang="en-US" dirty="0" smtClean="0"/>
            <a:t>Arts &amp; Sciences</a:t>
          </a:r>
          <a:br>
            <a:rPr lang="en-US" dirty="0" smtClean="0"/>
          </a:br>
          <a:r>
            <a:rPr lang="en-US" dirty="0" smtClean="0"/>
            <a:t>Business</a:t>
          </a:r>
          <a:br>
            <a:rPr lang="en-US" dirty="0" smtClean="0"/>
          </a:br>
          <a:r>
            <a:rPr lang="en-US" dirty="0" smtClean="0"/>
            <a:t>Engineering &amp; Applied Sciences</a:t>
          </a:r>
          <a:br>
            <a:rPr lang="en-US" dirty="0" smtClean="0"/>
          </a:br>
          <a:r>
            <a:rPr lang="en-US" dirty="0" smtClean="0"/>
            <a:t>Journalism</a:t>
          </a:r>
          <a:br>
            <a:rPr lang="en-US" dirty="0" smtClean="0"/>
          </a:br>
          <a:r>
            <a:rPr lang="en-US" dirty="0" smtClean="0"/>
            <a:t>Marine &amp; Atmospheric Sciences</a:t>
          </a:r>
          <a:br>
            <a:rPr lang="en-US" dirty="0" smtClean="0"/>
          </a:br>
          <a:r>
            <a:rPr lang="en-US" dirty="0" smtClean="0"/>
            <a:t>Professional Development</a:t>
          </a:r>
          <a:endParaRPr lang="en-US" dirty="0"/>
        </a:p>
      </dgm:t>
    </dgm:pt>
    <dgm:pt modelId="{BACEE007-58F0-40F0-B4BB-A083B669F419}" type="parTrans" cxnId="{5C0A8004-504D-4561-BB4F-0B9400A17F44}">
      <dgm:prSet/>
      <dgm:spPr/>
      <dgm:t>
        <a:bodyPr/>
        <a:lstStyle/>
        <a:p>
          <a:endParaRPr lang="en-US"/>
        </a:p>
      </dgm:t>
    </dgm:pt>
    <dgm:pt modelId="{89819903-8CFC-4BF7-85BA-DB6EF91C354F}" type="sibTrans" cxnId="{5C0A8004-504D-4561-BB4F-0B9400A17F44}">
      <dgm:prSet/>
      <dgm:spPr/>
      <dgm:t>
        <a:bodyPr/>
        <a:lstStyle/>
        <a:p>
          <a:endParaRPr lang="en-US"/>
        </a:p>
      </dgm:t>
    </dgm:pt>
    <dgm:pt modelId="{0867B69C-42CC-49B1-8047-625700E84DED}">
      <dgm:prSet phldrT="[Text]"/>
      <dgm:spPr/>
      <dgm:t>
        <a:bodyPr/>
        <a:lstStyle/>
        <a:p>
          <a:r>
            <a:rPr lang="en-US" b="1" dirty="0" smtClean="0"/>
            <a:t>Schools in Health Sciences Ctr</a:t>
          </a:r>
        </a:p>
        <a:p>
          <a:r>
            <a:rPr lang="en-US" dirty="0" smtClean="0"/>
            <a:t>Dental Medicine</a:t>
          </a:r>
          <a:br>
            <a:rPr lang="en-US" dirty="0" smtClean="0"/>
          </a:br>
          <a:r>
            <a:rPr lang="en-US" dirty="0" smtClean="0"/>
            <a:t>Health Tech &amp; Mgt</a:t>
          </a:r>
          <a:br>
            <a:rPr lang="en-US" dirty="0" smtClean="0"/>
          </a:br>
          <a:r>
            <a:rPr lang="en-US" dirty="0" smtClean="0"/>
            <a:t>Medicine</a:t>
          </a:r>
          <a:br>
            <a:rPr lang="en-US" dirty="0" smtClean="0"/>
          </a:br>
          <a:r>
            <a:rPr lang="en-US" dirty="0" smtClean="0"/>
            <a:t>Nursing</a:t>
          </a:r>
          <a:br>
            <a:rPr lang="en-US" dirty="0" smtClean="0"/>
          </a:br>
          <a:r>
            <a:rPr lang="en-US" dirty="0" smtClean="0"/>
            <a:t>Social Welfare</a:t>
          </a:r>
        </a:p>
      </dgm:t>
    </dgm:pt>
    <dgm:pt modelId="{63A3C6D4-230C-49EC-BE1F-6D1AEEC22AC2}" type="parTrans" cxnId="{D95C04D0-AE8A-4CBC-BF41-2C0244E119AF}">
      <dgm:prSet/>
      <dgm:spPr/>
      <dgm:t>
        <a:bodyPr/>
        <a:lstStyle/>
        <a:p>
          <a:endParaRPr lang="en-US"/>
        </a:p>
      </dgm:t>
    </dgm:pt>
    <dgm:pt modelId="{BC2711F2-A164-4A28-AFCB-5F7B4EFFEEE0}" type="sibTrans" cxnId="{D95C04D0-AE8A-4CBC-BF41-2C0244E119AF}">
      <dgm:prSet/>
      <dgm:spPr/>
      <dgm:t>
        <a:bodyPr/>
        <a:lstStyle/>
        <a:p>
          <a:endParaRPr lang="en-US"/>
        </a:p>
      </dgm:t>
    </dgm:pt>
    <dgm:pt modelId="{77315AF6-0702-49CD-9C76-2E4878EEF90A}" type="pres">
      <dgm:prSet presAssocID="{7FA863FD-91A6-4FC4-A8CA-E9A55672052F}" presName="Name0" presStyleCnt="0">
        <dgm:presLayoutVars>
          <dgm:dir/>
          <dgm:resizeHandles val="exact"/>
        </dgm:presLayoutVars>
      </dgm:prSet>
      <dgm:spPr/>
    </dgm:pt>
    <dgm:pt modelId="{7F6BD9F4-00AA-4194-8D9C-AEA49B817AF5}" type="pres">
      <dgm:prSet presAssocID="{7FA863FD-91A6-4FC4-A8CA-E9A55672052F}" presName="bkgdShp" presStyleLbl="alignAccFollowNode1" presStyleIdx="0" presStyleCnt="1"/>
      <dgm:spPr/>
    </dgm:pt>
    <dgm:pt modelId="{15CBFA81-CFD9-4C89-8294-A88D911CE7AE}" type="pres">
      <dgm:prSet presAssocID="{7FA863FD-91A6-4FC4-A8CA-E9A55672052F}" presName="linComp" presStyleCnt="0"/>
      <dgm:spPr/>
    </dgm:pt>
    <dgm:pt modelId="{E42BAF89-3C73-4918-AF2A-450E0BEFAE04}" type="pres">
      <dgm:prSet presAssocID="{618DB13F-B873-4FA2-B191-A707829C4F4B}" presName="compNode" presStyleCnt="0"/>
      <dgm:spPr/>
    </dgm:pt>
    <dgm:pt modelId="{DD0F0BF8-B533-4D12-81E6-DF3ABD7486B0}" type="pres">
      <dgm:prSet presAssocID="{618DB13F-B873-4FA2-B191-A707829C4F4B}" presName="node" presStyleLbl="node1" presStyleIdx="0" presStyleCnt="2">
        <dgm:presLayoutVars>
          <dgm:bulletEnabled val="1"/>
        </dgm:presLayoutVars>
      </dgm:prSet>
      <dgm:spPr/>
      <dgm:t>
        <a:bodyPr/>
        <a:lstStyle/>
        <a:p>
          <a:endParaRPr lang="en-US"/>
        </a:p>
      </dgm:t>
    </dgm:pt>
    <dgm:pt modelId="{54C33E34-99F6-4FA2-94B5-8022631C9224}" type="pres">
      <dgm:prSet presAssocID="{618DB13F-B873-4FA2-B191-A707829C4F4B}" presName="invisiNode" presStyleLbl="node1" presStyleIdx="0" presStyleCnt="2"/>
      <dgm:spPr/>
    </dgm:pt>
    <dgm:pt modelId="{60BC5DE3-6E6B-4C03-A1C5-6C02FA547AA9}" type="pres">
      <dgm:prSet presAssocID="{618DB13F-B873-4FA2-B191-A707829C4F4B}" presName="imagNode" presStyleLbl="fgImgPlace1" presStyleIdx="0" presStyleCnt="2"/>
      <dgm:spPr>
        <a:blipFill rotWithShape="1">
          <a:blip xmlns:r="http://schemas.openxmlformats.org/officeDocument/2006/relationships" r:embed="rId1"/>
          <a:stretch>
            <a:fillRect/>
          </a:stretch>
        </a:blipFill>
      </dgm:spPr>
    </dgm:pt>
    <dgm:pt modelId="{15DC05B1-5CF0-4187-8203-77B1CB7EFC35}" type="pres">
      <dgm:prSet presAssocID="{89819903-8CFC-4BF7-85BA-DB6EF91C354F}" presName="sibTrans" presStyleLbl="sibTrans2D1" presStyleIdx="0" presStyleCnt="0"/>
      <dgm:spPr/>
      <dgm:t>
        <a:bodyPr/>
        <a:lstStyle/>
        <a:p>
          <a:endParaRPr lang="en-US"/>
        </a:p>
      </dgm:t>
    </dgm:pt>
    <dgm:pt modelId="{2F6A242A-39B5-4C61-BE33-4A4DC53820B6}" type="pres">
      <dgm:prSet presAssocID="{0867B69C-42CC-49B1-8047-625700E84DED}" presName="compNode" presStyleCnt="0"/>
      <dgm:spPr/>
    </dgm:pt>
    <dgm:pt modelId="{FA72BECF-041C-4F0F-9025-79C50A3DC9D2}" type="pres">
      <dgm:prSet presAssocID="{0867B69C-42CC-49B1-8047-625700E84DED}" presName="node" presStyleLbl="node1" presStyleIdx="1" presStyleCnt="2">
        <dgm:presLayoutVars>
          <dgm:bulletEnabled val="1"/>
        </dgm:presLayoutVars>
      </dgm:prSet>
      <dgm:spPr/>
      <dgm:t>
        <a:bodyPr/>
        <a:lstStyle/>
        <a:p>
          <a:endParaRPr lang="en-US"/>
        </a:p>
      </dgm:t>
    </dgm:pt>
    <dgm:pt modelId="{9154DEC2-570D-4A23-ACCE-FE41C2897A68}" type="pres">
      <dgm:prSet presAssocID="{0867B69C-42CC-49B1-8047-625700E84DED}" presName="invisiNode" presStyleLbl="node1" presStyleIdx="1" presStyleCnt="2"/>
      <dgm:spPr/>
    </dgm:pt>
    <dgm:pt modelId="{0BC1B3ED-684A-4F12-A471-3968B5D0032B}" type="pres">
      <dgm:prSet presAssocID="{0867B69C-42CC-49B1-8047-625700E84DED}" presName="imagNode" presStyleLbl="fgImgPlace1" presStyleIdx="1" presStyleCnt="2"/>
      <dgm:spPr>
        <a:blipFill rotWithShape="1">
          <a:blip xmlns:r="http://schemas.openxmlformats.org/officeDocument/2006/relationships" r:embed="rId2"/>
          <a:stretch>
            <a:fillRect/>
          </a:stretch>
        </a:blipFill>
      </dgm:spPr>
    </dgm:pt>
  </dgm:ptLst>
  <dgm:cxnLst>
    <dgm:cxn modelId="{5C0A8004-504D-4561-BB4F-0B9400A17F44}" srcId="{7FA863FD-91A6-4FC4-A8CA-E9A55672052F}" destId="{618DB13F-B873-4FA2-B191-A707829C4F4B}" srcOrd="0" destOrd="0" parTransId="{BACEE007-58F0-40F0-B4BB-A083B669F419}" sibTransId="{89819903-8CFC-4BF7-85BA-DB6EF91C354F}"/>
    <dgm:cxn modelId="{D95C04D0-AE8A-4CBC-BF41-2C0244E119AF}" srcId="{7FA863FD-91A6-4FC4-A8CA-E9A55672052F}" destId="{0867B69C-42CC-49B1-8047-625700E84DED}" srcOrd="1" destOrd="0" parTransId="{63A3C6D4-230C-49EC-BE1F-6D1AEEC22AC2}" sibTransId="{BC2711F2-A164-4A28-AFCB-5F7B4EFFEEE0}"/>
    <dgm:cxn modelId="{9AEE2A61-5491-459B-A452-5C498E242090}" type="presOf" srcId="{618DB13F-B873-4FA2-B191-A707829C4F4B}" destId="{DD0F0BF8-B533-4D12-81E6-DF3ABD7486B0}" srcOrd="0" destOrd="0" presId="urn:microsoft.com/office/officeart/2005/8/layout/pList2"/>
    <dgm:cxn modelId="{CF134664-D2A3-4CF0-B19F-A1EF2CF8F8B7}" type="presOf" srcId="{0867B69C-42CC-49B1-8047-625700E84DED}" destId="{FA72BECF-041C-4F0F-9025-79C50A3DC9D2}" srcOrd="0" destOrd="0" presId="urn:microsoft.com/office/officeart/2005/8/layout/pList2"/>
    <dgm:cxn modelId="{1B282694-7BE1-4E40-B157-3F99BBE10D53}" type="presOf" srcId="{89819903-8CFC-4BF7-85BA-DB6EF91C354F}" destId="{15DC05B1-5CF0-4187-8203-77B1CB7EFC35}" srcOrd="0" destOrd="0" presId="urn:microsoft.com/office/officeart/2005/8/layout/pList2"/>
    <dgm:cxn modelId="{929CB8D9-A48D-4FBB-88CB-8613B3F42907}" type="presOf" srcId="{7FA863FD-91A6-4FC4-A8CA-E9A55672052F}" destId="{77315AF6-0702-49CD-9C76-2E4878EEF90A}" srcOrd="0" destOrd="0" presId="urn:microsoft.com/office/officeart/2005/8/layout/pList2"/>
    <dgm:cxn modelId="{EAA58F0C-786E-4546-8829-9DCA0AE43342}" type="presParOf" srcId="{77315AF6-0702-49CD-9C76-2E4878EEF90A}" destId="{7F6BD9F4-00AA-4194-8D9C-AEA49B817AF5}" srcOrd="0" destOrd="0" presId="urn:microsoft.com/office/officeart/2005/8/layout/pList2"/>
    <dgm:cxn modelId="{5D93DF03-3C46-4627-868B-4649FD64BA77}" type="presParOf" srcId="{77315AF6-0702-49CD-9C76-2E4878EEF90A}" destId="{15CBFA81-CFD9-4C89-8294-A88D911CE7AE}" srcOrd="1" destOrd="0" presId="urn:microsoft.com/office/officeart/2005/8/layout/pList2"/>
    <dgm:cxn modelId="{71388D4E-9364-4EFC-8BE4-B5A123B0BC7F}" type="presParOf" srcId="{15CBFA81-CFD9-4C89-8294-A88D911CE7AE}" destId="{E42BAF89-3C73-4918-AF2A-450E0BEFAE04}" srcOrd="0" destOrd="0" presId="urn:microsoft.com/office/officeart/2005/8/layout/pList2"/>
    <dgm:cxn modelId="{DFCAD878-7E7E-4046-A813-15C0411CDA4D}" type="presParOf" srcId="{E42BAF89-3C73-4918-AF2A-450E0BEFAE04}" destId="{DD0F0BF8-B533-4D12-81E6-DF3ABD7486B0}" srcOrd="0" destOrd="0" presId="urn:microsoft.com/office/officeart/2005/8/layout/pList2"/>
    <dgm:cxn modelId="{B8BA0709-2A95-4ACC-87FF-D61002AC5C5F}" type="presParOf" srcId="{E42BAF89-3C73-4918-AF2A-450E0BEFAE04}" destId="{54C33E34-99F6-4FA2-94B5-8022631C9224}" srcOrd="1" destOrd="0" presId="urn:microsoft.com/office/officeart/2005/8/layout/pList2"/>
    <dgm:cxn modelId="{3D06EED3-8FF8-4A97-B904-CB43CE2E82EB}" type="presParOf" srcId="{E42BAF89-3C73-4918-AF2A-450E0BEFAE04}" destId="{60BC5DE3-6E6B-4C03-A1C5-6C02FA547AA9}" srcOrd="2" destOrd="0" presId="urn:microsoft.com/office/officeart/2005/8/layout/pList2"/>
    <dgm:cxn modelId="{FC96DD5E-E537-4460-ACD1-0F5F93BE4A1E}" type="presParOf" srcId="{15CBFA81-CFD9-4C89-8294-A88D911CE7AE}" destId="{15DC05B1-5CF0-4187-8203-77B1CB7EFC35}" srcOrd="1" destOrd="0" presId="urn:microsoft.com/office/officeart/2005/8/layout/pList2"/>
    <dgm:cxn modelId="{58EDE14D-67EB-4AB1-9977-AAC33AB45140}" type="presParOf" srcId="{15CBFA81-CFD9-4C89-8294-A88D911CE7AE}" destId="{2F6A242A-39B5-4C61-BE33-4A4DC53820B6}" srcOrd="2" destOrd="0" presId="urn:microsoft.com/office/officeart/2005/8/layout/pList2"/>
    <dgm:cxn modelId="{51756806-67A3-40CC-A7C7-BC61F608CF4D}" type="presParOf" srcId="{2F6A242A-39B5-4C61-BE33-4A4DC53820B6}" destId="{FA72BECF-041C-4F0F-9025-79C50A3DC9D2}" srcOrd="0" destOrd="0" presId="urn:microsoft.com/office/officeart/2005/8/layout/pList2"/>
    <dgm:cxn modelId="{530F5C67-B47C-49C0-B7CD-6237311B3445}" type="presParOf" srcId="{2F6A242A-39B5-4C61-BE33-4A4DC53820B6}" destId="{9154DEC2-570D-4A23-ACCE-FE41C2897A68}" srcOrd="1" destOrd="0" presId="urn:microsoft.com/office/officeart/2005/8/layout/pList2"/>
    <dgm:cxn modelId="{5AFBA802-1035-4408-A9B6-E40A5446D35D}" type="presParOf" srcId="{2F6A242A-39B5-4C61-BE33-4A4DC53820B6}" destId="{0BC1B3ED-684A-4F12-A471-3968B5D0032B}"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52B029-AF9A-424A-92B6-0F3D43AC15B3}"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3975E3BF-2E37-46CC-A9F2-13889B0ACF3E}">
      <dgm:prSet phldrT="[Text]" custT="1"/>
      <dgm:spPr/>
      <dgm:t>
        <a:bodyPr/>
        <a:lstStyle/>
        <a:p>
          <a:r>
            <a:rPr lang="en-US" sz="1800" b="1" dirty="0" smtClean="0"/>
            <a:t>2010 </a:t>
          </a:r>
        </a:p>
        <a:p>
          <a:r>
            <a:rPr lang="en-US" sz="1800" dirty="0" smtClean="0"/>
            <a:t>Budget cuts</a:t>
          </a:r>
        </a:p>
        <a:p>
          <a:r>
            <a:rPr lang="en-US" sz="1800" dirty="0" smtClean="0"/>
            <a:t>Staff departures</a:t>
          </a:r>
          <a:endParaRPr lang="en-US" sz="1800" dirty="0"/>
        </a:p>
      </dgm:t>
    </dgm:pt>
    <dgm:pt modelId="{04D07664-EAF1-4B24-9C8E-E216E28E6979}" type="parTrans" cxnId="{23C0E154-9DFA-4620-B936-B13A5F0A0C26}">
      <dgm:prSet/>
      <dgm:spPr/>
      <dgm:t>
        <a:bodyPr/>
        <a:lstStyle/>
        <a:p>
          <a:endParaRPr lang="en-US"/>
        </a:p>
      </dgm:t>
    </dgm:pt>
    <dgm:pt modelId="{1BC49B8D-06AB-48C9-A9BD-BA9B04E433CF}" type="sibTrans" cxnId="{23C0E154-9DFA-4620-B936-B13A5F0A0C26}">
      <dgm:prSet/>
      <dgm:spPr/>
      <dgm:t>
        <a:bodyPr/>
        <a:lstStyle/>
        <a:p>
          <a:endParaRPr lang="en-US"/>
        </a:p>
      </dgm:t>
    </dgm:pt>
    <dgm:pt modelId="{020C96E8-755A-498A-9A2D-3BC69403AC0F}">
      <dgm:prSet phldrT="[Text]" custT="1"/>
      <dgm:spPr/>
      <dgm:t>
        <a:bodyPr/>
        <a:lstStyle/>
        <a:p>
          <a:r>
            <a:rPr lang="en-US" sz="1800" b="1" dirty="0" smtClean="0"/>
            <a:t>2011-13</a:t>
          </a:r>
        </a:p>
        <a:p>
          <a:r>
            <a:rPr lang="en-US" sz="1800" dirty="0" smtClean="0"/>
            <a:t>Interim leadership / Receivership</a:t>
          </a:r>
          <a:endParaRPr lang="en-US" sz="1800" dirty="0"/>
        </a:p>
      </dgm:t>
    </dgm:pt>
    <dgm:pt modelId="{1B399A63-7EA2-48D4-B0C5-5701175F5A7C}" type="parTrans" cxnId="{96BE3003-382C-4442-A3BC-B1495C272145}">
      <dgm:prSet/>
      <dgm:spPr/>
      <dgm:t>
        <a:bodyPr/>
        <a:lstStyle/>
        <a:p>
          <a:endParaRPr lang="en-US"/>
        </a:p>
      </dgm:t>
    </dgm:pt>
    <dgm:pt modelId="{63919F68-9223-468A-A113-98CF18DD6B9D}" type="sibTrans" cxnId="{96BE3003-382C-4442-A3BC-B1495C272145}">
      <dgm:prSet/>
      <dgm:spPr/>
      <dgm:t>
        <a:bodyPr/>
        <a:lstStyle/>
        <a:p>
          <a:endParaRPr lang="en-US"/>
        </a:p>
      </dgm:t>
    </dgm:pt>
    <dgm:pt modelId="{AE4B0DC9-BBCC-42F9-B5FD-A33C5EB28D56}">
      <dgm:prSet phldrT="[Text]" custT="1"/>
      <dgm:spPr/>
      <dgm:t>
        <a:bodyPr/>
        <a:lstStyle/>
        <a:p>
          <a:r>
            <a:rPr lang="en-US" sz="1800" b="1" dirty="0" smtClean="0"/>
            <a:t>2014</a:t>
          </a:r>
        </a:p>
        <a:p>
          <a:r>
            <a:rPr lang="en-US" sz="1800" dirty="0" smtClean="0"/>
            <a:t>New mission</a:t>
          </a:r>
        </a:p>
        <a:p>
          <a:r>
            <a:rPr lang="en-US" sz="1800" dirty="0" smtClean="0"/>
            <a:t>Staff restoration</a:t>
          </a:r>
        </a:p>
        <a:p>
          <a:r>
            <a:rPr lang="en-US" sz="1800" dirty="0" smtClean="0"/>
            <a:t>Data Governance</a:t>
          </a:r>
        </a:p>
        <a:p>
          <a:r>
            <a:rPr lang="en-US" sz="1800" dirty="0" smtClean="0"/>
            <a:t>Expanded Scope</a:t>
          </a:r>
          <a:endParaRPr lang="en-US" sz="1800" dirty="0"/>
        </a:p>
      </dgm:t>
    </dgm:pt>
    <dgm:pt modelId="{74DB3174-06D5-41CF-A44A-FF5F66178FE3}" type="parTrans" cxnId="{4AE9C392-C6C4-4623-971B-169280517A01}">
      <dgm:prSet/>
      <dgm:spPr/>
      <dgm:t>
        <a:bodyPr/>
        <a:lstStyle/>
        <a:p>
          <a:endParaRPr lang="en-US"/>
        </a:p>
      </dgm:t>
    </dgm:pt>
    <dgm:pt modelId="{FFB9CC8A-8636-4915-9724-BF44A400FAC0}" type="sibTrans" cxnId="{4AE9C392-C6C4-4623-971B-169280517A01}">
      <dgm:prSet/>
      <dgm:spPr/>
      <dgm:t>
        <a:bodyPr/>
        <a:lstStyle/>
        <a:p>
          <a:endParaRPr lang="en-US"/>
        </a:p>
      </dgm:t>
    </dgm:pt>
    <dgm:pt modelId="{D7C5ECEE-8A65-4ABD-9910-ECDDA3570317}">
      <dgm:prSet custT="1"/>
      <dgm:spPr/>
      <dgm:t>
        <a:bodyPr/>
        <a:lstStyle/>
        <a:p>
          <a:r>
            <a:rPr lang="en-US" sz="1800" b="1" dirty="0" smtClean="0"/>
            <a:t>2013</a:t>
          </a:r>
        </a:p>
        <a:p>
          <a:r>
            <a:rPr lang="en-US" sz="1800" dirty="0" smtClean="0"/>
            <a:t>Reorganization</a:t>
          </a:r>
        </a:p>
        <a:p>
          <a:r>
            <a:rPr lang="en-US" sz="1800" dirty="0" smtClean="0"/>
            <a:t>Office of Institutional Research, </a:t>
          </a:r>
          <a:r>
            <a:rPr lang="en-US" sz="1800" dirty="0" smtClean="0">
              <a:solidFill>
                <a:srgbClr val="C00000"/>
              </a:solidFill>
            </a:rPr>
            <a:t>Planning &amp; Effectiveness</a:t>
          </a:r>
          <a:endParaRPr lang="en-US" sz="1800" dirty="0">
            <a:solidFill>
              <a:srgbClr val="C00000"/>
            </a:solidFill>
          </a:endParaRPr>
        </a:p>
      </dgm:t>
    </dgm:pt>
    <dgm:pt modelId="{D130CD2B-0F94-4A3A-9FC8-47BA04F6711B}" type="parTrans" cxnId="{4E750A55-B8DF-449F-9209-BE3F171CE094}">
      <dgm:prSet/>
      <dgm:spPr/>
      <dgm:t>
        <a:bodyPr/>
        <a:lstStyle/>
        <a:p>
          <a:endParaRPr lang="en-US"/>
        </a:p>
      </dgm:t>
    </dgm:pt>
    <dgm:pt modelId="{2A42900A-EC50-48A5-9CE9-86FC2AD5D8C3}" type="sibTrans" cxnId="{4E750A55-B8DF-449F-9209-BE3F171CE094}">
      <dgm:prSet/>
      <dgm:spPr/>
      <dgm:t>
        <a:bodyPr/>
        <a:lstStyle/>
        <a:p>
          <a:endParaRPr lang="en-US"/>
        </a:p>
      </dgm:t>
    </dgm:pt>
    <dgm:pt modelId="{C33FBF89-DFD9-4B9D-90FF-F55C239D66DC}" type="pres">
      <dgm:prSet presAssocID="{D952B029-AF9A-424A-92B6-0F3D43AC15B3}" presName="Name0" presStyleCnt="0">
        <dgm:presLayoutVars>
          <dgm:dir/>
          <dgm:resizeHandles val="exact"/>
        </dgm:presLayoutVars>
      </dgm:prSet>
      <dgm:spPr/>
      <dgm:t>
        <a:bodyPr/>
        <a:lstStyle/>
        <a:p>
          <a:endParaRPr lang="en-US"/>
        </a:p>
      </dgm:t>
    </dgm:pt>
    <dgm:pt modelId="{1F0D6F74-E89D-45C1-B716-0F5F02A99A02}" type="pres">
      <dgm:prSet presAssocID="{D952B029-AF9A-424A-92B6-0F3D43AC15B3}" presName="arrow" presStyleLbl="bgShp" presStyleIdx="0" presStyleCnt="1"/>
      <dgm:spPr/>
    </dgm:pt>
    <dgm:pt modelId="{88B0A3C7-EA3D-48EB-8E27-652E06D50469}" type="pres">
      <dgm:prSet presAssocID="{D952B029-AF9A-424A-92B6-0F3D43AC15B3}" presName="points" presStyleCnt="0"/>
      <dgm:spPr/>
    </dgm:pt>
    <dgm:pt modelId="{7A10F367-9B96-4B39-8C4E-F08D914C33FA}" type="pres">
      <dgm:prSet presAssocID="{3975E3BF-2E37-46CC-A9F2-13889B0ACF3E}" presName="compositeA" presStyleCnt="0"/>
      <dgm:spPr/>
    </dgm:pt>
    <dgm:pt modelId="{2F7427E2-7B3A-433A-8E35-147E818E957B}" type="pres">
      <dgm:prSet presAssocID="{3975E3BF-2E37-46CC-A9F2-13889B0ACF3E}" presName="textA" presStyleLbl="revTx" presStyleIdx="0" presStyleCnt="4" custScaleX="117504">
        <dgm:presLayoutVars>
          <dgm:bulletEnabled val="1"/>
        </dgm:presLayoutVars>
      </dgm:prSet>
      <dgm:spPr/>
      <dgm:t>
        <a:bodyPr/>
        <a:lstStyle/>
        <a:p>
          <a:endParaRPr lang="en-US"/>
        </a:p>
      </dgm:t>
    </dgm:pt>
    <dgm:pt modelId="{FB45E0AD-4365-42D9-8B4C-78518D0D9E54}" type="pres">
      <dgm:prSet presAssocID="{3975E3BF-2E37-46CC-A9F2-13889B0ACF3E}" presName="circleA" presStyleLbl="node1" presStyleIdx="0" presStyleCnt="4"/>
      <dgm:spPr/>
    </dgm:pt>
    <dgm:pt modelId="{1A2A3351-EB3D-496F-95F7-1E5413944F04}" type="pres">
      <dgm:prSet presAssocID="{3975E3BF-2E37-46CC-A9F2-13889B0ACF3E}" presName="spaceA" presStyleCnt="0"/>
      <dgm:spPr/>
    </dgm:pt>
    <dgm:pt modelId="{D783F315-C184-47CE-9831-DE71B7D7915F}" type="pres">
      <dgm:prSet presAssocID="{1BC49B8D-06AB-48C9-A9BD-BA9B04E433CF}" presName="space" presStyleCnt="0"/>
      <dgm:spPr/>
    </dgm:pt>
    <dgm:pt modelId="{9EADD87A-0BDE-448A-8BD2-12150E533F89}" type="pres">
      <dgm:prSet presAssocID="{020C96E8-755A-498A-9A2D-3BC69403AC0F}" presName="compositeB" presStyleCnt="0"/>
      <dgm:spPr/>
    </dgm:pt>
    <dgm:pt modelId="{AEF12ECD-815B-450D-96DD-D01A0D2B2E8B}" type="pres">
      <dgm:prSet presAssocID="{020C96E8-755A-498A-9A2D-3BC69403AC0F}" presName="textB" presStyleLbl="revTx" presStyleIdx="1" presStyleCnt="4" custScaleX="113301">
        <dgm:presLayoutVars>
          <dgm:bulletEnabled val="1"/>
        </dgm:presLayoutVars>
      </dgm:prSet>
      <dgm:spPr/>
      <dgm:t>
        <a:bodyPr/>
        <a:lstStyle/>
        <a:p>
          <a:endParaRPr lang="en-US"/>
        </a:p>
      </dgm:t>
    </dgm:pt>
    <dgm:pt modelId="{4EAA6A15-E755-4ED9-B3A9-48A0102EA903}" type="pres">
      <dgm:prSet presAssocID="{020C96E8-755A-498A-9A2D-3BC69403AC0F}" presName="circleB" presStyleLbl="node1" presStyleIdx="1" presStyleCnt="4"/>
      <dgm:spPr/>
    </dgm:pt>
    <dgm:pt modelId="{83E2B648-9E80-473E-9648-D4A35837DF6D}" type="pres">
      <dgm:prSet presAssocID="{020C96E8-755A-498A-9A2D-3BC69403AC0F}" presName="spaceB" presStyleCnt="0"/>
      <dgm:spPr/>
    </dgm:pt>
    <dgm:pt modelId="{5CC53710-BA27-4C09-B679-2B1EC985C81C}" type="pres">
      <dgm:prSet presAssocID="{63919F68-9223-468A-A113-98CF18DD6B9D}" presName="space" presStyleCnt="0"/>
      <dgm:spPr/>
    </dgm:pt>
    <dgm:pt modelId="{FDBC6F42-F946-4765-A512-6537A804F88A}" type="pres">
      <dgm:prSet presAssocID="{D7C5ECEE-8A65-4ABD-9910-ECDDA3570317}" presName="compositeA" presStyleCnt="0"/>
      <dgm:spPr/>
    </dgm:pt>
    <dgm:pt modelId="{869A8B36-0BEC-49A2-861E-26C83804533A}" type="pres">
      <dgm:prSet presAssocID="{D7C5ECEE-8A65-4ABD-9910-ECDDA3570317}" presName="textA" presStyleLbl="revTx" presStyleIdx="2" presStyleCnt="4" custScaleX="153951">
        <dgm:presLayoutVars>
          <dgm:bulletEnabled val="1"/>
        </dgm:presLayoutVars>
      </dgm:prSet>
      <dgm:spPr/>
      <dgm:t>
        <a:bodyPr/>
        <a:lstStyle/>
        <a:p>
          <a:endParaRPr lang="en-US"/>
        </a:p>
      </dgm:t>
    </dgm:pt>
    <dgm:pt modelId="{F7203D02-4BDA-4983-A608-602D7D0BB5B4}" type="pres">
      <dgm:prSet presAssocID="{D7C5ECEE-8A65-4ABD-9910-ECDDA3570317}" presName="circleA" presStyleLbl="node1" presStyleIdx="2" presStyleCnt="4"/>
      <dgm:spPr/>
    </dgm:pt>
    <dgm:pt modelId="{FBFED0A4-0050-4932-A5B5-3759E4360AA6}" type="pres">
      <dgm:prSet presAssocID="{D7C5ECEE-8A65-4ABD-9910-ECDDA3570317}" presName="spaceA" presStyleCnt="0"/>
      <dgm:spPr/>
    </dgm:pt>
    <dgm:pt modelId="{2953585E-61CA-48AC-A36E-7EDBE1EDCA46}" type="pres">
      <dgm:prSet presAssocID="{2A42900A-EC50-48A5-9CE9-86FC2AD5D8C3}" presName="space" presStyleCnt="0"/>
      <dgm:spPr/>
    </dgm:pt>
    <dgm:pt modelId="{6D3F55D1-40A6-477E-9BC3-13774C47D96E}" type="pres">
      <dgm:prSet presAssocID="{AE4B0DC9-BBCC-42F9-B5FD-A33C5EB28D56}" presName="compositeB" presStyleCnt="0"/>
      <dgm:spPr/>
    </dgm:pt>
    <dgm:pt modelId="{B3CCFA73-2387-4C8A-A85C-CEE710424E7E}" type="pres">
      <dgm:prSet presAssocID="{AE4B0DC9-BBCC-42F9-B5FD-A33C5EB28D56}" presName="textB" presStyleLbl="revTx" presStyleIdx="3" presStyleCnt="4" custScaleX="136839">
        <dgm:presLayoutVars>
          <dgm:bulletEnabled val="1"/>
        </dgm:presLayoutVars>
      </dgm:prSet>
      <dgm:spPr/>
      <dgm:t>
        <a:bodyPr/>
        <a:lstStyle/>
        <a:p>
          <a:endParaRPr lang="en-US"/>
        </a:p>
      </dgm:t>
    </dgm:pt>
    <dgm:pt modelId="{B44D2413-688A-4530-B3ED-5304C677C9A7}" type="pres">
      <dgm:prSet presAssocID="{AE4B0DC9-BBCC-42F9-B5FD-A33C5EB28D56}" presName="circleB" presStyleLbl="node1" presStyleIdx="3" presStyleCnt="4"/>
      <dgm:spPr/>
    </dgm:pt>
    <dgm:pt modelId="{A9E339C7-5838-4533-A67F-5D0F828094E9}" type="pres">
      <dgm:prSet presAssocID="{AE4B0DC9-BBCC-42F9-B5FD-A33C5EB28D56}" presName="spaceB" presStyleCnt="0"/>
      <dgm:spPr/>
    </dgm:pt>
  </dgm:ptLst>
  <dgm:cxnLst>
    <dgm:cxn modelId="{5B6F8C33-2F4C-4C9C-BEC7-2A96B624C6D6}" type="presOf" srcId="{AE4B0DC9-BBCC-42F9-B5FD-A33C5EB28D56}" destId="{B3CCFA73-2387-4C8A-A85C-CEE710424E7E}" srcOrd="0" destOrd="0" presId="urn:microsoft.com/office/officeart/2005/8/layout/hProcess11"/>
    <dgm:cxn modelId="{4AE9C392-C6C4-4623-971B-169280517A01}" srcId="{D952B029-AF9A-424A-92B6-0F3D43AC15B3}" destId="{AE4B0DC9-BBCC-42F9-B5FD-A33C5EB28D56}" srcOrd="3" destOrd="0" parTransId="{74DB3174-06D5-41CF-A44A-FF5F66178FE3}" sibTransId="{FFB9CC8A-8636-4915-9724-BF44A400FAC0}"/>
    <dgm:cxn modelId="{B7315E31-B8D8-4D33-8056-3487AF3D8766}" type="presOf" srcId="{D952B029-AF9A-424A-92B6-0F3D43AC15B3}" destId="{C33FBF89-DFD9-4B9D-90FF-F55C239D66DC}" srcOrd="0" destOrd="0" presId="urn:microsoft.com/office/officeart/2005/8/layout/hProcess11"/>
    <dgm:cxn modelId="{93E23813-51A6-4EAB-9E75-5AFFEFEF61DD}" type="presOf" srcId="{D7C5ECEE-8A65-4ABD-9910-ECDDA3570317}" destId="{869A8B36-0BEC-49A2-861E-26C83804533A}" srcOrd="0" destOrd="0" presId="urn:microsoft.com/office/officeart/2005/8/layout/hProcess11"/>
    <dgm:cxn modelId="{F5F96CAB-D30B-4237-975B-ACD0FA146F0A}" type="presOf" srcId="{3975E3BF-2E37-46CC-A9F2-13889B0ACF3E}" destId="{2F7427E2-7B3A-433A-8E35-147E818E957B}" srcOrd="0" destOrd="0" presId="urn:microsoft.com/office/officeart/2005/8/layout/hProcess11"/>
    <dgm:cxn modelId="{96BE3003-382C-4442-A3BC-B1495C272145}" srcId="{D952B029-AF9A-424A-92B6-0F3D43AC15B3}" destId="{020C96E8-755A-498A-9A2D-3BC69403AC0F}" srcOrd="1" destOrd="0" parTransId="{1B399A63-7EA2-48D4-B0C5-5701175F5A7C}" sibTransId="{63919F68-9223-468A-A113-98CF18DD6B9D}"/>
    <dgm:cxn modelId="{3D2EE89A-2A77-4521-A8C9-EA42B0AD8AED}" type="presOf" srcId="{020C96E8-755A-498A-9A2D-3BC69403AC0F}" destId="{AEF12ECD-815B-450D-96DD-D01A0D2B2E8B}" srcOrd="0" destOrd="0" presId="urn:microsoft.com/office/officeart/2005/8/layout/hProcess11"/>
    <dgm:cxn modelId="{23C0E154-9DFA-4620-B936-B13A5F0A0C26}" srcId="{D952B029-AF9A-424A-92B6-0F3D43AC15B3}" destId="{3975E3BF-2E37-46CC-A9F2-13889B0ACF3E}" srcOrd="0" destOrd="0" parTransId="{04D07664-EAF1-4B24-9C8E-E216E28E6979}" sibTransId="{1BC49B8D-06AB-48C9-A9BD-BA9B04E433CF}"/>
    <dgm:cxn modelId="{4E750A55-B8DF-449F-9209-BE3F171CE094}" srcId="{D952B029-AF9A-424A-92B6-0F3D43AC15B3}" destId="{D7C5ECEE-8A65-4ABD-9910-ECDDA3570317}" srcOrd="2" destOrd="0" parTransId="{D130CD2B-0F94-4A3A-9FC8-47BA04F6711B}" sibTransId="{2A42900A-EC50-48A5-9CE9-86FC2AD5D8C3}"/>
    <dgm:cxn modelId="{ACDA76A3-393E-4BF0-9AE9-0FCBC008E00A}" type="presParOf" srcId="{C33FBF89-DFD9-4B9D-90FF-F55C239D66DC}" destId="{1F0D6F74-E89D-45C1-B716-0F5F02A99A02}" srcOrd="0" destOrd="0" presId="urn:microsoft.com/office/officeart/2005/8/layout/hProcess11"/>
    <dgm:cxn modelId="{AE505A4B-9342-4C98-B8E3-41769DD4180E}" type="presParOf" srcId="{C33FBF89-DFD9-4B9D-90FF-F55C239D66DC}" destId="{88B0A3C7-EA3D-48EB-8E27-652E06D50469}" srcOrd="1" destOrd="0" presId="urn:microsoft.com/office/officeart/2005/8/layout/hProcess11"/>
    <dgm:cxn modelId="{F9E7A0FB-FA15-46C5-A1FA-2D849F0038BF}" type="presParOf" srcId="{88B0A3C7-EA3D-48EB-8E27-652E06D50469}" destId="{7A10F367-9B96-4B39-8C4E-F08D914C33FA}" srcOrd="0" destOrd="0" presId="urn:microsoft.com/office/officeart/2005/8/layout/hProcess11"/>
    <dgm:cxn modelId="{F7410D0A-E469-4661-848C-0E38B189B910}" type="presParOf" srcId="{7A10F367-9B96-4B39-8C4E-F08D914C33FA}" destId="{2F7427E2-7B3A-433A-8E35-147E818E957B}" srcOrd="0" destOrd="0" presId="urn:microsoft.com/office/officeart/2005/8/layout/hProcess11"/>
    <dgm:cxn modelId="{4386D210-EFE0-40CD-8B5C-B518F0CA6DC8}" type="presParOf" srcId="{7A10F367-9B96-4B39-8C4E-F08D914C33FA}" destId="{FB45E0AD-4365-42D9-8B4C-78518D0D9E54}" srcOrd="1" destOrd="0" presId="urn:microsoft.com/office/officeart/2005/8/layout/hProcess11"/>
    <dgm:cxn modelId="{0A395E46-1EAE-4F87-A9B4-7593FEA063F6}" type="presParOf" srcId="{7A10F367-9B96-4B39-8C4E-F08D914C33FA}" destId="{1A2A3351-EB3D-496F-95F7-1E5413944F04}" srcOrd="2" destOrd="0" presId="urn:microsoft.com/office/officeart/2005/8/layout/hProcess11"/>
    <dgm:cxn modelId="{FAD90145-5016-411E-BC27-8C018B6797A3}" type="presParOf" srcId="{88B0A3C7-EA3D-48EB-8E27-652E06D50469}" destId="{D783F315-C184-47CE-9831-DE71B7D7915F}" srcOrd="1" destOrd="0" presId="urn:microsoft.com/office/officeart/2005/8/layout/hProcess11"/>
    <dgm:cxn modelId="{5C50D281-78C0-41B5-A7D5-DC421C3727B3}" type="presParOf" srcId="{88B0A3C7-EA3D-48EB-8E27-652E06D50469}" destId="{9EADD87A-0BDE-448A-8BD2-12150E533F89}" srcOrd="2" destOrd="0" presId="urn:microsoft.com/office/officeart/2005/8/layout/hProcess11"/>
    <dgm:cxn modelId="{56C4BD79-3C7B-41AA-9037-154D8AFB9B0A}" type="presParOf" srcId="{9EADD87A-0BDE-448A-8BD2-12150E533F89}" destId="{AEF12ECD-815B-450D-96DD-D01A0D2B2E8B}" srcOrd="0" destOrd="0" presId="urn:microsoft.com/office/officeart/2005/8/layout/hProcess11"/>
    <dgm:cxn modelId="{8B58E274-A26D-42B7-A092-DF05645BC09F}" type="presParOf" srcId="{9EADD87A-0BDE-448A-8BD2-12150E533F89}" destId="{4EAA6A15-E755-4ED9-B3A9-48A0102EA903}" srcOrd="1" destOrd="0" presId="urn:microsoft.com/office/officeart/2005/8/layout/hProcess11"/>
    <dgm:cxn modelId="{85691E61-0B5A-47AF-9B36-C0C02DCDBBF1}" type="presParOf" srcId="{9EADD87A-0BDE-448A-8BD2-12150E533F89}" destId="{83E2B648-9E80-473E-9648-D4A35837DF6D}" srcOrd="2" destOrd="0" presId="urn:microsoft.com/office/officeart/2005/8/layout/hProcess11"/>
    <dgm:cxn modelId="{B4E9C726-73E5-4B33-9D9F-9900546B83E5}" type="presParOf" srcId="{88B0A3C7-EA3D-48EB-8E27-652E06D50469}" destId="{5CC53710-BA27-4C09-B679-2B1EC985C81C}" srcOrd="3" destOrd="0" presId="urn:microsoft.com/office/officeart/2005/8/layout/hProcess11"/>
    <dgm:cxn modelId="{3E05DB66-0311-4E14-B94A-BE49C8868D1B}" type="presParOf" srcId="{88B0A3C7-EA3D-48EB-8E27-652E06D50469}" destId="{FDBC6F42-F946-4765-A512-6537A804F88A}" srcOrd="4" destOrd="0" presId="urn:microsoft.com/office/officeart/2005/8/layout/hProcess11"/>
    <dgm:cxn modelId="{F3618E21-D230-48A9-84F5-1375A1098FFC}" type="presParOf" srcId="{FDBC6F42-F946-4765-A512-6537A804F88A}" destId="{869A8B36-0BEC-49A2-861E-26C83804533A}" srcOrd="0" destOrd="0" presId="urn:microsoft.com/office/officeart/2005/8/layout/hProcess11"/>
    <dgm:cxn modelId="{29FE5052-06E2-4E17-8E6C-E194AAE1A347}" type="presParOf" srcId="{FDBC6F42-F946-4765-A512-6537A804F88A}" destId="{F7203D02-4BDA-4983-A608-602D7D0BB5B4}" srcOrd="1" destOrd="0" presId="urn:microsoft.com/office/officeart/2005/8/layout/hProcess11"/>
    <dgm:cxn modelId="{1E3DCF1B-82C7-49CA-AED9-5852FE14EE22}" type="presParOf" srcId="{FDBC6F42-F946-4765-A512-6537A804F88A}" destId="{FBFED0A4-0050-4932-A5B5-3759E4360AA6}" srcOrd="2" destOrd="0" presId="urn:microsoft.com/office/officeart/2005/8/layout/hProcess11"/>
    <dgm:cxn modelId="{BC165A19-EB73-4586-849B-DF8890917D20}" type="presParOf" srcId="{88B0A3C7-EA3D-48EB-8E27-652E06D50469}" destId="{2953585E-61CA-48AC-A36E-7EDBE1EDCA46}" srcOrd="5" destOrd="0" presId="urn:microsoft.com/office/officeart/2005/8/layout/hProcess11"/>
    <dgm:cxn modelId="{83048D67-E3E9-4CEE-BD5F-BED673D1948A}" type="presParOf" srcId="{88B0A3C7-EA3D-48EB-8E27-652E06D50469}" destId="{6D3F55D1-40A6-477E-9BC3-13774C47D96E}" srcOrd="6" destOrd="0" presId="urn:microsoft.com/office/officeart/2005/8/layout/hProcess11"/>
    <dgm:cxn modelId="{486DB353-A7C9-467A-B421-5840114F8859}" type="presParOf" srcId="{6D3F55D1-40A6-477E-9BC3-13774C47D96E}" destId="{B3CCFA73-2387-4C8A-A85C-CEE710424E7E}" srcOrd="0" destOrd="0" presId="urn:microsoft.com/office/officeart/2005/8/layout/hProcess11"/>
    <dgm:cxn modelId="{C28B2707-C737-4D02-B8F4-8116567C5DA6}" type="presParOf" srcId="{6D3F55D1-40A6-477E-9BC3-13774C47D96E}" destId="{B44D2413-688A-4530-B3ED-5304C677C9A7}" srcOrd="1" destOrd="0" presId="urn:microsoft.com/office/officeart/2005/8/layout/hProcess11"/>
    <dgm:cxn modelId="{988D08AB-F968-413C-9DA3-AB1DF6C0CB60}" type="presParOf" srcId="{6D3F55D1-40A6-477E-9BC3-13774C47D96E}" destId="{A9E339C7-5838-4533-A67F-5D0F828094E9}"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7DB3A15-3CCF-4AD5-A72B-19FD1430BACB}" type="doc">
      <dgm:prSet loTypeId="urn:microsoft.com/office/officeart/2005/8/layout/pyramid2" loCatId="list" qsTypeId="urn:microsoft.com/office/officeart/2005/8/quickstyle/simple1" qsCatId="simple" csTypeId="urn:microsoft.com/office/officeart/2005/8/colors/colorful1" csCatId="colorful" phldr="1"/>
      <dgm:spPr/>
    </dgm:pt>
    <dgm:pt modelId="{FC00CFF7-85D5-43E2-8E65-EFEBDBC759EA}">
      <dgm:prSet phldrT="[Text]" custT="1"/>
      <dgm:spPr/>
      <dgm:t>
        <a:bodyPr/>
        <a:lstStyle/>
        <a:p>
          <a:pPr algn="l"/>
          <a:r>
            <a:rPr lang="en-US" sz="2400" dirty="0" smtClean="0"/>
            <a:t>3. Decision Support &amp; Internal Data Requests</a:t>
          </a:r>
          <a:endParaRPr lang="en-US" sz="2400" dirty="0"/>
        </a:p>
      </dgm:t>
    </dgm:pt>
    <dgm:pt modelId="{BC588CA5-974D-40B1-8D27-8B4892ECB39B}" type="parTrans" cxnId="{8B79CCFE-DFA3-481B-9600-30D999EA8C00}">
      <dgm:prSet/>
      <dgm:spPr/>
      <dgm:t>
        <a:bodyPr/>
        <a:lstStyle/>
        <a:p>
          <a:endParaRPr lang="en-US" sz="2400"/>
        </a:p>
      </dgm:t>
    </dgm:pt>
    <dgm:pt modelId="{97CE2CBB-4B42-402C-A66B-32C747D826F5}" type="sibTrans" cxnId="{8B79CCFE-DFA3-481B-9600-30D999EA8C00}">
      <dgm:prSet/>
      <dgm:spPr/>
      <dgm:t>
        <a:bodyPr/>
        <a:lstStyle/>
        <a:p>
          <a:endParaRPr lang="en-US" sz="2400"/>
        </a:p>
      </dgm:t>
    </dgm:pt>
    <dgm:pt modelId="{0DB380BB-F3A2-4F2F-9260-FA670D5AB6D5}">
      <dgm:prSet phldrT="[Text]" custT="1"/>
      <dgm:spPr/>
      <dgm:t>
        <a:bodyPr/>
        <a:lstStyle/>
        <a:p>
          <a:pPr algn="l"/>
          <a:r>
            <a:rPr lang="en-US" sz="2400" dirty="0" smtClean="0"/>
            <a:t>2. External Reporting &amp; Accountability</a:t>
          </a:r>
          <a:endParaRPr lang="en-US" sz="2400" dirty="0"/>
        </a:p>
      </dgm:t>
    </dgm:pt>
    <dgm:pt modelId="{70FBBF25-9136-4EDB-999E-A183B7B80909}" type="parTrans" cxnId="{5E2E13B8-46C0-4FB2-8EAB-A054A91DD601}">
      <dgm:prSet/>
      <dgm:spPr/>
      <dgm:t>
        <a:bodyPr/>
        <a:lstStyle/>
        <a:p>
          <a:endParaRPr lang="en-US" sz="2400"/>
        </a:p>
      </dgm:t>
    </dgm:pt>
    <dgm:pt modelId="{55F4B4A9-D308-45E3-A1B6-6D090312B8B8}" type="sibTrans" cxnId="{5E2E13B8-46C0-4FB2-8EAB-A054A91DD601}">
      <dgm:prSet/>
      <dgm:spPr/>
      <dgm:t>
        <a:bodyPr/>
        <a:lstStyle/>
        <a:p>
          <a:endParaRPr lang="en-US" sz="2400"/>
        </a:p>
      </dgm:t>
    </dgm:pt>
    <dgm:pt modelId="{5139405D-94F1-440E-B6E1-22FE952F8C01}">
      <dgm:prSet phldrT="[Text]" custT="1"/>
      <dgm:spPr/>
      <dgm:t>
        <a:bodyPr/>
        <a:lstStyle/>
        <a:p>
          <a:pPr algn="l"/>
          <a:r>
            <a:rPr lang="en-US" sz="2400" dirty="0" smtClean="0"/>
            <a:t>1. Data Management</a:t>
          </a:r>
          <a:endParaRPr lang="en-US" sz="2400" dirty="0"/>
        </a:p>
      </dgm:t>
    </dgm:pt>
    <dgm:pt modelId="{D0B7BC38-2509-4B40-8965-9855F06D903E}" type="parTrans" cxnId="{91B2630F-E3CC-4327-8510-32288D39CC92}">
      <dgm:prSet/>
      <dgm:spPr/>
      <dgm:t>
        <a:bodyPr/>
        <a:lstStyle/>
        <a:p>
          <a:endParaRPr lang="en-US" sz="2400"/>
        </a:p>
      </dgm:t>
    </dgm:pt>
    <dgm:pt modelId="{31F1961C-8653-4E31-BF60-7FBE3128535A}" type="sibTrans" cxnId="{91B2630F-E3CC-4327-8510-32288D39CC92}">
      <dgm:prSet/>
      <dgm:spPr/>
      <dgm:t>
        <a:bodyPr/>
        <a:lstStyle/>
        <a:p>
          <a:endParaRPr lang="en-US" sz="2400"/>
        </a:p>
      </dgm:t>
    </dgm:pt>
    <dgm:pt modelId="{BFBFB75A-5132-491F-A7C1-355E0D8FC00C}">
      <dgm:prSet custT="1"/>
      <dgm:spPr/>
      <dgm:t>
        <a:bodyPr/>
        <a:lstStyle/>
        <a:p>
          <a:pPr algn="l"/>
          <a:r>
            <a:rPr lang="en-US" sz="2400" dirty="0" smtClean="0"/>
            <a:t>4. Research</a:t>
          </a:r>
          <a:endParaRPr lang="en-US" sz="2400" dirty="0"/>
        </a:p>
      </dgm:t>
    </dgm:pt>
    <dgm:pt modelId="{6DFE5492-19C9-4324-AD2E-CA0FAB7BB28E}" type="parTrans" cxnId="{7EB1E3F7-6454-4A04-9D7F-C8C0553E9F4C}">
      <dgm:prSet/>
      <dgm:spPr/>
      <dgm:t>
        <a:bodyPr/>
        <a:lstStyle/>
        <a:p>
          <a:endParaRPr lang="en-US" sz="2400"/>
        </a:p>
      </dgm:t>
    </dgm:pt>
    <dgm:pt modelId="{20B11B2A-F17A-440A-9EE6-035A92BBE303}" type="sibTrans" cxnId="{7EB1E3F7-6454-4A04-9D7F-C8C0553E9F4C}">
      <dgm:prSet/>
      <dgm:spPr/>
      <dgm:t>
        <a:bodyPr/>
        <a:lstStyle/>
        <a:p>
          <a:endParaRPr lang="en-US" sz="2400"/>
        </a:p>
      </dgm:t>
    </dgm:pt>
    <dgm:pt modelId="{CD1FA35F-A74C-4F94-B1E9-0BDEE96990BE}">
      <dgm:prSet custT="1"/>
      <dgm:spPr/>
      <dgm:t>
        <a:bodyPr/>
        <a:lstStyle/>
        <a:p>
          <a:pPr algn="l"/>
          <a:r>
            <a:rPr lang="en-US" sz="2400" dirty="0" smtClean="0"/>
            <a:t>5. Institutional Effectiveness</a:t>
          </a:r>
          <a:endParaRPr lang="en-US" sz="2400" dirty="0"/>
        </a:p>
      </dgm:t>
    </dgm:pt>
    <dgm:pt modelId="{58A8434A-188C-4F02-8599-9413AFC05929}" type="parTrans" cxnId="{8BC369D5-1EAF-4EB3-B18F-E15510865730}">
      <dgm:prSet/>
      <dgm:spPr/>
      <dgm:t>
        <a:bodyPr/>
        <a:lstStyle/>
        <a:p>
          <a:endParaRPr lang="en-US" sz="2400"/>
        </a:p>
      </dgm:t>
    </dgm:pt>
    <dgm:pt modelId="{F0C8FFC0-4C8A-43CC-9661-0DDE6AF223E3}" type="sibTrans" cxnId="{8BC369D5-1EAF-4EB3-B18F-E15510865730}">
      <dgm:prSet/>
      <dgm:spPr/>
      <dgm:t>
        <a:bodyPr/>
        <a:lstStyle/>
        <a:p>
          <a:endParaRPr lang="en-US" sz="2400"/>
        </a:p>
      </dgm:t>
    </dgm:pt>
    <dgm:pt modelId="{77D3E384-53B8-4F81-B051-85FD2BDF9495}">
      <dgm:prSet custT="1"/>
      <dgm:spPr/>
      <dgm:t>
        <a:bodyPr/>
        <a:lstStyle/>
        <a:p>
          <a:pPr algn="l"/>
          <a:r>
            <a:rPr lang="en-US" sz="2400" dirty="0" smtClean="0"/>
            <a:t>6. Strategic Planning Support</a:t>
          </a:r>
          <a:endParaRPr lang="en-US" sz="2400" dirty="0"/>
        </a:p>
      </dgm:t>
    </dgm:pt>
    <dgm:pt modelId="{6E5481F0-3327-4D0B-9CA4-E707195FE69D}" type="parTrans" cxnId="{4B008CC5-F14D-44A3-9BDB-C1194D6DACEB}">
      <dgm:prSet/>
      <dgm:spPr/>
      <dgm:t>
        <a:bodyPr/>
        <a:lstStyle/>
        <a:p>
          <a:endParaRPr lang="en-US" sz="2400"/>
        </a:p>
      </dgm:t>
    </dgm:pt>
    <dgm:pt modelId="{35947DE9-C1DA-4414-BEC2-DE3A781A8FA1}" type="sibTrans" cxnId="{4B008CC5-F14D-44A3-9BDB-C1194D6DACEB}">
      <dgm:prSet/>
      <dgm:spPr/>
      <dgm:t>
        <a:bodyPr/>
        <a:lstStyle/>
        <a:p>
          <a:endParaRPr lang="en-US" sz="2400"/>
        </a:p>
      </dgm:t>
    </dgm:pt>
    <dgm:pt modelId="{60C80778-6896-4912-8025-6965CAEFB37B}" type="pres">
      <dgm:prSet presAssocID="{87DB3A15-3CCF-4AD5-A72B-19FD1430BACB}" presName="compositeShape" presStyleCnt="0">
        <dgm:presLayoutVars>
          <dgm:dir/>
          <dgm:resizeHandles/>
        </dgm:presLayoutVars>
      </dgm:prSet>
      <dgm:spPr/>
    </dgm:pt>
    <dgm:pt modelId="{F7918F64-BFD1-4CC8-B44A-DCA18377063B}" type="pres">
      <dgm:prSet presAssocID="{87DB3A15-3CCF-4AD5-A72B-19FD1430BACB}" presName="pyramid" presStyleLbl="node1" presStyleIdx="0" presStyleCnt="1" custLinFactNeighborX="-31235"/>
      <dgm:spPr>
        <a:solidFill>
          <a:srgbClr val="C00000"/>
        </a:solidFill>
        <a:effectLst>
          <a:outerShdw blurRad="76200" dist="12700" dir="2700000" sy="-23000" kx="-800400" algn="bl" rotWithShape="0">
            <a:prstClr val="black">
              <a:alpha val="20000"/>
            </a:prstClr>
          </a:outerShdw>
        </a:effectLst>
      </dgm:spPr>
    </dgm:pt>
    <dgm:pt modelId="{EE039F4A-03A7-4957-95A5-BF06D5ECCF28}" type="pres">
      <dgm:prSet presAssocID="{87DB3A15-3CCF-4AD5-A72B-19FD1430BACB}" presName="theList" presStyleCnt="0"/>
      <dgm:spPr/>
    </dgm:pt>
    <dgm:pt modelId="{27A11167-61D0-48BB-9D58-0AFA70F02829}" type="pres">
      <dgm:prSet presAssocID="{77D3E384-53B8-4F81-B051-85FD2BDF9495}" presName="aNode" presStyleLbl="fgAcc1" presStyleIdx="0" presStyleCnt="6" custScaleX="182330">
        <dgm:presLayoutVars>
          <dgm:bulletEnabled val="1"/>
        </dgm:presLayoutVars>
      </dgm:prSet>
      <dgm:spPr/>
      <dgm:t>
        <a:bodyPr/>
        <a:lstStyle/>
        <a:p>
          <a:endParaRPr lang="en-US"/>
        </a:p>
      </dgm:t>
    </dgm:pt>
    <dgm:pt modelId="{1D92E77A-D803-4071-B9C6-4B03C788F8FA}" type="pres">
      <dgm:prSet presAssocID="{77D3E384-53B8-4F81-B051-85FD2BDF9495}" presName="aSpace" presStyleCnt="0"/>
      <dgm:spPr/>
    </dgm:pt>
    <dgm:pt modelId="{F61E4480-F3F4-447B-884E-2406D45C86AB}" type="pres">
      <dgm:prSet presAssocID="{CD1FA35F-A74C-4F94-B1E9-0BDEE96990BE}" presName="aNode" presStyleLbl="fgAcc1" presStyleIdx="1" presStyleCnt="6" custScaleX="183534">
        <dgm:presLayoutVars>
          <dgm:bulletEnabled val="1"/>
        </dgm:presLayoutVars>
      </dgm:prSet>
      <dgm:spPr/>
      <dgm:t>
        <a:bodyPr/>
        <a:lstStyle/>
        <a:p>
          <a:endParaRPr lang="en-US"/>
        </a:p>
      </dgm:t>
    </dgm:pt>
    <dgm:pt modelId="{81885C58-51E3-48D7-82F8-1A0BE6699854}" type="pres">
      <dgm:prSet presAssocID="{CD1FA35F-A74C-4F94-B1E9-0BDEE96990BE}" presName="aSpace" presStyleCnt="0"/>
      <dgm:spPr/>
    </dgm:pt>
    <dgm:pt modelId="{6B83E87C-84BB-4E76-B4F1-4930392C6C38}" type="pres">
      <dgm:prSet presAssocID="{BFBFB75A-5132-491F-A7C1-355E0D8FC00C}" presName="aNode" presStyleLbl="fgAcc1" presStyleIdx="2" presStyleCnt="6" custScaleX="186033">
        <dgm:presLayoutVars>
          <dgm:bulletEnabled val="1"/>
        </dgm:presLayoutVars>
      </dgm:prSet>
      <dgm:spPr/>
      <dgm:t>
        <a:bodyPr/>
        <a:lstStyle/>
        <a:p>
          <a:endParaRPr lang="en-US"/>
        </a:p>
      </dgm:t>
    </dgm:pt>
    <dgm:pt modelId="{76A84048-6D2C-4B97-8819-A8C67C822346}" type="pres">
      <dgm:prSet presAssocID="{BFBFB75A-5132-491F-A7C1-355E0D8FC00C}" presName="aSpace" presStyleCnt="0"/>
      <dgm:spPr/>
    </dgm:pt>
    <dgm:pt modelId="{85E5BB6D-16E5-4083-AFAE-CC00814C5202}" type="pres">
      <dgm:prSet presAssocID="{FC00CFF7-85D5-43E2-8E65-EFEBDBC759EA}" presName="aNode" presStyleLbl="fgAcc1" presStyleIdx="3" presStyleCnt="6" custScaleX="185816">
        <dgm:presLayoutVars>
          <dgm:bulletEnabled val="1"/>
        </dgm:presLayoutVars>
      </dgm:prSet>
      <dgm:spPr/>
      <dgm:t>
        <a:bodyPr/>
        <a:lstStyle/>
        <a:p>
          <a:endParaRPr lang="en-US"/>
        </a:p>
      </dgm:t>
    </dgm:pt>
    <dgm:pt modelId="{D57EC77D-FC81-4DE9-B71C-00284942F049}" type="pres">
      <dgm:prSet presAssocID="{FC00CFF7-85D5-43E2-8E65-EFEBDBC759EA}" presName="aSpace" presStyleCnt="0"/>
      <dgm:spPr/>
    </dgm:pt>
    <dgm:pt modelId="{9905EAB7-4659-4544-9795-B9CCBE97455F}" type="pres">
      <dgm:prSet presAssocID="{0DB380BB-F3A2-4F2F-9260-FA670D5AB6D5}" presName="aNode" presStyleLbl="fgAcc1" presStyleIdx="4" presStyleCnt="6" custScaleX="185816">
        <dgm:presLayoutVars>
          <dgm:bulletEnabled val="1"/>
        </dgm:presLayoutVars>
      </dgm:prSet>
      <dgm:spPr/>
      <dgm:t>
        <a:bodyPr/>
        <a:lstStyle/>
        <a:p>
          <a:endParaRPr lang="en-US"/>
        </a:p>
      </dgm:t>
    </dgm:pt>
    <dgm:pt modelId="{9774A4DA-47DB-4953-A64F-E8368EE1FE51}" type="pres">
      <dgm:prSet presAssocID="{0DB380BB-F3A2-4F2F-9260-FA670D5AB6D5}" presName="aSpace" presStyleCnt="0"/>
      <dgm:spPr/>
    </dgm:pt>
    <dgm:pt modelId="{18FDB888-1695-41C0-9C5F-5E763FA38434}" type="pres">
      <dgm:prSet presAssocID="{5139405D-94F1-440E-B6E1-22FE952F8C01}" presName="aNode" presStyleLbl="fgAcc1" presStyleIdx="5" presStyleCnt="6" custScaleX="184783" custLinFactNeighborX="-526">
        <dgm:presLayoutVars>
          <dgm:bulletEnabled val="1"/>
        </dgm:presLayoutVars>
      </dgm:prSet>
      <dgm:spPr/>
      <dgm:t>
        <a:bodyPr/>
        <a:lstStyle/>
        <a:p>
          <a:endParaRPr lang="en-US"/>
        </a:p>
      </dgm:t>
    </dgm:pt>
    <dgm:pt modelId="{99DDB3A9-B7D0-4EEC-AC3D-049FC5886200}" type="pres">
      <dgm:prSet presAssocID="{5139405D-94F1-440E-B6E1-22FE952F8C01}" presName="aSpace" presStyleCnt="0"/>
      <dgm:spPr/>
    </dgm:pt>
  </dgm:ptLst>
  <dgm:cxnLst>
    <dgm:cxn modelId="{4B008CC5-F14D-44A3-9BDB-C1194D6DACEB}" srcId="{87DB3A15-3CCF-4AD5-A72B-19FD1430BACB}" destId="{77D3E384-53B8-4F81-B051-85FD2BDF9495}" srcOrd="0" destOrd="0" parTransId="{6E5481F0-3327-4D0B-9CA4-E707195FE69D}" sibTransId="{35947DE9-C1DA-4414-BEC2-DE3A781A8FA1}"/>
    <dgm:cxn modelId="{22C787E0-8F2A-4D99-8E1A-ED3B60408DD3}" type="presOf" srcId="{0DB380BB-F3A2-4F2F-9260-FA670D5AB6D5}" destId="{9905EAB7-4659-4544-9795-B9CCBE97455F}" srcOrd="0" destOrd="0" presId="urn:microsoft.com/office/officeart/2005/8/layout/pyramid2"/>
    <dgm:cxn modelId="{5E2E13B8-46C0-4FB2-8EAB-A054A91DD601}" srcId="{87DB3A15-3CCF-4AD5-A72B-19FD1430BACB}" destId="{0DB380BB-F3A2-4F2F-9260-FA670D5AB6D5}" srcOrd="4" destOrd="0" parTransId="{70FBBF25-9136-4EDB-999E-A183B7B80909}" sibTransId="{55F4B4A9-D308-45E3-A1B6-6D090312B8B8}"/>
    <dgm:cxn modelId="{7EB1E3F7-6454-4A04-9D7F-C8C0553E9F4C}" srcId="{87DB3A15-3CCF-4AD5-A72B-19FD1430BACB}" destId="{BFBFB75A-5132-491F-A7C1-355E0D8FC00C}" srcOrd="2" destOrd="0" parTransId="{6DFE5492-19C9-4324-AD2E-CA0FAB7BB28E}" sibTransId="{20B11B2A-F17A-440A-9EE6-035A92BBE303}"/>
    <dgm:cxn modelId="{31018C4D-6B96-4BA9-94AD-EC35B6DC5C17}" type="presOf" srcId="{77D3E384-53B8-4F81-B051-85FD2BDF9495}" destId="{27A11167-61D0-48BB-9D58-0AFA70F02829}" srcOrd="0" destOrd="0" presId="urn:microsoft.com/office/officeart/2005/8/layout/pyramid2"/>
    <dgm:cxn modelId="{EC7E3DB9-17E6-49BA-AB68-A871C80DA343}" type="presOf" srcId="{CD1FA35F-A74C-4F94-B1E9-0BDEE96990BE}" destId="{F61E4480-F3F4-447B-884E-2406D45C86AB}" srcOrd="0" destOrd="0" presId="urn:microsoft.com/office/officeart/2005/8/layout/pyramid2"/>
    <dgm:cxn modelId="{B6A72896-66BB-42BB-83C6-B5C4D656099F}" type="presOf" srcId="{5139405D-94F1-440E-B6E1-22FE952F8C01}" destId="{18FDB888-1695-41C0-9C5F-5E763FA38434}" srcOrd="0" destOrd="0" presId="urn:microsoft.com/office/officeart/2005/8/layout/pyramid2"/>
    <dgm:cxn modelId="{91B2630F-E3CC-4327-8510-32288D39CC92}" srcId="{87DB3A15-3CCF-4AD5-A72B-19FD1430BACB}" destId="{5139405D-94F1-440E-B6E1-22FE952F8C01}" srcOrd="5" destOrd="0" parTransId="{D0B7BC38-2509-4B40-8965-9855F06D903E}" sibTransId="{31F1961C-8653-4E31-BF60-7FBE3128535A}"/>
    <dgm:cxn modelId="{8BC369D5-1EAF-4EB3-B18F-E15510865730}" srcId="{87DB3A15-3CCF-4AD5-A72B-19FD1430BACB}" destId="{CD1FA35F-A74C-4F94-B1E9-0BDEE96990BE}" srcOrd="1" destOrd="0" parTransId="{58A8434A-188C-4F02-8599-9413AFC05929}" sibTransId="{F0C8FFC0-4C8A-43CC-9661-0DDE6AF223E3}"/>
    <dgm:cxn modelId="{2770CDA9-30E7-4BE6-9B11-30504038861C}" type="presOf" srcId="{BFBFB75A-5132-491F-A7C1-355E0D8FC00C}" destId="{6B83E87C-84BB-4E76-B4F1-4930392C6C38}" srcOrd="0" destOrd="0" presId="urn:microsoft.com/office/officeart/2005/8/layout/pyramid2"/>
    <dgm:cxn modelId="{84E74A09-9368-4C30-AD6A-99ADCD825B4A}" type="presOf" srcId="{87DB3A15-3CCF-4AD5-A72B-19FD1430BACB}" destId="{60C80778-6896-4912-8025-6965CAEFB37B}" srcOrd="0" destOrd="0" presId="urn:microsoft.com/office/officeart/2005/8/layout/pyramid2"/>
    <dgm:cxn modelId="{B77D7649-D45A-484A-B0C9-08F5658D7E9D}" type="presOf" srcId="{FC00CFF7-85D5-43E2-8E65-EFEBDBC759EA}" destId="{85E5BB6D-16E5-4083-AFAE-CC00814C5202}" srcOrd="0" destOrd="0" presId="urn:microsoft.com/office/officeart/2005/8/layout/pyramid2"/>
    <dgm:cxn modelId="{8B79CCFE-DFA3-481B-9600-30D999EA8C00}" srcId="{87DB3A15-3CCF-4AD5-A72B-19FD1430BACB}" destId="{FC00CFF7-85D5-43E2-8E65-EFEBDBC759EA}" srcOrd="3" destOrd="0" parTransId="{BC588CA5-974D-40B1-8D27-8B4892ECB39B}" sibTransId="{97CE2CBB-4B42-402C-A66B-32C747D826F5}"/>
    <dgm:cxn modelId="{915B4662-5CEF-45DD-946D-1D59BE3F64A3}" type="presParOf" srcId="{60C80778-6896-4912-8025-6965CAEFB37B}" destId="{F7918F64-BFD1-4CC8-B44A-DCA18377063B}" srcOrd="0" destOrd="0" presId="urn:microsoft.com/office/officeart/2005/8/layout/pyramid2"/>
    <dgm:cxn modelId="{D2B2A756-767D-48F3-AD6B-2F04675ECFCC}" type="presParOf" srcId="{60C80778-6896-4912-8025-6965CAEFB37B}" destId="{EE039F4A-03A7-4957-95A5-BF06D5ECCF28}" srcOrd="1" destOrd="0" presId="urn:microsoft.com/office/officeart/2005/8/layout/pyramid2"/>
    <dgm:cxn modelId="{3387E5B9-EE34-4727-A6D3-3E1B8EECF68E}" type="presParOf" srcId="{EE039F4A-03A7-4957-95A5-BF06D5ECCF28}" destId="{27A11167-61D0-48BB-9D58-0AFA70F02829}" srcOrd="0" destOrd="0" presId="urn:microsoft.com/office/officeart/2005/8/layout/pyramid2"/>
    <dgm:cxn modelId="{5D19C6D8-416C-4F89-A541-C070DD513503}" type="presParOf" srcId="{EE039F4A-03A7-4957-95A5-BF06D5ECCF28}" destId="{1D92E77A-D803-4071-B9C6-4B03C788F8FA}" srcOrd="1" destOrd="0" presId="urn:microsoft.com/office/officeart/2005/8/layout/pyramid2"/>
    <dgm:cxn modelId="{821C8C4B-456C-4852-9E65-2BB81C5DDB07}" type="presParOf" srcId="{EE039F4A-03A7-4957-95A5-BF06D5ECCF28}" destId="{F61E4480-F3F4-447B-884E-2406D45C86AB}" srcOrd="2" destOrd="0" presId="urn:microsoft.com/office/officeart/2005/8/layout/pyramid2"/>
    <dgm:cxn modelId="{2CF1B0C8-4EB7-4EFD-BE52-8D4414F72D1A}" type="presParOf" srcId="{EE039F4A-03A7-4957-95A5-BF06D5ECCF28}" destId="{81885C58-51E3-48D7-82F8-1A0BE6699854}" srcOrd="3" destOrd="0" presId="urn:microsoft.com/office/officeart/2005/8/layout/pyramid2"/>
    <dgm:cxn modelId="{ED1BC759-A4BA-4BDC-9CBF-41F99CEB8447}" type="presParOf" srcId="{EE039F4A-03A7-4957-95A5-BF06D5ECCF28}" destId="{6B83E87C-84BB-4E76-B4F1-4930392C6C38}" srcOrd="4" destOrd="0" presId="urn:microsoft.com/office/officeart/2005/8/layout/pyramid2"/>
    <dgm:cxn modelId="{1D86E27B-D19A-4121-A96E-C72B041EEA42}" type="presParOf" srcId="{EE039F4A-03A7-4957-95A5-BF06D5ECCF28}" destId="{76A84048-6D2C-4B97-8819-A8C67C822346}" srcOrd="5" destOrd="0" presId="urn:microsoft.com/office/officeart/2005/8/layout/pyramid2"/>
    <dgm:cxn modelId="{BB5E7C37-F8B8-419F-BB84-94453CB45F6A}" type="presParOf" srcId="{EE039F4A-03A7-4957-95A5-BF06D5ECCF28}" destId="{85E5BB6D-16E5-4083-AFAE-CC00814C5202}" srcOrd="6" destOrd="0" presId="urn:microsoft.com/office/officeart/2005/8/layout/pyramid2"/>
    <dgm:cxn modelId="{89066873-4445-47D4-B7A4-029D180CB1C9}" type="presParOf" srcId="{EE039F4A-03A7-4957-95A5-BF06D5ECCF28}" destId="{D57EC77D-FC81-4DE9-B71C-00284942F049}" srcOrd="7" destOrd="0" presId="urn:microsoft.com/office/officeart/2005/8/layout/pyramid2"/>
    <dgm:cxn modelId="{944FB735-AF77-48BA-B840-927006B5AC0F}" type="presParOf" srcId="{EE039F4A-03A7-4957-95A5-BF06D5ECCF28}" destId="{9905EAB7-4659-4544-9795-B9CCBE97455F}" srcOrd="8" destOrd="0" presId="urn:microsoft.com/office/officeart/2005/8/layout/pyramid2"/>
    <dgm:cxn modelId="{7F95EACF-74F1-47E6-8445-8614244B1BD6}" type="presParOf" srcId="{EE039F4A-03A7-4957-95A5-BF06D5ECCF28}" destId="{9774A4DA-47DB-4953-A64F-E8368EE1FE51}" srcOrd="9" destOrd="0" presId="urn:microsoft.com/office/officeart/2005/8/layout/pyramid2"/>
    <dgm:cxn modelId="{A52FF3D4-45CA-4573-BBB6-4482D799C533}" type="presParOf" srcId="{EE039F4A-03A7-4957-95A5-BF06D5ECCF28}" destId="{18FDB888-1695-41C0-9C5F-5E763FA38434}" srcOrd="10" destOrd="0" presId="urn:microsoft.com/office/officeart/2005/8/layout/pyramid2"/>
    <dgm:cxn modelId="{ED4F122D-0C54-4AB2-A3A0-349FA1EECF94}" type="presParOf" srcId="{EE039F4A-03A7-4957-95A5-BF06D5ECCF28}" destId="{99DDB3A9-B7D0-4EEC-AC3D-049FC5886200}" srcOrd="1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50CBCC5-A0E6-4C30-B60F-A427E5517CA3}" type="doc">
      <dgm:prSet loTypeId="urn:microsoft.com/office/officeart/2005/8/layout/list1" loCatId="list" qsTypeId="urn:microsoft.com/office/officeart/2005/8/quickstyle/3d3" qsCatId="3D" csTypeId="urn:microsoft.com/office/officeart/2005/8/colors/colorful1" csCatId="colorful" phldr="1"/>
      <dgm:spPr/>
      <dgm:t>
        <a:bodyPr/>
        <a:lstStyle/>
        <a:p>
          <a:endParaRPr lang="en-US"/>
        </a:p>
      </dgm:t>
    </dgm:pt>
    <dgm:pt modelId="{1B8A4B70-2630-4538-B7E7-6FB17FFA624D}">
      <dgm:prSet phldrT="[Text]" custT="1"/>
      <dgm:spPr/>
      <dgm:t>
        <a:bodyPr/>
        <a:lstStyle/>
        <a:p>
          <a:r>
            <a:rPr lang="en-US" sz="3200" dirty="0" smtClean="0"/>
            <a:t>Accurate</a:t>
          </a:r>
          <a:endParaRPr lang="en-US" sz="3200" dirty="0"/>
        </a:p>
      </dgm:t>
    </dgm:pt>
    <dgm:pt modelId="{8F767F80-0D87-4BA4-80B9-F62EB36DDD14}" type="parTrans" cxnId="{66C5093D-46F1-4C01-9C47-E4C3D336D7F9}">
      <dgm:prSet/>
      <dgm:spPr/>
      <dgm:t>
        <a:bodyPr/>
        <a:lstStyle/>
        <a:p>
          <a:endParaRPr lang="en-US" sz="3200"/>
        </a:p>
      </dgm:t>
    </dgm:pt>
    <dgm:pt modelId="{4FFF49FE-1EDC-45DB-8E18-14D34D92CC0B}" type="sibTrans" cxnId="{66C5093D-46F1-4C01-9C47-E4C3D336D7F9}">
      <dgm:prSet/>
      <dgm:spPr/>
      <dgm:t>
        <a:bodyPr/>
        <a:lstStyle/>
        <a:p>
          <a:endParaRPr lang="en-US" sz="3200"/>
        </a:p>
      </dgm:t>
    </dgm:pt>
    <dgm:pt modelId="{57FCB6D7-3017-4799-B122-E34F13D69350}">
      <dgm:prSet phldrT="[Text]" custT="1"/>
      <dgm:spPr/>
      <dgm:t>
        <a:bodyPr/>
        <a:lstStyle/>
        <a:p>
          <a:r>
            <a:rPr lang="en-US" sz="3200" dirty="0" smtClean="0"/>
            <a:t>Responsive</a:t>
          </a:r>
          <a:endParaRPr lang="en-US" sz="3200" dirty="0"/>
        </a:p>
      </dgm:t>
    </dgm:pt>
    <dgm:pt modelId="{6867298A-BFA2-4B6B-98CD-5B950314CF50}" type="parTrans" cxnId="{D1D2ED0D-7CD3-49F7-BE1D-8D63FF69FBF0}">
      <dgm:prSet/>
      <dgm:spPr/>
      <dgm:t>
        <a:bodyPr/>
        <a:lstStyle/>
        <a:p>
          <a:endParaRPr lang="en-US" sz="3200"/>
        </a:p>
      </dgm:t>
    </dgm:pt>
    <dgm:pt modelId="{FD38B0C6-E99E-44FD-A11D-FE7A06AF1F07}" type="sibTrans" cxnId="{D1D2ED0D-7CD3-49F7-BE1D-8D63FF69FBF0}">
      <dgm:prSet/>
      <dgm:spPr/>
      <dgm:t>
        <a:bodyPr/>
        <a:lstStyle/>
        <a:p>
          <a:endParaRPr lang="en-US" sz="3200"/>
        </a:p>
      </dgm:t>
    </dgm:pt>
    <dgm:pt modelId="{B3FDAA19-D266-4CF6-83DD-E512AD8A5CC2}">
      <dgm:prSet phldrT="[Text]" custT="1"/>
      <dgm:spPr/>
      <dgm:t>
        <a:bodyPr/>
        <a:lstStyle/>
        <a:p>
          <a:r>
            <a:rPr lang="en-US" sz="3200" dirty="0" smtClean="0"/>
            <a:t>Timely</a:t>
          </a:r>
          <a:endParaRPr lang="en-US" sz="3200" dirty="0"/>
        </a:p>
      </dgm:t>
    </dgm:pt>
    <dgm:pt modelId="{DE458E2F-226E-4512-9215-A238875D5321}" type="parTrans" cxnId="{55A79CCC-4BAD-41D2-8CF4-5C3500252F0B}">
      <dgm:prSet/>
      <dgm:spPr/>
      <dgm:t>
        <a:bodyPr/>
        <a:lstStyle/>
        <a:p>
          <a:endParaRPr lang="en-US" sz="3200"/>
        </a:p>
      </dgm:t>
    </dgm:pt>
    <dgm:pt modelId="{2C199D73-D5C6-431C-B0EE-5BFA10ADF7E0}" type="sibTrans" cxnId="{55A79CCC-4BAD-41D2-8CF4-5C3500252F0B}">
      <dgm:prSet/>
      <dgm:spPr/>
      <dgm:t>
        <a:bodyPr/>
        <a:lstStyle/>
        <a:p>
          <a:endParaRPr lang="en-US" sz="3200"/>
        </a:p>
      </dgm:t>
    </dgm:pt>
    <dgm:pt modelId="{112D75A1-4607-4DF2-9108-91C9C047DC82}">
      <dgm:prSet custT="1"/>
      <dgm:spPr/>
      <dgm:t>
        <a:bodyPr/>
        <a:lstStyle/>
        <a:p>
          <a:r>
            <a:rPr lang="en-US" sz="3200" dirty="0" smtClean="0"/>
            <a:t>Reproducible</a:t>
          </a:r>
          <a:endParaRPr lang="en-US" sz="3200" dirty="0"/>
        </a:p>
      </dgm:t>
    </dgm:pt>
    <dgm:pt modelId="{581D7F4F-D826-438C-B69D-F247DDC8C962}" type="parTrans" cxnId="{9578E3D2-CD8E-4C15-8947-0A0872C4708C}">
      <dgm:prSet/>
      <dgm:spPr/>
      <dgm:t>
        <a:bodyPr/>
        <a:lstStyle/>
        <a:p>
          <a:endParaRPr lang="en-US" sz="3200"/>
        </a:p>
      </dgm:t>
    </dgm:pt>
    <dgm:pt modelId="{8ABFEEF8-745D-4E0E-A934-42D70A19D77F}" type="sibTrans" cxnId="{9578E3D2-CD8E-4C15-8947-0A0872C4708C}">
      <dgm:prSet/>
      <dgm:spPr/>
      <dgm:t>
        <a:bodyPr/>
        <a:lstStyle/>
        <a:p>
          <a:endParaRPr lang="en-US" sz="3200"/>
        </a:p>
      </dgm:t>
    </dgm:pt>
    <dgm:pt modelId="{C3CC3BB6-7571-4796-AEEB-22602E2DB8FB}">
      <dgm:prSet custT="1"/>
      <dgm:spPr/>
      <dgm:t>
        <a:bodyPr/>
        <a:lstStyle/>
        <a:p>
          <a:r>
            <a:rPr lang="en-US" sz="3200" dirty="0" smtClean="0"/>
            <a:t>Contextualized</a:t>
          </a:r>
          <a:endParaRPr lang="en-US" sz="3200" dirty="0"/>
        </a:p>
      </dgm:t>
    </dgm:pt>
    <dgm:pt modelId="{158E6EDD-2B81-411B-BD8C-7B831E27C256}" type="parTrans" cxnId="{D4719A92-ADB4-458A-A6DB-09EF1377C339}">
      <dgm:prSet/>
      <dgm:spPr/>
      <dgm:t>
        <a:bodyPr/>
        <a:lstStyle/>
        <a:p>
          <a:endParaRPr lang="en-US"/>
        </a:p>
      </dgm:t>
    </dgm:pt>
    <dgm:pt modelId="{F058025C-1742-4E25-B194-38F491FEBD08}" type="sibTrans" cxnId="{D4719A92-ADB4-458A-A6DB-09EF1377C339}">
      <dgm:prSet/>
      <dgm:spPr/>
      <dgm:t>
        <a:bodyPr/>
        <a:lstStyle/>
        <a:p>
          <a:endParaRPr lang="en-US"/>
        </a:p>
      </dgm:t>
    </dgm:pt>
    <dgm:pt modelId="{0EF40114-927F-459A-AB0D-5D0DF9C00E12}" type="pres">
      <dgm:prSet presAssocID="{850CBCC5-A0E6-4C30-B60F-A427E5517CA3}" presName="linear" presStyleCnt="0">
        <dgm:presLayoutVars>
          <dgm:dir/>
          <dgm:animLvl val="lvl"/>
          <dgm:resizeHandles val="exact"/>
        </dgm:presLayoutVars>
      </dgm:prSet>
      <dgm:spPr/>
      <dgm:t>
        <a:bodyPr/>
        <a:lstStyle/>
        <a:p>
          <a:endParaRPr lang="en-US"/>
        </a:p>
      </dgm:t>
    </dgm:pt>
    <dgm:pt modelId="{81997CD7-9046-4322-A1FD-66FF2859B9A9}" type="pres">
      <dgm:prSet presAssocID="{1B8A4B70-2630-4538-B7E7-6FB17FFA624D}" presName="parentLin" presStyleCnt="0"/>
      <dgm:spPr/>
    </dgm:pt>
    <dgm:pt modelId="{F4A51E03-B59E-4375-A31B-54B5CE312500}" type="pres">
      <dgm:prSet presAssocID="{1B8A4B70-2630-4538-B7E7-6FB17FFA624D}" presName="parentLeftMargin" presStyleLbl="node1" presStyleIdx="0" presStyleCnt="5"/>
      <dgm:spPr/>
      <dgm:t>
        <a:bodyPr/>
        <a:lstStyle/>
        <a:p>
          <a:endParaRPr lang="en-US"/>
        </a:p>
      </dgm:t>
    </dgm:pt>
    <dgm:pt modelId="{15FE1B4C-86EE-44EE-84E3-BECB3C23EFC1}" type="pres">
      <dgm:prSet presAssocID="{1B8A4B70-2630-4538-B7E7-6FB17FFA624D}" presName="parentText" presStyleLbl="node1" presStyleIdx="0" presStyleCnt="5">
        <dgm:presLayoutVars>
          <dgm:chMax val="0"/>
          <dgm:bulletEnabled val="1"/>
        </dgm:presLayoutVars>
      </dgm:prSet>
      <dgm:spPr/>
      <dgm:t>
        <a:bodyPr/>
        <a:lstStyle/>
        <a:p>
          <a:endParaRPr lang="en-US"/>
        </a:p>
      </dgm:t>
    </dgm:pt>
    <dgm:pt modelId="{D31A2ADB-55C6-4998-A57C-345EC48ADBC4}" type="pres">
      <dgm:prSet presAssocID="{1B8A4B70-2630-4538-B7E7-6FB17FFA624D}" presName="negativeSpace" presStyleCnt="0"/>
      <dgm:spPr/>
    </dgm:pt>
    <dgm:pt modelId="{140D799C-60C1-4416-A05C-F4A8BF59353F}" type="pres">
      <dgm:prSet presAssocID="{1B8A4B70-2630-4538-B7E7-6FB17FFA624D}" presName="childText" presStyleLbl="conFgAcc1" presStyleIdx="0" presStyleCnt="5">
        <dgm:presLayoutVars>
          <dgm:bulletEnabled val="1"/>
        </dgm:presLayoutVars>
      </dgm:prSet>
      <dgm:spPr/>
    </dgm:pt>
    <dgm:pt modelId="{5DDFA2A2-2066-4B07-9F62-8717D582637E}" type="pres">
      <dgm:prSet presAssocID="{4FFF49FE-1EDC-45DB-8E18-14D34D92CC0B}" presName="spaceBetweenRectangles" presStyleCnt="0"/>
      <dgm:spPr/>
    </dgm:pt>
    <dgm:pt modelId="{A780105C-B63A-41AA-A09C-386FBD4C9920}" type="pres">
      <dgm:prSet presAssocID="{57FCB6D7-3017-4799-B122-E34F13D69350}" presName="parentLin" presStyleCnt="0"/>
      <dgm:spPr/>
    </dgm:pt>
    <dgm:pt modelId="{2E5425DE-39AD-4DC2-A567-208EC6E2E844}" type="pres">
      <dgm:prSet presAssocID="{57FCB6D7-3017-4799-B122-E34F13D69350}" presName="parentLeftMargin" presStyleLbl="node1" presStyleIdx="0" presStyleCnt="5"/>
      <dgm:spPr/>
      <dgm:t>
        <a:bodyPr/>
        <a:lstStyle/>
        <a:p>
          <a:endParaRPr lang="en-US"/>
        </a:p>
      </dgm:t>
    </dgm:pt>
    <dgm:pt modelId="{B910690C-EAF7-4A09-8C00-3CF5C0545173}" type="pres">
      <dgm:prSet presAssocID="{57FCB6D7-3017-4799-B122-E34F13D69350}" presName="parentText" presStyleLbl="node1" presStyleIdx="1" presStyleCnt="5">
        <dgm:presLayoutVars>
          <dgm:chMax val="0"/>
          <dgm:bulletEnabled val="1"/>
        </dgm:presLayoutVars>
      </dgm:prSet>
      <dgm:spPr/>
      <dgm:t>
        <a:bodyPr/>
        <a:lstStyle/>
        <a:p>
          <a:endParaRPr lang="en-US"/>
        </a:p>
      </dgm:t>
    </dgm:pt>
    <dgm:pt modelId="{368B92DB-1F91-4164-AD7E-3C7771911F50}" type="pres">
      <dgm:prSet presAssocID="{57FCB6D7-3017-4799-B122-E34F13D69350}" presName="negativeSpace" presStyleCnt="0"/>
      <dgm:spPr/>
    </dgm:pt>
    <dgm:pt modelId="{FCD1FCBF-FB5D-4B96-9DE9-A61BCC73F112}" type="pres">
      <dgm:prSet presAssocID="{57FCB6D7-3017-4799-B122-E34F13D69350}" presName="childText" presStyleLbl="conFgAcc1" presStyleIdx="1" presStyleCnt="5">
        <dgm:presLayoutVars>
          <dgm:bulletEnabled val="1"/>
        </dgm:presLayoutVars>
      </dgm:prSet>
      <dgm:spPr/>
    </dgm:pt>
    <dgm:pt modelId="{627EFF6E-C9A2-4FB6-90E9-C586D92B626A}" type="pres">
      <dgm:prSet presAssocID="{FD38B0C6-E99E-44FD-A11D-FE7A06AF1F07}" presName="spaceBetweenRectangles" presStyleCnt="0"/>
      <dgm:spPr/>
    </dgm:pt>
    <dgm:pt modelId="{1F7B47F0-0595-4C4B-B4F9-CD5C67DC0745}" type="pres">
      <dgm:prSet presAssocID="{B3FDAA19-D266-4CF6-83DD-E512AD8A5CC2}" presName="parentLin" presStyleCnt="0"/>
      <dgm:spPr/>
    </dgm:pt>
    <dgm:pt modelId="{70A4F763-D63E-4076-AF00-87A9CAE48A0D}" type="pres">
      <dgm:prSet presAssocID="{B3FDAA19-D266-4CF6-83DD-E512AD8A5CC2}" presName="parentLeftMargin" presStyleLbl="node1" presStyleIdx="1" presStyleCnt="5"/>
      <dgm:spPr/>
      <dgm:t>
        <a:bodyPr/>
        <a:lstStyle/>
        <a:p>
          <a:endParaRPr lang="en-US"/>
        </a:p>
      </dgm:t>
    </dgm:pt>
    <dgm:pt modelId="{27038BD6-7AE9-4E29-AF76-4280B505171C}" type="pres">
      <dgm:prSet presAssocID="{B3FDAA19-D266-4CF6-83DD-E512AD8A5CC2}" presName="parentText" presStyleLbl="node1" presStyleIdx="2" presStyleCnt="5">
        <dgm:presLayoutVars>
          <dgm:chMax val="0"/>
          <dgm:bulletEnabled val="1"/>
        </dgm:presLayoutVars>
      </dgm:prSet>
      <dgm:spPr/>
      <dgm:t>
        <a:bodyPr/>
        <a:lstStyle/>
        <a:p>
          <a:endParaRPr lang="en-US"/>
        </a:p>
      </dgm:t>
    </dgm:pt>
    <dgm:pt modelId="{43F316C5-A38A-48B3-B3AD-462A93F62206}" type="pres">
      <dgm:prSet presAssocID="{B3FDAA19-D266-4CF6-83DD-E512AD8A5CC2}" presName="negativeSpace" presStyleCnt="0"/>
      <dgm:spPr/>
    </dgm:pt>
    <dgm:pt modelId="{67B06390-94F6-425D-BB11-068C064A4F86}" type="pres">
      <dgm:prSet presAssocID="{B3FDAA19-D266-4CF6-83DD-E512AD8A5CC2}" presName="childText" presStyleLbl="conFgAcc1" presStyleIdx="2" presStyleCnt="5">
        <dgm:presLayoutVars>
          <dgm:bulletEnabled val="1"/>
        </dgm:presLayoutVars>
      </dgm:prSet>
      <dgm:spPr/>
    </dgm:pt>
    <dgm:pt modelId="{981B8F9F-45E4-4FD5-AA08-4F749F5C674B}" type="pres">
      <dgm:prSet presAssocID="{2C199D73-D5C6-431C-B0EE-5BFA10ADF7E0}" presName="spaceBetweenRectangles" presStyleCnt="0"/>
      <dgm:spPr/>
    </dgm:pt>
    <dgm:pt modelId="{65349D03-AF72-4B3B-B706-8F8F333D003A}" type="pres">
      <dgm:prSet presAssocID="{112D75A1-4607-4DF2-9108-91C9C047DC82}" presName="parentLin" presStyleCnt="0"/>
      <dgm:spPr/>
    </dgm:pt>
    <dgm:pt modelId="{A15CB0A1-D704-4455-B4A1-6C8C1D3E1A80}" type="pres">
      <dgm:prSet presAssocID="{112D75A1-4607-4DF2-9108-91C9C047DC82}" presName="parentLeftMargin" presStyleLbl="node1" presStyleIdx="2" presStyleCnt="5"/>
      <dgm:spPr/>
      <dgm:t>
        <a:bodyPr/>
        <a:lstStyle/>
        <a:p>
          <a:endParaRPr lang="en-US"/>
        </a:p>
      </dgm:t>
    </dgm:pt>
    <dgm:pt modelId="{A2BE0836-881D-4630-ACBD-C9B7D00D265D}" type="pres">
      <dgm:prSet presAssocID="{112D75A1-4607-4DF2-9108-91C9C047DC82}" presName="parentText" presStyleLbl="node1" presStyleIdx="3" presStyleCnt="5">
        <dgm:presLayoutVars>
          <dgm:chMax val="0"/>
          <dgm:bulletEnabled val="1"/>
        </dgm:presLayoutVars>
      </dgm:prSet>
      <dgm:spPr/>
      <dgm:t>
        <a:bodyPr/>
        <a:lstStyle/>
        <a:p>
          <a:endParaRPr lang="en-US"/>
        </a:p>
      </dgm:t>
    </dgm:pt>
    <dgm:pt modelId="{76E6D3CF-CEA7-469A-A605-C6E64A69BEE0}" type="pres">
      <dgm:prSet presAssocID="{112D75A1-4607-4DF2-9108-91C9C047DC82}" presName="negativeSpace" presStyleCnt="0"/>
      <dgm:spPr/>
    </dgm:pt>
    <dgm:pt modelId="{326A96B4-7ED7-4602-B2D6-AF07D1BC38F6}" type="pres">
      <dgm:prSet presAssocID="{112D75A1-4607-4DF2-9108-91C9C047DC82}" presName="childText" presStyleLbl="conFgAcc1" presStyleIdx="3" presStyleCnt="5">
        <dgm:presLayoutVars>
          <dgm:bulletEnabled val="1"/>
        </dgm:presLayoutVars>
      </dgm:prSet>
      <dgm:spPr/>
    </dgm:pt>
    <dgm:pt modelId="{C54F92A9-DB84-4426-9AAB-02269F8A2E83}" type="pres">
      <dgm:prSet presAssocID="{8ABFEEF8-745D-4E0E-A934-42D70A19D77F}" presName="spaceBetweenRectangles" presStyleCnt="0"/>
      <dgm:spPr/>
    </dgm:pt>
    <dgm:pt modelId="{0070819D-556B-425B-9417-92FBAE1D5BD6}" type="pres">
      <dgm:prSet presAssocID="{C3CC3BB6-7571-4796-AEEB-22602E2DB8FB}" presName="parentLin" presStyleCnt="0"/>
      <dgm:spPr/>
    </dgm:pt>
    <dgm:pt modelId="{7323343F-F3E2-4AFA-988F-7038C5414D8E}" type="pres">
      <dgm:prSet presAssocID="{C3CC3BB6-7571-4796-AEEB-22602E2DB8FB}" presName="parentLeftMargin" presStyleLbl="node1" presStyleIdx="3" presStyleCnt="5"/>
      <dgm:spPr/>
      <dgm:t>
        <a:bodyPr/>
        <a:lstStyle/>
        <a:p>
          <a:endParaRPr lang="en-US"/>
        </a:p>
      </dgm:t>
    </dgm:pt>
    <dgm:pt modelId="{C2753CF9-121F-4655-800E-E776F9257D09}" type="pres">
      <dgm:prSet presAssocID="{C3CC3BB6-7571-4796-AEEB-22602E2DB8FB}" presName="parentText" presStyleLbl="node1" presStyleIdx="4" presStyleCnt="5">
        <dgm:presLayoutVars>
          <dgm:chMax val="0"/>
          <dgm:bulletEnabled val="1"/>
        </dgm:presLayoutVars>
      </dgm:prSet>
      <dgm:spPr/>
      <dgm:t>
        <a:bodyPr/>
        <a:lstStyle/>
        <a:p>
          <a:endParaRPr lang="en-US"/>
        </a:p>
      </dgm:t>
    </dgm:pt>
    <dgm:pt modelId="{24F3F0C4-83BC-4287-B62E-BE523EE9B8E0}" type="pres">
      <dgm:prSet presAssocID="{C3CC3BB6-7571-4796-AEEB-22602E2DB8FB}" presName="negativeSpace" presStyleCnt="0"/>
      <dgm:spPr/>
    </dgm:pt>
    <dgm:pt modelId="{9E0AF20F-6422-4375-B0F3-109817C08B3C}" type="pres">
      <dgm:prSet presAssocID="{C3CC3BB6-7571-4796-AEEB-22602E2DB8FB}" presName="childText" presStyleLbl="conFgAcc1" presStyleIdx="4" presStyleCnt="5">
        <dgm:presLayoutVars>
          <dgm:bulletEnabled val="1"/>
        </dgm:presLayoutVars>
      </dgm:prSet>
      <dgm:spPr/>
    </dgm:pt>
  </dgm:ptLst>
  <dgm:cxnLst>
    <dgm:cxn modelId="{0C0E925C-2819-43E2-A1F7-291607F760CB}" type="presOf" srcId="{112D75A1-4607-4DF2-9108-91C9C047DC82}" destId="{A2BE0836-881D-4630-ACBD-C9B7D00D265D}" srcOrd="1" destOrd="0" presId="urn:microsoft.com/office/officeart/2005/8/layout/list1"/>
    <dgm:cxn modelId="{EA8F42D3-1866-4558-8B99-D2E57C3A8885}" type="presOf" srcId="{1B8A4B70-2630-4538-B7E7-6FB17FFA624D}" destId="{15FE1B4C-86EE-44EE-84E3-BECB3C23EFC1}" srcOrd="1" destOrd="0" presId="urn:microsoft.com/office/officeart/2005/8/layout/list1"/>
    <dgm:cxn modelId="{2B77DC7D-04DB-4BD5-9FDD-F1920A30267C}" type="presOf" srcId="{1B8A4B70-2630-4538-B7E7-6FB17FFA624D}" destId="{F4A51E03-B59E-4375-A31B-54B5CE312500}" srcOrd="0" destOrd="0" presId="urn:microsoft.com/office/officeart/2005/8/layout/list1"/>
    <dgm:cxn modelId="{9578E3D2-CD8E-4C15-8947-0A0872C4708C}" srcId="{850CBCC5-A0E6-4C30-B60F-A427E5517CA3}" destId="{112D75A1-4607-4DF2-9108-91C9C047DC82}" srcOrd="3" destOrd="0" parTransId="{581D7F4F-D826-438C-B69D-F247DDC8C962}" sibTransId="{8ABFEEF8-745D-4E0E-A934-42D70A19D77F}"/>
    <dgm:cxn modelId="{4193DF3E-7671-4D59-B776-1A232D570E95}" type="presOf" srcId="{850CBCC5-A0E6-4C30-B60F-A427E5517CA3}" destId="{0EF40114-927F-459A-AB0D-5D0DF9C00E12}" srcOrd="0" destOrd="0" presId="urn:microsoft.com/office/officeart/2005/8/layout/list1"/>
    <dgm:cxn modelId="{D4719A92-ADB4-458A-A6DB-09EF1377C339}" srcId="{850CBCC5-A0E6-4C30-B60F-A427E5517CA3}" destId="{C3CC3BB6-7571-4796-AEEB-22602E2DB8FB}" srcOrd="4" destOrd="0" parTransId="{158E6EDD-2B81-411B-BD8C-7B831E27C256}" sibTransId="{F058025C-1742-4E25-B194-38F491FEBD08}"/>
    <dgm:cxn modelId="{BD5A308F-08D0-4D7C-BC1F-DBF5BC661FAB}" type="presOf" srcId="{C3CC3BB6-7571-4796-AEEB-22602E2DB8FB}" destId="{C2753CF9-121F-4655-800E-E776F9257D09}" srcOrd="1" destOrd="0" presId="urn:microsoft.com/office/officeart/2005/8/layout/list1"/>
    <dgm:cxn modelId="{40BB7E82-B733-447C-9785-2DDC0D51126D}" type="presOf" srcId="{57FCB6D7-3017-4799-B122-E34F13D69350}" destId="{B910690C-EAF7-4A09-8C00-3CF5C0545173}" srcOrd="1" destOrd="0" presId="urn:microsoft.com/office/officeart/2005/8/layout/list1"/>
    <dgm:cxn modelId="{D1D2ED0D-7CD3-49F7-BE1D-8D63FF69FBF0}" srcId="{850CBCC5-A0E6-4C30-B60F-A427E5517CA3}" destId="{57FCB6D7-3017-4799-B122-E34F13D69350}" srcOrd="1" destOrd="0" parTransId="{6867298A-BFA2-4B6B-98CD-5B950314CF50}" sibTransId="{FD38B0C6-E99E-44FD-A11D-FE7A06AF1F07}"/>
    <dgm:cxn modelId="{92900935-6984-4AFD-9209-01897E13AF77}" type="presOf" srcId="{B3FDAA19-D266-4CF6-83DD-E512AD8A5CC2}" destId="{27038BD6-7AE9-4E29-AF76-4280B505171C}" srcOrd="1" destOrd="0" presId="urn:microsoft.com/office/officeart/2005/8/layout/list1"/>
    <dgm:cxn modelId="{D7270B74-36CA-444B-B20D-9CE658E2AC19}" type="presOf" srcId="{C3CC3BB6-7571-4796-AEEB-22602E2DB8FB}" destId="{7323343F-F3E2-4AFA-988F-7038C5414D8E}" srcOrd="0" destOrd="0" presId="urn:microsoft.com/office/officeart/2005/8/layout/list1"/>
    <dgm:cxn modelId="{ECE942E1-C7C7-492E-97FC-ACC3374E0405}" type="presOf" srcId="{112D75A1-4607-4DF2-9108-91C9C047DC82}" destId="{A15CB0A1-D704-4455-B4A1-6C8C1D3E1A80}" srcOrd="0" destOrd="0" presId="urn:microsoft.com/office/officeart/2005/8/layout/list1"/>
    <dgm:cxn modelId="{55A79CCC-4BAD-41D2-8CF4-5C3500252F0B}" srcId="{850CBCC5-A0E6-4C30-B60F-A427E5517CA3}" destId="{B3FDAA19-D266-4CF6-83DD-E512AD8A5CC2}" srcOrd="2" destOrd="0" parTransId="{DE458E2F-226E-4512-9215-A238875D5321}" sibTransId="{2C199D73-D5C6-431C-B0EE-5BFA10ADF7E0}"/>
    <dgm:cxn modelId="{EDC61512-C4B7-4C06-9680-403F45F7FA86}" type="presOf" srcId="{57FCB6D7-3017-4799-B122-E34F13D69350}" destId="{2E5425DE-39AD-4DC2-A567-208EC6E2E844}" srcOrd="0" destOrd="0" presId="urn:microsoft.com/office/officeart/2005/8/layout/list1"/>
    <dgm:cxn modelId="{66C5093D-46F1-4C01-9C47-E4C3D336D7F9}" srcId="{850CBCC5-A0E6-4C30-B60F-A427E5517CA3}" destId="{1B8A4B70-2630-4538-B7E7-6FB17FFA624D}" srcOrd="0" destOrd="0" parTransId="{8F767F80-0D87-4BA4-80B9-F62EB36DDD14}" sibTransId="{4FFF49FE-1EDC-45DB-8E18-14D34D92CC0B}"/>
    <dgm:cxn modelId="{56E6A124-744D-491A-9B3A-D8D6056B93F3}" type="presOf" srcId="{B3FDAA19-D266-4CF6-83DD-E512AD8A5CC2}" destId="{70A4F763-D63E-4076-AF00-87A9CAE48A0D}" srcOrd="0" destOrd="0" presId="urn:microsoft.com/office/officeart/2005/8/layout/list1"/>
    <dgm:cxn modelId="{B90CB5FF-2857-4365-A81C-0F6EFC333E4F}" type="presParOf" srcId="{0EF40114-927F-459A-AB0D-5D0DF9C00E12}" destId="{81997CD7-9046-4322-A1FD-66FF2859B9A9}" srcOrd="0" destOrd="0" presId="urn:microsoft.com/office/officeart/2005/8/layout/list1"/>
    <dgm:cxn modelId="{A688A08A-EFC5-42FB-8527-B77DDB1C8231}" type="presParOf" srcId="{81997CD7-9046-4322-A1FD-66FF2859B9A9}" destId="{F4A51E03-B59E-4375-A31B-54B5CE312500}" srcOrd="0" destOrd="0" presId="urn:microsoft.com/office/officeart/2005/8/layout/list1"/>
    <dgm:cxn modelId="{42AD31C2-3175-43B8-AB73-3F0428B7DBAA}" type="presParOf" srcId="{81997CD7-9046-4322-A1FD-66FF2859B9A9}" destId="{15FE1B4C-86EE-44EE-84E3-BECB3C23EFC1}" srcOrd="1" destOrd="0" presId="urn:microsoft.com/office/officeart/2005/8/layout/list1"/>
    <dgm:cxn modelId="{7E502DFE-0CD7-4E5E-B138-37532F8B540D}" type="presParOf" srcId="{0EF40114-927F-459A-AB0D-5D0DF9C00E12}" destId="{D31A2ADB-55C6-4998-A57C-345EC48ADBC4}" srcOrd="1" destOrd="0" presId="urn:microsoft.com/office/officeart/2005/8/layout/list1"/>
    <dgm:cxn modelId="{D1F49DCB-3E29-4312-BCC5-90FA9797AFC1}" type="presParOf" srcId="{0EF40114-927F-459A-AB0D-5D0DF9C00E12}" destId="{140D799C-60C1-4416-A05C-F4A8BF59353F}" srcOrd="2" destOrd="0" presId="urn:microsoft.com/office/officeart/2005/8/layout/list1"/>
    <dgm:cxn modelId="{9B8565D1-4CB9-43B0-8811-EE5EF83DE668}" type="presParOf" srcId="{0EF40114-927F-459A-AB0D-5D0DF9C00E12}" destId="{5DDFA2A2-2066-4B07-9F62-8717D582637E}" srcOrd="3" destOrd="0" presId="urn:microsoft.com/office/officeart/2005/8/layout/list1"/>
    <dgm:cxn modelId="{6C984D6C-2A41-44CD-A735-FF599E0C935F}" type="presParOf" srcId="{0EF40114-927F-459A-AB0D-5D0DF9C00E12}" destId="{A780105C-B63A-41AA-A09C-386FBD4C9920}" srcOrd="4" destOrd="0" presId="urn:microsoft.com/office/officeart/2005/8/layout/list1"/>
    <dgm:cxn modelId="{123F0429-4250-4D92-A964-42A0FF6A08C4}" type="presParOf" srcId="{A780105C-B63A-41AA-A09C-386FBD4C9920}" destId="{2E5425DE-39AD-4DC2-A567-208EC6E2E844}" srcOrd="0" destOrd="0" presId="urn:microsoft.com/office/officeart/2005/8/layout/list1"/>
    <dgm:cxn modelId="{65F0C945-12A1-49B7-9A4C-D5D796FF1558}" type="presParOf" srcId="{A780105C-B63A-41AA-A09C-386FBD4C9920}" destId="{B910690C-EAF7-4A09-8C00-3CF5C0545173}" srcOrd="1" destOrd="0" presId="urn:microsoft.com/office/officeart/2005/8/layout/list1"/>
    <dgm:cxn modelId="{FD892CFE-CD26-4AC6-955A-4A6D5633F5DC}" type="presParOf" srcId="{0EF40114-927F-459A-AB0D-5D0DF9C00E12}" destId="{368B92DB-1F91-4164-AD7E-3C7771911F50}" srcOrd="5" destOrd="0" presId="urn:microsoft.com/office/officeart/2005/8/layout/list1"/>
    <dgm:cxn modelId="{267152FF-3AD4-4367-A153-95503C44D045}" type="presParOf" srcId="{0EF40114-927F-459A-AB0D-5D0DF9C00E12}" destId="{FCD1FCBF-FB5D-4B96-9DE9-A61BCC73F112}" srcOrd="6" destOrd="0" presId="urn:microsoft.com/office/officeart/2005/8/layout/list1"/>
    <dgm:cxn modelId="{C0250710-2F9B-4D71-9FC9-F19D21A0FC28}" type="presParOf" srcId="{0EF40114-927F-459A-AB0D-5D0DF9C00E12}" destId="{627EFF6E-C9A2-4FB6-90E9-C586D92B626A}" srcOrd="7" destOrd="0" presId="urn:microsoft.com/office/officeart/2005/8/layout/list1"/>
    <dgm:cxn modelId="{91695F7C-D85C-44E5-B8B5-1CBC0B34960E}" type="presParOf" srcId="{0EF40114-927F-459A-AB0D-5D0DF9C00E12}" destId="{1F7B47F0-0595-4C4B-B4F9-CD5C67DC0745}" srcOrd="8" destOrd="0" presId="urn:microsoft.com/office/officeart/2005/8/layout/list1"/>
    <dgm:cxn modelId="{E1E57BF2-A3D4-4D23-9DF8-69473D4E4C59}" type="presParOf" srcId="{1F7B47F0-0595-4C4B-B4F9-CD5C67DC0745}" destId="{70A4F763-D63E-4076-AF00-87A9CAE48A0D}" srcOrd="0" destOrd="0" presId="urn:microsoft.com/office/officeart/2005/8/layout/list1"/>
    <dgm:cxn modelId="{4891809A-E571-4250-A71A-C30BA5D8886C}" type="presParOf" srcId="{1F7B47F0-0595-4C4B-B4F9-CD5C67DC0745}" destId="{27038BD6-7AE9-4E29-AF76-4280B505171C}" srcOrd="1" destOrd="0" presId="urn:microsoft.com/office/officeart/2005/8/layout/list1"/>
    <dgm:cxn modelId="{3E35094D-9B7B-46F9-87AE-14445BA42AF5}" type="presParOf" srcId="{0EF40114-927F-459A-AB0D-5D0DF9C00E12}" destId="{43F316C5-A38A-48B3-B3AD-462A93F62206}" srcOrd="9" destOrd="0" presId="urn:microsoft.com/office/officeart/2005/8/layout/list1"/>
    <dgm:cxn modelId="{0B4C15FB-A535-40E7-B22B-738CD4D3C20E}" type="presParOf" srcId="{0EF40114-927F-459A-AB0D-5D0DF9C00E12}" destId="{67B06390-94F6-425D-BB11-068C064A4F86}" srcOrd="10" destOrd="0" presId="urn:microsoft.com/office/officeart/2005/8/layout/list1"/>
    <dgm:cxn modelId="{E5684FC1-09CB-492F-8C02-0EC11F9BD01D}" type="presParOf" srcId="{0EF40114-927F-459A-AB0D-5D0DF9C00E12}" destId="{981B8F9F-45E4-4FD5-AA08-4F749F5C674B}" srcOrd="11" destOrd="0" presId="urn:microsoft.com/office/officeart/2005/8/layout/list1"/>
    <dgm:cxn modelId="{6591142F-E214-4ED4-BB7F-002C866EA83C}" type="presParOf" srcId="{0EF40114-927F-459A-AB0D-5D0DF9C00E12}" destId="{65349D03-AF72-4B3B-B706-8F8F333D003A}" srcOrd="12" destOrd="0" presId="urn:microsoft.com/office/officeart/2005/8/layout/list1"/>
    <dgm:cxn modelId="{DAF8A2FE-BDBE-4AC7-9672-46A7AAA4524E}" type="presParOf" srcId="{65349D03-AF72-4B3B-B706-8F8F333D003A}" destId="{A15CB0A1-D704-4455-B4A1-6C8C1D3E1A80}" srcOrd="0" destOrd="0" presId="urn:microsoft.com/office/officeart/2005/8/layout/list1"/>
    <dgm:cxn modelId="{BB5ED13B-2F70-4899-A64E-CCE4CE5D4F4C}" type="presParOf" srcId="{65349D03-AF72-4B3B-B706-8F8F333D003A}" destId="{A2BE0836-881D-4630-ACBD-C9B7D00D265D}" srcOrd="1" destOrd="0" presId="urn:microsoft.com/office/officeart/2005/8/layout/list1"/>
    <dgm:cxn modelId="{70DE8CB1-0683-4238-82FD-9CB5B786C237}" type="presParOf" srcId="{0EF40114-927F-459A-AB0D-5D0DF9C00E12}" destId="{76E6D3CF-CEA7-469A-A605-C6E64A69BEE0}" srcOrd="13" destOrd="0" presId="urn:microsoft.com/office/officeart/2005/8/layout/list1"/>
    <dgm:cxn modelId="{D030DCCD-99AF-41CC-A636-6A7F2A8C5D10}" type="presParOf" srcId="{0EF40114-927F-459A-AB0D-5D0DF9C00E12}" destId="{326A96B4-7ED7-4602-B2D6-AF07D1BC38F6}" srcOrd="14" destOrd="0" presId="urn:microsoft.com/office/officeart/2005/8/layout/list1"/>
    <dgm:cxn modelId="{7631F04F-1A3B-4727-91B5-E8AC564468A2}" type="presParOf" srcId="{0EF40114-927F-459A-AB0D-5D0DF9C00E12}" destId="{C54F92A9-DB84-4426-9AAB-02269F8A2E83}" srcOrd="15" destOrd="0" presId="urn:microsoft.com/office/officeart/2005/8/layout/list1"/>
    <dgm:cxn modelId="{973CF06A-457D-4339-B033-E8DF907268FE}" type="presParOf" srcId="{0EF40114-927F-459A-AB0D-5D0DF9C00E12}" destId="{0070819D-556B-425B-9417-92FBAE1D5BD6}" srcOrd="16" destOrd="0" presId="urn:microsoft.com/office/officeart/2005/8/layout/list1"/>
    <dgm:cxn modelId="{E0236FD7-24B7-44DE-BBA8-23F582A95E0C}" type="presParOf" srcId="{0070819D-556B-425B-9417-92FBAE1D5BD6}" destId="{7323343F-F3E2-4AFA-988F-7038C5414D8E}" srcOrd="0" destOrd="0" presId="urn:microsoft.com/office/officeart/2005/8/layout/list1"/>
    <dgm:cxn modelId="{CC802AD1-A2D0-48D5-B458-26B7E127BF34}" type="presParOf" srcId="{0070819D-556B-425B-9417-92FBAE1D5BD6}" destId="{C2753CF9-121F-4655-800E-E776F9257D09}" srcOrd="1" destOrd="0" presId="urn:microsoft.com/office/officeart/2005/8/layout/list1"/>
    <dgm:cxn modelId="{565AE120-6693-4C5A-8E9A-D4790D29EF7B}" type="presParOf" srcId="{0EF40114-927F-459A-AB0D-5D0DF9C00E12}" destId="{24F3F0C4-83BC-4287-B62E-BE523EE9B8E0}" srcOrd="17" destOrd="0" presId="urn:microsoft.com/office/officeart/2005/8/layout/list1"/>
    <dgm:cxn modelId="{54EBCBBB-81E0-40D9-90CA-132DFA59271F}" type="presParOf" srcId="{0EF40114-927F-459A-AB0D-5D0DF9C00E12}" destId="{9E0AF20F-6422-4375-B0F3-109817C08B3C}"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7830736-2566-40D7-B1D8-CC2FB7E319FB}" type="doc">
      <dgm:prSet loTypeId="urn:microsoft.com/office/officeart/2005/8/layout/default" loCatId="list" qsTypeId="urn:microsoft.com/office/officeart/2005/8/quickstyle/3d3" qsCatId="3D" csTypeId="urn:microsoft.com/office/officeart/2005/8/colors/colorful1" csCatId="colorful" phldr="1"/>
      <dgm:spPr/>
      <dgm:t>
        <a:bodyPr/>
        <a:lstStyle/>
        <a:p>
          <a:endParaRPr lang="en-US"/>
        </a:p>
      </dgm:t>
    </dgm:pt>
    <dgm:pt modelId="{9AB73B26-763D-43C4-8107-05060F586192}">
      <dgm:prSet phldrT="[Text]"/>
      <dgm:spPr/>
      <dgm:t>
        <a:bodyPr/>
        <a:lstStyle/>
        <a:p>
          <a:r>
            <a:rPr lang="en-US" dirty="0" smtClean="0"/>
            <a:t>Definition</a:t>
          </a:r>
          <a:endParaRPr lang="en-US" dirty="0"/>
        </a:p>
      </dgm:t>
    </dgm:pt>
    <dgm:pt modelId="{4471266A-942A-4713-8B77-AC8FF7B97CAF}" type="parTrans" cxnId="{C0FD3741-46E2-46B3-9E31-D1BCB32D8C92}">
      <dgm:prSet/>
      <dgm:spPr/>
      <dgm:t>
        <a:bodyPr/>
        <a:lstStyle/>
        <a:p>
          <a:endParaRPr lang="en-US"/>
        </a:p>
      </dgm:t>
    </dgm:pt>
    <dgm:pt modelId="{255B2AB6-F53B-49B1-94E7-9B709D865A98}" type="sibTrans" cxnId="{C0FD3741-46E2-46B3-9E31-D1BCB32D8C92}">
      <dgm:prSet/>
      <dgm:spPr/>
      <dgm:t>
        <a:bodyPr/>
        <a:lstStyle/>
        <a:p>
          <a:endParaRPr lang="en-US"/>
        </a:p>
      </dgm:t>
    </dgm:pt>
    <dgm:pt modelId="{9C78A7E2-F9BF-4F7D-87F2-CD08EFD8C58C}">
      <dgm:prSet phldrT="[Text]"/>
      <dgm:spPr/>
      <dgm:t>
        <a:bodyPr/>
        <a:lstStyle/>
        <a:p>
          <a:r>
            <a:rPr lang="en-US" dirty="0" smtClean="0"/>
            <a:t>Time period</a:t>
          </a:r>
          <a:endParaRPr lang="en-US" dirty="0"/>
        </a:p>
      </dgm:t>
    </dgm:pt>
    <dgm:pt modelId="{9E42DD2A-B138-426C-8B42-9FB606FD6CA6}" type="parTrans" cxnId="{0B9183A3-2FFA-4CA6-9EDD-A5052625531B}">
      <dgm:prSet/>
      <dgm:spPr/>
      <dgm:t>
        <a:bodyPr/>
        <a:lstStyle/>
        <a:p>
          <a:endParaRPr lang="en-US"/>
        </a:p>
      </dgm:t>
    </dgm:pt>
    <dgm:pt modelId="{99C3D62A-A819-4B60-B73E-91E42EBB24AC}" type="sibTrans" cxnId="{0B9183A3-2FFA-4CA6-9EDD-A5052625531B}">
      <dgm:prSet/>
      <dgm:spPr/>
      <dgm:t>
        <a:bodyPr/>
        <a:lstStyle/>
        <a:p>
          <a:endParaRPr lang="en-US"/>
        </a:p>
      </dgm:t>
    </dgm:pt>
    <dgm:pt modelId="{8F1F2750-8EB7-49D5-893C-2E7090D4A812}">
      <dgm:prSet phldrT="[Text]"/>
      <dgm:spPr/>
      <dgm:t>
        <a:bodyPr/>
        <a:lstStyle/>
        <a:p>
          <a:r>
            <a:rPr lang="en-US" dirty="0" smtClean="0"/>
            <a:t>Measurement Point</a:t>
          </a:r>
          <a:endParaRPr lang="en-US" dirty="0"/>
        </a:p>
      </dgm:t>
    </dgm:pt>
    <dgm:pt modelId="{45E2C322-6659-4960-8887-9703F05A3AC3}" type="parTrans" cxnId="{1E8CF40F-5131-481B-BC52-07EC5DEA9CAD}">
      <dgm:prSet/>
      <dgm:spPr/>
      <dgm:t>
        <a:bodyPr/>
        <a:lstStyle/>
        <a:p>
          <a:endParaRPr lang="en-US"/>
        </a:p>
      </dgm:t>
    </dgm:pt>
    <dgm:pt modelId="{C4984DBA-C0AA-4601-8B43-C316B32A6559}" type="sibTrans" cxnId="{1E8CF40F-5131-481B-BC52-07EC5DEA9CAD}">
      <dgm:prSet/>
      <dgm:spPr/>
      <dgm:t>
        <a:bodyPr/>
        <a:lstStyle/>
        <a:p>
          <a:endParaRPr lang="en-US"/>
        </a:p>
      </dgm:t>
    </dgm:pt>
    <dgm:pt modelId="{4D96D029-C0BE-4B7E-B0F4-01EA44D7A32C}">
      <dgm:prSet phldrT="[Text]"/>
      <dgm:spPr/>
      <dgm:t>
        <a:bodyPr/>
        <a:lstStyle/>
        <a:p>
          <a:r>
            <a:rPr lang="en-US" dirty="0" smtClean="0"/>
            <a:t>Documentation</a:t>
          </a:r>
          <a:endParaRPr lang="en-US" dirty="0"/>
        </a:p>
      </dgm:t>
    </dgm:pt>
    <dgm:pt modelId="{5F19DFFD-32C8-4A0D-91CB-A676F2ABB4A5}" type="parTrans" cxnId="{A15E6CE7-58E1-4480-A6DC-FE00C2997F2C}">
      <dgm:prSet/>
      <dgm:spPr/>
      <dgm:t>
        <a:bodyPr/>
        <a:lstStyle/>
        <a:p>
          <a:endParaRPr lang="en-US"/>
        </a:p>
      </dgm:t>
    </dgm:pt>
    <dgm:pt modelId="{3DA4B19B-50ED-4E43-ADBB-CAC395069C60}" type="sibTrans" cxnId="{A15E6CE7-58E1-4480-A6DC-FE00C2997F2C}">
      <dgm:prSet/>
      <dgm:spPr/>
      <dgm:t>
        <a:bodyPr/>
        <a:lstStyle/>
        <a:p>
          <a:endParaRPr lang="en-US"/>
        </a:p>
      </dgm:t>
    </dgm:pt>
    <dgm:pt modelId="{109B013A-F771-4D28-8E60-D21E5B52F029}" type="pres">
      <dgm:prSet presAssocID="{87830736-2566-40D7-B1D8-CC2FB7E319FB}" presName="diagram" presStyleCnt="0">
        <dgm:presLayoutVars>
          <dgm:dir/>
          <dgm:resizeHandles val="exact"/>
        </dgm:presLayoutVars>
      </dgm:prSet>
      <dgm:spPr/>
      <dgm:t>
        <a:bodyPr/>
        <a:lstStyle/>
        <a:p>
          <a:endParaRPr lang="en-US"/>
        </a:p>
      </dgm:t>
    </dgm:pt>
    <dgm:pt modelId="{D91D6927-37A3-4C34-8783-04B56001878B}" type="pres">
      <dgm:prSet presAssocID="{9AB73B26-763D-43C4-8107-05060F586192}" presName="node" presStyleLbl="node1" presStyleIdx="0" presStyleCnt="4">
        <dgm:presLayoutVars>
          <dgm:bulletEnabled val="1"/>
        </dgm:presLayoutVars>
      </dgm:prSet>
      <dgm:spPr/>
      <dgm:t>
        <a:bodyPr/>
        <a:lstStyle/>
        <a:p>
          <a:endParaRPr lang="en-US"/>
        </a:p>
      </dgm:t>
    </dgm:pt>
    <dgm:pt modelId="{DECFF9B2-37B9-45C7-8B62-1B41EE9FAA0D}" type="pres">
      <dgm:prSet presAssocID="{255B2AB6-F53B-49B1-94E7-9B709D865A98}" presName="sibTrans" presStyleCnt="0"/>
      <dgm:spPr/>
    </dgm:pt>
    <dgm:pt modelId="{FCF3580F-16E6-4947-B0E9-3965271D9E59}" type="pres">
      <dgm:prSet presAssocID="{9C78A7E2-F9BF-4F7D-87F2-CD08EFD8C58C}" presName="node" presStyleLbl="node1" presStyleIdx="1" presStyleCnt="4">
        <dgm:presLayoutVars>
          <dgm:bulletEnabled val="1"/>
        </dgm:presLayoutVars>
      </dgm:prSet>
      <dgm:spPr/>
      <dgm:t>
        <a:bodyPr/>
        <a:lstStyle/>
        <a:p>
          <a:endParaRPr lang="en-US"/>
        </a:p>
      </dgm:t>
    </dgm:pt>
    <dgm:pt modelId="{1F3870CF-4A9D-43DB-A979-085243164A0E}" type="pres">
      <dgm:prSet presAssocID="{99C3D62A-A819-4B60-B73E-91E42EBB24AC}" presName="sibTrans" presStyleCnt="0"/>
      <dgm:spPr/>
    </dgm:pt>
    <dgm:pt modelId="{FDFED873-1D56-4C64-91DE-22B58980FF9B}" type="pres">
      <dgm:prSet presAssocID="{8F1F2750-8EB7-49D5-893C-2E7090D4A812}" presName="node" presStyleLbl="node1" presStyleIdx="2" presStyleCnt="4">
        <dgm:presLayoutVars>
          <dgm:bulletEnabled val="1"/>
        </dgm:presLayoutVars>
      </dgm:prSet>
      <dgm:spPr/>
      <dgm:t>
        <a:bodyPr/>
        <a:lstStyle/>
        <a:p>
          <a:endParaRPr lang="en-US"/>
        </a:p>
      </dgm:t>
    </dgm:pt>
    <dgm:pt modelId="{B582A645-4C77-4173-872C-6AB2026FFA3D}" type="pres">
      <dgm:prSet presAssocID="{C4984DBA-C0AA-4601-8B43-C316B32A6559}" presName="sibTrans" presStyleCnt="0"/>
      <dgm:spPr/>
    </dgm:pt>
    <dgm:pt modelId="{28A210BE-DB38-451C-A3D3-FDFEF10C041B}" type="pres">
      <dgm:prSet presAssocID="{4D96D029-C0BE-4B7E-B0F4-01EA44D7A32C}" presName="node" presStyleLbl="node1" presStyleIdx="3" presStyleCnt="4">
        <dgm:presLayoutVars>
          <dgm:bulletEnabled val="1"/>
        </dgm:presLayoutVars>
      </dgm:prSet>
      <dgm:spPr/>
      <dgm:t>
        <a:bodyPr/>
        <a:lstStyle/>
        <a:p>
          <a:endParaRPr lang="en-US"/>
        </a:p>
      </dgm:t>
    </dgm:pt>
  </dgm:ptLst>
  <dgm:cxnLst>
    <dgm:cxn modelId="{9261018D-4D71-4DC5-9A38-C6F7CAD2CB67}" type="presOf" srcId="{9C78A7E2-F9BF-4F7D-87F2-CD08EFD8C58C}" destId="{FCF3580F-16E6-4947-B0E9-3965271D9E59}" srcOrd="0" destOrd="0" presId="urn:microsoft.com/office/officeart/2005/8/layout/default"/>
    <dgm:cxn modelId="{A15E6CE7-58E1-4480-A6DC-FE00C2997F2C}" srcId="{87830736-2566-40D7-B1D8-CC2FB7E319FB}" destId="{4D96D029-C0BE-4B7E-B0F4-01EA44D7A32C}" srcOrd="3" destOrd="0" parTransId="{5F19DFFD-32C8-4A0D-91CB-A676F2ABB4A5}" sibTransId="{3DA4B19B-50ED-4E43-ADBB-CAC395069C60}"/>
    <dgm:cxn modelId="{0B9183A3-2FFA-4CA6-9EDD-A5052625531B}" srcId="{87830736-2566-40D7-B1D8-CC2FB7E319FB}" destId="{9C78A7E2-F9BF-4F7D-87F2-CD08EFD8C58C}" srcOrd="1" destOrd="0" parTransId="{9E42DD2A-B138-426C-8B42-9FB606FD6CA6}" sibTransId="{99C3D62A-A819-4B60-B73E-91E42EBB24AC}"/>
    <dgm:cxn modelId="{E7589328-7341-4A72-8733-32A62BDE50A5}" type="presOf" srcId="{4D96D029-C0BE-4B7E-B0F4-01EA44D7A32C}" destId="{28A210BE-DB38-451C-A3D3-FDFEF10C041B}" srcOrd="0" destOrd="0" presId="urn:microsoft.com/office/officeart/2005/8/layout/default"/>
    <dgm:cxn modelId="{688E3DBB-EA31-48FD-B23B-F5F7086B1E95}" type="presOf" srcId="{8F1F2750-8EB7-49D5-893C-2E7090D4A812}" destId="{FDFED873-1D56-4C64-91DE-22B58980FF9B}" srcOrd="0" destOrd="0" presId="urn:microsoft.com/office/officeart/2005/8/layout/default"/>
    <dgm:cxn modelId="{1E8CF40F-5131-481B-BC52-07EC5DEA9CAD}" srcId="{87830736-2566-40D7-B1D8-CC2FB7E319FB}" destId="{8F1F2750-8EB7-49D5-893C-2E7090D4A812}" srcOrd="2" destOrd="0" parTransId="{45E2C322-6659-4960-8887-9703F05A3AC3}" sibTransId="{C4984DBA-C0AA-4601-8B43-C316B32A6559}"/>
    <dgm:cxn modelId="{C0FD3741-46E2-46B3-9E31-D1BCB32D8C92}" srcId="{87830736-2566-40D7-B1D8-CC2FB7E319FB}" destId="{9AB73B26-763D-43C4-8107-05060F586192}" srcOrd="0" destOrd="0" parTransId="{4471266A-942A-4713-8B77-AC8FF7B97CAF}" sibTransId="{255B2AB6-F53B-49B1-94E7-9B709D865A98}"/>
    <dgm:cxn modelId="{9DA75B4C-AB72-4865-BFDC-A0412C0EED2C}" type="presOf" srcId="{87830736-2566-40D7-B1D8-CC2FB7E319FB}" destId="{109B013A-F771-4D28-8E60-D21E5B52F029}" srcOrd="0" destOrd="0" presId="urn:microsoft.com/office/officeart/2005/8/layout/default"/>
    <dgm:cxn modelId="{BE975BE8-51BE-4DCE-9B63-FCFBC9C5AFD9}" type="presOf" srcId="{9AB73B26-763D-43C4-8107-05060F586192}" destId="{D91D6927-37A3-4C34-8783-04B56001878B}" srcOrd="0" destOrd="0" presId="urn:microsoft.com/office/officeart/2005/8/layout/default"/>
    <dgm:cxn modelId="{1BDA231D-0C38-4387-9652-80C036F721E5}" type="presParOf" srcId="{109B013A-F771-4D28-8E60-D21E5B52F029}" destId="{D91D6927-37A3-4C34-8783-04B56001878B}" srcOrd="0" destOrd="0" presId="urn:microsoft.com/office/officeart/2005/8/layout/default"/>
    <dgm:cxn modelId="{82290180-BFFB-4080-9905-6977B6B75EA8}" type="presParOf" srcId="{109B013A-F771-4D28-8E60-D21E5B52F029}" destId="{DECFF9B2-37B9-45C7-8B62-1B41EE9FAA0D}" srcOrd="1" destOrd="0" presId="urn:microsoft.com/office/officeart/2005/8/layout/default"/>
    <dgm:cxn modelId="{99A1BD2A-CD1E-4972-81EE-D56A8A945884}" type="presParOf" srcId="{109B013A-F771-4D28-8E60-D21E5B52F029}" destId="{FCF3580F-16E6-4947-B0E9-3965271D9E59}" srcOrd="2" destOrd="0" presId="urn:microsoft.com/office/officeart/2005/8/layout/default"/>
    <dgm:cxn modelId="{EAC76393-8134-419C-AB29-3D6ACA542F69}" type="presParOf" srcId="{109B013A-F771-4D28-8E60-D21E5B52F029}" destId="{1F3870CF-4A9D-43DB-A979-085243164A0E}" srcOrd="3" destOrd="0" presId="urn:microsoft.com/office/officeart/2005/8/layout/default"/>
    <dgm:cxn modelId="{961C3BA4-6E4D-45C6-8370-DF819D1E5204}" type="presParOf" srcId="{109B013A-F771-4D28-8E60-D21E5B52F029}" destId="{FDFED873-1D56-4C64-91DE-22B58980FF9B}" srcOrd="4" destOrd="0" presId="urn:microsoft.com/office/officeart/2005/8/layout/default"/>
    <dgm:cxn modelId="{4E9A8265-382C-4B33-8690-50AC253AB35C}" type="presParOf" srcId="{109B013A-F771-4D28-8E60-D21E5B52F029}" destId="{B582A645-4C77-4173-872C-6AB2026FFA3D}" srcOrd="5" destOrd="0" presId="urn:microsoft.com/office/officeart/2005/8/layout/default"/>
    <dgm:cxn modelId="{56A67DFA-291C-48A9-A23E-85F1CBD793DB}" type="presParOf" srcId="{109B013A-F771-4D28-8E60-D21E5B52F029}" destId="{28A210BE-DB38-451C-A3D3-FDFEF10C041B}"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7830736-2566-40D7-B1D8-CC2FB7E319FB}" type="doc">
      <dgm:prSet loTypeId="urn:microsoft.com/office/officeart/2005/8/layout/list1" loCatId="list" qsTypeId="urn:microsoft.com/office/officeart/2005/8/quickstyle/3d3" qsCatId="3D" csTypeId="urn:microsoft.com/office/officeart/2005/8/colors/colorful1" csCatId="colorful" phldr="1"/>
      <dgm:spPr/>
      <dgm:t>
        <a:bodyPr/>
        <a:lstStyle/>
        <a:p>
          <a:endParaRPr lang="en-US"/>
        </a:p>
      </dgm:t>
    </dgm:pt>
    <dgm:pt modelId="{9AB73B26-763D-43C4-8107-05060F586192}">
      <dgm:prSet phldrT="[Text]"/>
      <dgm:spPr/>
      <dgm:t>
        <a:bodyPr/>
        <a:lstStyle/>
        <a:p>
          <a:r>
            <a:rPr lang="en-US" b="1" dirty="0" smtClean="0"/>
            <a:t>Administrative Enterprise Data</a:t>
          </a:r>
          <a:r>
            <a:rPr lang="en-US" dirty="0" smtClean="0"/>
            <a:t/>
          </a:r>
          <a:br>
            <a:rPr lang="en-US" dirty="0" smtClean="0"/>
          </a:br>
          <a:r>
            <a:rPr lang="en-US" dirty="0" smtClean="0"/>
            <a:t>(PeopleSoft)</a:t>
          </a:r>
          <a:endParaRPr lang="en-US" dirty="0"/>
        </a:p>
      </dgm:t>
    </dgm:pt>
    <dgm:pt modelId="{4471266A-942A-4713-8B77-AC8FF7B97CAF}" type="parTrans" cxnId="{C0FD3741-46E2-46B3-9E31-D1BCB32D8C92}">
      <dgm:prSet/>
      <dgm:spPr/>
      <dgm:t>
        <a:bodyPr/>
        <a:lstStyle/>
        <a:p>
          <a:endParaRPr lang="en-US"/>
        </a:p>
      </dgm:t>
    </dgm:pt>
    <dgm:pt modelId="{255B2AB6-F53B-49B1-94E7-9B709D865A98}" type="sibTrans" cxnId="{C0FD3741-46E2-46B3-9E31-D1BCB32D8C92}">
      <dgm:prSet/>
      <dgm:spPr/>
      <dgm:t>
        <a:bodyPr/>
        <a:lstStyle/>
        <a:p>
          <a:endParaRPr lang="en-US"/>
        </a:p>
      </dgm:t>
    </dgm:pt>
    <dgm:pt modelId="{9C78A7E2-F9BF-4F7D-87F2-CD08EFD8C58C}">
      <dgm:prSet phldrT="[Text]"/>
      <dgm:spPr/>
      <dgm:t>
        <a:bodyPr/>
        <a:lstStyle/>
        <a:p>
          <a:r>
            <a:rPr lang="en-US" b="1" dirty="0" smtClean="0"/>
            <a:t>Survey Data</a:t>
          </a:r>
          <a:r>
            <a:rPr lang="en-US" dirty="0" smtClean="0"/>
            <a:t/>
          </a:r>
          <a:br>
            <a:rPr lang="en-US" dirty="0" smtClean="0"/>
          </a:br>
          <a:r>
            <a:rPr lang="en-US" dirty="0" smtClean="0"/>
            <a:t>(NSSE, student opinion, alumni)</a:t>
          </a:r>
          <a:endParaRPr lang="en-US" dirty="0"/>
        </a:p>
      </dgm:t>
    </dgm:pt>
    <dgm:pt modelId="{9E42DD2A-B138-426C-8B42-9FB606FD6CA6}" type="parTrans" cxnId="{0B9183A3-2FFA-4CA6-9EDD-A5052625531B}">
      <dgm:prSet/>
      <dgm:spPr/>
      <dgm:t>
        <a:bodyPr/>
        <a:lstStyle/>
        <a:p>
          <a:endParaRPr lang="en-US"/>
        </a:p>
      </dgm:t>
    </dgm:pt>
    <dgm:pt modelId="{99C3D62A-A819-4B60-B73E-91E42EBB24AC}" type="sibTrans" cxnId="{0B9183A3-2FFA-4CA6-9EDD-A5052625531B}">
      <dgm:prSet/>
      <dgm:spPr/>
      <dgm:t>
        <a:bodyPr/>
        <a:lstStyle/>
        <a:p>
          <a:endParaRPr lang="en-US"/>
        </a:p>
      </dgm:t>
    </dgm:pt>
    <dgm:pt modelId="{8F1F2750-8EB7-49D5-893C-2E7090D4A812}">
      <dgm:prSet phldrT="[Text]"/>
      <dgm:spPr/>
      <dgm:t>
        <a:bodyPr/>
        <a:lstStyle/>
        <a:p>
          <a:r>
            <a:rPr lang="en-US" b="1" dirty="0" smtClean="0"/>
            <a:t>Environmental Data</a:t>
          </a:r>
          <a:r>
            <a:rPr lang="en-US" dirty="0" smtClean="0"/>
            <a:t/>
          </a:r>
          <a:br>
            <a:rPr lang="en-US" dirty="0" smtClean="0"/>
          </a:br>
          <a:r>
            <a:rPr lang="en-US" dirty="0" smtClean="0"/>
            <a:t>(IPEDS, rankings, data exchanges</a:t>
          </a:r>
        </a:p>
      </dgm:t>
    </dgm:pt>
    <dgm:pt modelId="{45E2C322-6659-4960-8887-9703F05A3AC3}" type="parTrans" cxnId="{1E8CF40F-5131-481B-BC52-07EC5DEA9CAD}">
      <dgm:prSet/>
      <dgm:spPr/>
      <dgm:t>
        <a:bodyPr/>
        <a:lstStyle/>
        <a:p>
          <a:endParaRPr lang="en-US"/>
        </a:p>
      </dgm:t>
    </dgm:pt>
    <dgm:pt modelId="{C4984DBA-C0AA-4601-8B43-C316B32A6559}" type="sibTrans" cxnId="{1E8CF40F-5131-481B-BC52-07EC5DEA9CAD}">
      <dgm:prSet/>
      <dgm:spPr/>
      <dgm:t>
        <a:bodyPr/>
        <a:lstStyle/>
        <a:p>
          <a:endParaRPr lang="en-US"/>
        </a:p>
      </dgm:t>
    </dgm:pt>
    <dgm:pt modelId="{4D96D029-C0BE-4B7E-B0F4-01EA44D7A32C}">
      <dgm:prSet phldrT="[Text]"/>
      <dgm:spPr/>
      <dgm:t>
        <a:bodyPr/>
        <a:lstStyle/>
        <a:p>
          <a:r>
            <a:rPr lang="en-US" b="1" dirty="0" smtClean="0"/>
            <a:t>Administrative Ancillary Data</a:t>
          </a:r>
          <a:r>
            <a:rPr lang="en-US" dirty="0" smtClean="0"/>
            <a:t/>
          </a:r>
          <a:br>
            <a:rPr lang="en-US" dirty="0" smtClean="0"/>
          </a:br>
          <a:r>
            <a:rPr lang="en-US" dirty="0" smtClean="0"/>
            <a:t>(Blackboard, Social Media)</a:t>
          </a:r>
          <a:endParaRPr lang="en-US" dirty="0"/>
        </a:p>
      </dgm:t>
    </dgm:pt>
    <dgm:pt modelId="{5F19DFFD-32C8-4A0D-91CB-A676F2ABB4A5}" type="parTrans" cxnId="{A15E6CE7-58E1-4480-A6DC-FE00C2997F2C}">
      <dgm:prSet/>
      <dgm:spPr/>
      <dgm:t>
        <a:bodyPr/>
        <a:lstStyle/>
        <a:p>
          <a:endParaRPr lang="en-US"/>
        </a:p>
      </dgm:t>
    </dgm:pt>
    <dgm:pt modelId="{3DA4B19B-50ED-4E43-ADBB-CAC395069C60}" type="sibTrans" cxnId="{A15E6CE7-58E1-4480-A6DC-FE00C2997F2C}">
      <dgm:prSet/>
      <dgm:spPr/>
      <dgm:t>
        <a:bodyPr/>
        <a:lstStyle/>
        <a:p>
          <a:endParaRPr lang="en-US"/>
        </a:p>
      </dgm:t>
    </dgm:pt>
    <dgm:pt modelId="{8C494BAD-7CBF-4EF1-A7D1-1A787CCAC2B5}" type="pres">
      <dgm:prSet presAssocID="{87830736-2566-40D7-B1D8-CC2FB7E319FB}" presName="linear" presStyleCnt="0">
        <dgm:presLayoutVars>
          <dgm:dir/>
          <dgm:animLvl val="lvl"/>
          <dgm:resizeHandles val="exact"/>
        </dgm:presLayoutVars>
      </dgm:prSet>
      <dgm:spPr/>
      <dgm:t>
        <a:bodyPr/>
        <a:lstStyle/>
        <a:p>
          <a:endParaRPr lang="en-US"/>
        </a:p>
      </dgm:t>
    </dgm:pt>
    <dgm:pt modelId="{BDA7B35C-7EC9-4C58-B0C8-40C64C482566}" type="pres">
      <dgm:prSet presAssocID="{9AB73B26-763D-43C4-8107-05060F586192}" presName="parentLin" presStyleCnt="0"/>
      <dgm:spPr/>
    </dgm:pt>
    <dgm:pt modelId="{69DC505C-37E8-4514-8539-F69D81D31FD3}" type="pres">
      <dgm:prSet presAssocID="{9AB73B26-763D-43C4-8107-05060F586192}" presName="parentLeftMargin" presStyleLbl="node1" presStyleIdx="0" presStyleCnt="4"/>
      <dgm:spPr/>
      <dgm:t>
        <a:bodyPr/>
        <a:lstStyle/>
        <a:p>
          <a:endParaRPr lang="en-US"/>
        </a:p>
      </dgm:t>
    </dgm:pt>
    <dgm:pt modelId="{98980731-2AAE-4C0E-9957-C77A09823932}" type="pres">
      <dgm:prSet presAssocID="{9AB73B26-763D-43C4-8107-05060F586192}" presName="parentText" presStyleLbl="node1" presStyleIdx="0" presStyleCnt="4">
        <dgm:presLayoutVars>
          <dgm:chMax val="0"/>
          <dgm:bulletEnabled val="1"/>
        </dgm:presLayoutVars>
      </dgm:prSet>
      <dgm:spPr/>
      <dgm:t>
        <a:bodyPr/>
        <a:lstStyle/>
        <a:p>
          <a:endParaRPr lang="en-US"/>
        </a:p>
      </dgm:t>
    </dgm:pt>
    <dgm:pt modelId="{CC829010-1F69-42D2-9805-82FF547B0291}" type="pres">
      <dgm:prSet presAssocID="{9AB73B26-763D-43C4-8107-05060F586192}" presName="negativeSpace" presStyleCnt="0"/>
      <dgm:spPr/>
    </dgm:pt>
    <dgm:pt modelId="{6D3D090A-3635-4E30-9486-6D85131261C6}" type="pres">
      <dgm:prSet presAssocID="{9AB73B26-763D-43C4-8107-05060F586192}" presName="childText" presStyleLbl="conFgAcc1" presStyleIdx="0" presStyleCnt="4">
        <dgm:presLayoutVars>
          <dgm:bulletEnabled val="1"/>
        </dgm:presLayoutVars>
      </dgm:prSet>
      <dgm:spPr/>
    </dgm:pt>
    <dgm:pt modelId="{08B8179A-F6DF-4F90-8F9F-E2A07457BD26}" type="pres">
      <dgm:prSet presAssocID="{255B2AB6-F53B-49B1-94E7-9B709D865A98}" presName="spaceBetweenRectangles" presStyleCnt="0"/>
      <dgm:spPr/>
    </dgm:pt>
    <dgm:pt modelId="{B4CE4E5A-7D2A-4FF0-9F2B-85D0E0F3E6E2}" type="pres">
      <dgm:prSet presAssocID="{9C78A7E2-F9BF-4F7D-87F2-CD08EFD8C58C}" presName="parentLin" presStyleCnt="0"/>
      <dgm:spPr/>
    </dgm:pt>
    <dgm:pt modelId="{1F61D626-C5E3-41D6-A1EA-423BBEFC1264}" type="pres">
      <dgm:prSet presAssocID="{9C78A7E2-F9BF-4F7D-87F2-CD08EFD8C58C}" presName="parentLeftMargin" presStyleLbl="node1" presStyleIdx="0" presStyleCnt="4"/>
      <dgm:spPr/>
      <dgm:t>
        <a:bodyPr/>
        <a:lstStyle/>
        <a:p>
          <a:endParaRPr lang="en-US"/>
        </a:p>
      </dgm:t>
    </dgm:pt>
    <dgm:pt modelId="{03546680-8ECB-4E4F-B989-21175E60EA48}" type="pres">
      <dgm:prSet presAssocID="{9C78A7E2-F9BF-4F7D-87F2-CD08EFD8C58C}" presName="parentText" presStyleLbl="node1" presStyleIdx="1" presStyleCnt="4">
        <dgm:presLayoutVars>
          <dgm:chMax val="0"/>
          <dgm:bulletEnabled val="1"/>
        </dgm:presLayoutVars>
      </dgm:prSet>
      <dgm:spPr/>
      <dgm:t>
        <a:bodyPr/>
        <a:lstStyle/>
        <a:p>
          <a:endParaRPr lang="en-US"/>
        </a:p>
      </dgm:t>
    </dgm:pt>
    <dgm:pt modelId="{E47F6340-92BF-4CE8-B197-B766E975164A}" type="pres">
      <dgm:prSet presAssocID="{9C78A7E2-F9BF-4F7D-87F2-CD08EFD8C58C}" presName="negativeSpace" presStyleCnt="0"/>
      <dgm:spPr/>
    </dgm:pt>
    <dgm:pt modelId="{154E6751-63BE-4A3C-898B-706C251EC456}" type="pres">
      <dgm:prSet presAssocID="{9C78A7E2-F9BF-4F7D-87F2-CD08EFD8C58C}" presName="childText" presStyleLbl="conFgAcc1" presStyleIdx="1" presStyleCnt="4">
        <dgm:presLayoutVars>
          <dgm:bulletEnabled val="1"/>
        </dgm:presLayoutVars>
      </dgm:prSet>
      <dgm:spPr/>
    </dgm:pt>
    <dgm:pt modelId="{C23C7D98-436A-44BF-9395-E78FA9D7A0CF}" type="pres">
      <dgm:prSet presAssocID="{99C3D62A-A819-4B60-B73E-91E42EBB24AC}" presName="spaceBetweenRectangles" presStyleCnt="0"/>
      <dgm:spPr/>
    </dgm:pt>
    <dgm:pt modelId="{945478F9-D19B-4C58-B429-CF4CBA6D47EE}" type="pres">
      <dgm:prSet presAssocID="{8F1F2750-8EB7-49D5-893C-2E7090D4A812}" presName="parentLin" presStyleCnt="0"/>
      <dgm:spPr/>
    </dgm:pt>
    <dgm:pt modelId="{00DDC0EF-12D0-4F21-A4F7-5C64B81BDCD7}" type="pres">
      <dgm:prSet presAssocID="{8F1F2750-8EB7-49D5-893C-2E7090D4A812}" presName="parentLeftMargin" presStyleLbl="node1" presStyleIdx="1" presStyleCnt="4"/>
      <dgm:spPr/>
      <dgm:t>
        <a:bodyPr/>
        <a:lstStyle/>
        <a:p>
          <a:endParaRPr lang="en-US"/>
        </a:p>
      </dgm:t>
    </dgm:pt>
    <dgm:pt modelId="{01C48D6D-16E9-4C7F-8048-3DE66E0AA9AC}" type="pres">
      <dgm:prSet presAssocID="{8F1F2750-8EB7-49D5-893C-2E7090D4A812}" presName="parentText" presStyleLbl="node1" presStyleIdx="2" presStyleCnt="4">
        <dgm:presLayoutVars>
          <dgm:chMax val="0"/>
          <dgm:bulletEnabled val="1"/>
        </dgm:presLayoutVars>
      </dgm:prSet>
      <dgm:spPr/>
      <dgm:t>
        <a:bodyPr/>
        <a:lstStyle/>
        <a:p>
          <a:endParaRPr lang="en-US"/>
        </a:p>
      </dgm:t>
    </dgm:pt>
    <dgm:pt modelId="{AA855A5F-58D3-4AC1-9B9F-C9DDC89BB95C}" type="pres">
      <dgm:prSet presAssocID="{8F1F2750-8EB7-49D5-893C-2E7090D4A812}" presName="negativeSpace" presStyleCnt="0"/>
      <dgm:spPr/>
    </dgm:pt>
    <dgm:pt modelId="{8B33F3AC-A3AE-485F-812E-82B4917D7C13}" type="pres">
      <dgm:prSet presAssocID="{8F1F2750-8EB7-49D5-893C-2E7090D4A812}" presName="childText" presStyleLbl="conFgAcc1" presStyleIdx="2" presStyleCnt="4">
        <dgm:presLayoutVars>
          <dgm:bulletEnabled val="1"/>
        </dgm:presLayoutVars>
      </dgm:prSet>
      <dgm:spPr/>
    </dgm:pt>
    <dgm:pt modelId="{B0683D8A-F98E-4179-84AF-8961F2AE85A4}" type="pres">
      <dgm:prSet presAssocID="{C4984DBA-C0AA-4601-8B43-C316B32A6559}" presName="spaceBetweenRectangles" presStyleCnt="0"/>
      <dgm:spPr/>
    </dgm:pt>
    <dgm:pt modelId="{62593E3B-FB49-4EF7-83C2-C4B8528A1DC9}" type="pres">
      <dgm:prSet presAssocID="{4D96D029-C0BE-4B7E-B0F4-01EA44D7A32C}" presName="parentLin" presStyleCnt="0"/>
      <dgm:spPr/>
    </dgm:pt>
    <dgm:pt modelId="{60266E6C-F397-44E0-94C3-AED859C4B52C}" type="pres">
      <dgm:prSet presAssocID="{4D96D029-C0BE-4B7E-B0F4-01EA44D7A32C}" presName="parentLeftMargin" presStyleLbl="node1" presStyleIdx="2" presStyleCnt="4"/>
      <dgm:spPr/>
      <dgm:t>
        <a:bodyPr/>
        <a:lstStyle/>
        <a:p>
          <a:endParaRPr lang="en-US"/>
        </a:p>
      </dgm:t>
    </dgm:pt>
    <dgm:pt modelId="{3CAC0909-5873-4BC1-979C-61F09B47D2A1}" type="pres">
      <dgm:prSet presAssocID="{4D96D029-C0BE-4B7E-B0F4-01EA44D7A32C}" presName="parentText" presStyleLbl="node1" presStyleIdx="3" presStyleCnt="4">
        <dgm:presLayoutVars>
          <dgm:chMax val="0"/>
          <dgm:bulletEnabled val="1"/>
        </dgm:presLayoutVars>
      </dgm:prSet>
      <dgm:spPr/>
      <dgm:t>
        <a:bodyPr/>
        <a:lstStyle/>
        <a:p>
          <a:endParaRPr lang="en-US"/>
        </a:p>
      </dgm:t>
    </dgm:pt>
    <dgm:pt modelId="{8B7568F2-E417-4125-A391-6C94ED4D616C}" type="pres">
      <dgm:prSet presAssocID="{4D96D029-C0BE-4B7E-B0F4-01EA44D7A32C}" presName="negativeSpace" presStyleCnt="0"/>
      <dgm:spPr/>
    </dgm:pt>
    <dgm:pt modelId="{989BA8E8-EB03-4F1E-B295-FA6FAA697939}" type="pres">
      <dgm:prSet presAssocID="{4D96D029-C0BE-4B7E-B0F4-01EA44D7A32C}" presName="childText" presStyleLbl="conFgAcc1" presStyleIdx="3" presStyleCnt="4">
        <dgm:presLayoutVars>
          <dgm:bulletEnabled val="1"/>
        </dgm:presLayoutVars>
      </dgm:prSet>
      <dgm:spPr/>
    </dgm:pt>
  </dgm:ptLst>
  <dgm:cxnLst>
    <dgm:cxn modelId="{B4E9A9F7-8541-46B4-90E0-160CFA46EC09}" type="presOf" srcId="{9AB73B26-763D-43C4-8107-05060F586192}" destId="{98980731-2AAE-4C0E-9957-C77A09823932}" srcOrd="1" destOrd="0" presId="urn:microsoft.com/office/officeart/2005/8/layout/list1"/>
    <dgm:cxn modelId="{A15E6CE7-58E1-4480-A6DC-FE00C2997F2C}" srcId="{87830736-2566-40D7-B1D8-CC2FB7E319FB}" destId="{4D96D029-C0BE-4B7E-B0F4-01EA44D7A32C}" srcOrd="3" destOrd="0" parTransId="{5F19DFFD-32C8-4A0D-91CB-A676F2ABB4A5}" sibTransId="{3DA4B19B-50ED-4E43-ADBB-CAC395069C60}"/>
    <dgm:cxn modelId="{0B9183A3-2FFA-4CA6-9EDD-A5052625531B}" srcId="{87830736-2566-40D7-B1D8-CC2FB7E319FB}" destId="{9C78A7E2-F9BF-4F7D-87F2-CD08EFD8C58C}" srcOrd="1" destOrd="0" parTransId="{9E42DD2A-B138-426C-8B42-9FB606FD6CA6}" sibTransId="{99C3D62A-A819-4B60-B73E-91E42EBB24AC}"/>
    <dgm:cxn modelId="{2EAD31A9-254A-4DFC-8B2F-79B0B392E6D8}" type="presOf" srcId="{9AB73B26-763D-43C4-8107-05060F586192}" destId="{69DC505C-37E8-4514-8539-F69D81D31FD3}" srcOrd="0" destOrd="0" presId="urn:microsoft.com/office/officeart/2005/8/layout/list1"/>
    <dgm:cxn modelId="{4CA8BFF2-4CCE-4AB9-9133-EDFDA05CAABD}" type="presOf" srcId="{9C78A7E2-F9BF-4F7D-87F2-CD08EFD8C58C}" destId="{1F61D626-C5E3-41D6-A1EA-423BBEFC1264}" srcOrd="0" destOrd="0" presId="urn:microsoft.com/office/officeart/2005/8/layout/list1"/>
    <dgm:cxn modelId="{A2E04579-CE2B-47FD-AA69-48E39C4E7A57}" type="presOf" srcId="{8F1F2750-8EB7-49D5-893C-2E7090D4A812}" destId="{01C48D6D-16E9-4C7F-8048-3DE66E0AA9AC}" srcOrd="1" destOrd="0" presId="urn:microsoft.com/office/officeart/2005/8/layout/list1"/>
    <dgm:cxn modelId="{E61D9F26-2BFA-4218-A620-D303F18CB923}" type="presOf" srcId="{87830736-2566-40D7-B1D8-CC2FB7E319FB}" destId="{8C494BAD-7CBF-4EF1-A7D1-1A787CCAC2B5}" srcOrd="0" destOrd="0" presId="urn:microsoft.com/office/officeart/2005/8/layout/list1"/>
    <dgm:cxn modelId="{1E8CF40F-5131-481B-BC52-07EC5DEA9CAD}" srcId="{87830736-2566-40D7-B1D8-CC2FB7E319FB}" destId="{8F1F2750-8EB7-49D5-893C-2E7090D4A812}" srcOrd="2" destOrd="0" parTransId="{45E2C322-6659-4960-8887-9703F05A3AC3}" sibTransId="{C4984DBA-C0AA-4601-8B43-C316B32A6559}"/>
    <dgm:cxn modelId="{E3B0D45F-1A8D-4FA6-B035-C0602AA12D54}" type="presOf" srcId="{4D96D029-C0BE-4B7E-B0F4-01EA44D7A32C}" destId="{3CAC0909-5873-4BC1-979C-61F09B47D2A1}" srcOrd="1" destOrd="0" presId="urn:microsoft.com/office/officeart/2005/8/layout/list1"/>
    <dgm:cxn modelId="{C0FD3741-46E2-46B3-9E31-D1BCB32D8C92}" srcId="{87830736-2566-40D7-B1D8-CC2FB7E319FB}" destId="{9AB73B26-763D-43C4-8107-05060F586192}" srcOrd="0" destOrd="0" parTransId="{4471266A-942A-4713-8B77-AC8FF7B97CAF}" sibTransId="{255B2AB6-F53B-49B1-94E7-9B709D865A98}"/>
    <dgm:cxn modelId="{82297C82-AC92-4145-B895-FF8F039E892F}" type="presOf" srcId="{4D96D029-C0BE-4B7E-B0F4-01EA44D7A32C}" destId="{60266E6C-F397-44E0-94C3-AED859C4B52C}" srcOrd="0" destOrd="0" presId="urn:microsoft.com/office/officeart/2005/8/layout/list1"/>
    <dgm:cxn modelId="{B10508A2-796E-4614-815E-3CF179EDAA0C}" type="presOf" srcId="{8F1F2750-8EB7-49D5-893C-2E7090D4A812}" destId="{00DDC0EF-12D0-4F21-A4F7-5C64B81BDCD7}" srcOrd="0" destOrd="0" presId="urn:microsoft.com/office/officeart/2005/8/layout/list1"/>
    <dgm:cxn modelId="{7F84D7E5-21E3-45B2-9675-8435DBBB717F}" type="presOf" srcId="{9C78A7E2-F9BF-4F7D-87F2-CD08EFD8C58C}" destId="{03546680-8ECB-4E4F-B989-21175E60EA48}" srcOrd="1" destOrd="0" presId="urn:microsoft.com/office/officeart/2005/8/layout/list1"/>
    <dgm:cxn modelId="{DDC7E050-F296-4343-9D5D-2764B28DAF9D}" type="presParOf" srcId="{8C494BAD-7CBF-4EF1-A7D1-1A787CCAC2B5}" destId="{BDA7B35C-7EC9-4C58-B0C8-40C64C482566}" srcOrd="0" destOrd="0" presId="urn:microsoft.com/office/officeart/2005/8/layout/list1"/>
    <dgm:cxn modelId="{155DCF89-695C-4B97-87F6-47278EADFF2D}" type="presParOf" srcId="{BDA7B35C-7EC9-4C58-B0C8-40C64C482566}" destId="{69DC505C-37E8-4514-8539-F69D81D31FD3}" srcOrd="0" destOrd="0" presId="urn:microsoft.com/office/officeart/2005/8/layout/list1"/>
    <dgm:cxn modelId="{719D279F-7B8F-4B74-AB2C-C9DC90ED630C}" type="presParOf" srcId="{BDA7B35C-7EC9-4C58-B0C8-40C64C482566}" destId="{98980731-2AAE-4C0E-9957-C77A09823932}" srcOrd="1" destOrd="0" presId="urn:microsoft.com/office/officeart/2005/8/layout/list1"/>
    <dgm:cxn modelId="{DD56DA43-37BD-4786-8071-37E784661818}" type="presParOf" srcId="{8C494BAD-7CBF-4EF1-A7D1-1A787CCAC2B5}" destId="{CC829010-1F69-42D2-9805-82FF547B0291}" srcOrd="1" destOrd="0" presId="urn:microsoft.com/office/officeart/2005/8/layout/list1"/>
    <dgm:cxn modelId="{C72BFB29-588C-404A-9126-6D3A5CB7A46A}" type="presParOf" srcId="{8C494BAD-7CBF-4EF1-A7D1-1A787CCAC2B5}" destId="{6D3D090A-3635-4E30-9486-6D85131261C6}" srcOrd="2" destOrd="0" presId="urn:microsoft.com/office/officeart/2005/8/layout/list1"/>
    <dgm:cxn modelId="{F7193E3A-9E99-4461-BB2F-EE48763C267F}" type="presParOf" srcId="{8C494BAD-7CBF-4EF1-A7D1-1A787CCAC2B5}" destId="{08B8179A-F6DF-4F90-8F9F-E2A07457BD26}" srcOrd="3" destOrd="0" presId="urn:microsoft.com/office/officeart/2005/8/layout/list1"/>
    <dgm:cxn modelId="{73EC64AA-0686-4402-A935-665BD5420767}" type="presParOf" srcId="{8C494BAD-7CBF-4EF1-A7D1-1A787CCAC2B5}" destId="{B4CE4E5A-7D2A-4FF0-9F2B-85D0E0F3E6E2}" srcOrd="4" destOrd="0" presId="urn:microsoft.com/office/officeart/2005/8/layout/list1"/>
    <dgm:cxn modelId="{4A1BDC7A-CD67-4D29-BAB5-04FE76A46FDA}" type="presParOf" srcId="{B4CE4E5A-7D2A-4FF0-9F2B-85D0E0F3E6E2}" destId="{1F61D626-C5E3-41D6-A1EA-423BBEFC1264}" srcOrd="0" destOrd="0" presId="urn:microsoft.com/office/officeart/2005/8/layout/list1"/>
    <dgm:cxn modelId="{11973633-EE0F-494D-90D3-254D695D44DA}" type="presParOf" srcId="{B4CE4E5A-7D2A-4FF0-9F2B-85D0E0F3E6E2}" destId="{03546680-8ECB-4E4F-B989-21175E60EA48}" srcOrd="1" destOrd="0" presId="urn:microsoft.com/office/officeart/2005/8/layout/list1"/>
    <dgm:cxn modelId="{C40E56DE-CD33-45BB-9497-BBAF5E243F08}" type="presParOf" srcId="{8C494BAD-7CBF-4EF1-A7D1-1A787CCAC2B5}" destId="{E47F6340-92BF-4CE8-B197-B766E975164A}" srcOrd="5" destOrd="0" presId="urn:microsoft.com/office/officeart/2005/8/layout/list1"/>
    <dgm:cxn modelId="{69A92967-4385-4743-B1EB-9DA6B0B1997B}" type="presParOf" srcId="{8C494BAD-7CBF-4EF1-A7D1-1A787CCAC2B5}" destId="{154E6751-63BE-4A3C-898B-706C251EC456}" srcOrd="6" destOrd="0" presId="urn:microsoft.com/office/officeart/2005/8/layout/list1"/>
    <dgm:cxn modelId="{69224425-F022-4AA5-8183-552B0BD75E28}" type="presParOf" srcId="{8C494BAD-7CBF-4EF1-A7D1-1A787CCAC2B5}" destId="{C23C7D98-436A-44BF-9395-E78FA9D7A0CF}" srcOrd="7" destOrd="0" presId="urn:microsoft.com/office/officeart/2005/8/layout/list1"/>
    <dgm:cxn modelId="{0737FDA2-ECF5-4F03-BCA7-A6C9334D2CAD}" type="presParOf" srcId="{8C494BAD-7CBF-4EF1-A7D1-1A787CCAC2B5}" destId="{945478F9-D19B-4C58-B429-CF4CBA6D47EE}" srcOrd="8" destOrd="0" presId="urn:microsoft.com/office/officeart/2005/8/layout/list1"/>
    <dgm:cxn modelId="{914DAD6C-B7D6-4C99-9E26-ED5112DBBC79}" type="presParOf" srcId="{945478F9-D19B-4C58-B429-CF4CBA6D47EE}" destId="{00DDC0EF-12D0-4F21-A4F7-5C64B81BDCD7}" srcOrd="0" destOrd="0" presId="urn:microsoft.com/office/officeart/2005/8/layout/list1"/>
    <dgm:cxn modelId="{5A2788AD-CAE5-4DBF-AB22-F80885F249E9}" type="presParOf" srcId="{945478F9-D19B-4C58-B429-CF4CBA6D47EE}" destId="{01C48D6D-16E9-4C7F-8048-3DE66E0AA9AC}" srcOrd="1" destOrd="0" presId="urn:microsoft.com/office/officeart/2005/8/layout/list1"/>
    <dgm:cxn modelId="{5F0EA6AA-1623-40C6-A1BF-83B5A79247CB}" type="presParOf" srcId="{8C494BAD-7CBF-4EF1-A7D1-1A787CCAC2B5}" destId="{AA855A5F-58D3-4AC1-9B9F-C9DDC89BB95C}" srcOrd="9" destOrd="0" presId="urn:microsoft.com/office/officeart/2005/8/layout/list1"/>
    <dgm:cxn modelId="{BE679275-AFBE-4A22-8062-854C0512D0DB}" type="presParOf" srcId="{8C494BAD-7CBF-4EF1-A7D1-1A787CCAC2B5}" destId="{8B33F3AC-A3AE-485F-812E-82B4917D7C13}" srcOrd="10" destOrd="0" presId="urn:microsoft.com/office/officeart/2005/8/layout/list1"/>
    <dgm:cxn modelId="{52BC6015-DF05-48DD-BBB1-C696FB90F4AD}" type="presParOf" srcId="{8C494BAD-7CBF-4EF1-A7D1-1A787CCAC2B5}" destId="{B0683D8A-F98E-4179-84AF-8961F2AE85A4}" srcOrd="11" destOrd="0" presId="urn:microsoft.com/office/officeart/2005/8/layout/list1"/>
    <dgm:cxn modelId="{826B8657-6B91-44DA-84B0-1FB390AE584C}" type="presParOf" srcId="{8C494BAD-7CBF-4EF1-A7D1-1A787CCAC2B5}" destId="{62593E3B-FB49-4EF7-83C2-C4B8528A1DC9}" srcOrd="12" destOrd="0" presId="urn:microsoft.com/office/officeart/2005/8/layout/list1"/>
    <dgm:cxn modelId="{63D0DF86-050F-41C6-9F7E-D4FBEF58353A}" type="presParOf" srcId="{62593E3B-FB49-4EF7-83C2-C4B8528A1DC9}" destId="{60266E6C-F397-44E0-94C3-AED859C4B52C}" srcOrd="0" destOrd="0" presId="urn:microsoft.com/office/officeart/2005/8/layout/list1"/>
    <dgm:cxn modelId="{3FA8EC62-655F-4884-BEC0-3605360C51BF}" type="presParOf" srcId="{62593E3B-FB49-4EF7-83C2-C4B8528A1DC9}" destId="{3CAC0909-5873-4BC1-979C-61F09B47D2A1}" srcOrd="1" destOrd="0" presId="urn:microsoft.com/office/officeart/2005/8/layout/list1"/>
    <dgm:cxn modelId="{89097FA1-04F2-40D0-BF44-AC770BB665AC}" type="presParOf" srcId="{8C494BAD-7CBF-4EF1-A7D1-1A787CCAC2B5}" destId="{8B7568F2-E417-4125-A391-6C94ED4D616C}" srcOrd="13" destOrd="0" presId="urn:microsoft.com/office/officeart/2005/8/layout/list1"/>
    <dgm:cxn modelId="{69894E0F-97BB-4BB4-AF82-65DFBE462B1B}" type="presParOf" srcId="{8C494BAD-7CBF-4EF1-A7D1-1A787CCAC2B5}" destId="{989BA8E8-EB03-4F1E-B295-FA6FAA697939}"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3EEFA2E-2CFA-47D8-A978-D3C814B4A779}" type="doc">
      <dgm:prSet loTypeId="urn:microsoft.com/office/officeart/2005/8/layout/lProcess2" loCatId="list" qsTypeId="urn:microsoft.com/office/officeart/2005/8/quickstyle/3d3" qsCatId="3D" csTypeId="urn:microsoft.com/office/officeart/2005/8/colors/colorful1" csCatId="colorful" phldr="1"/>
      <dgm:spPr/>
      <dgm:t>
        <a:bodyPr/>
        <a:lstStyle/>
        <a:p>
          <a:endParaRPr lang="en-US"/>
        </a:p>
      </dgm:t>
    </dgm:pt>
    <dgm:pt modelId="{6A10AA4D-FA80-491C-8E0E-B69E3C23ADD9}">
      <dgm:prSet phldrT="[Text]"/>
      <dgm:spPr/>
      <dgm:t>
        <a:bodyPr/>
        <a:lstStyle/>
        <a:p>
          <a:r>
            <a:rPr lang="en-US" dirty="0" smtClean="0"/>
            <a:t>Basic Tools</a:t>
          </a:r>
          <a:endParaRPr lang="en-US" dirty="0"/>
        </a:p>
      </dgm:t>
    </dgm:pt>
    <dgm:pt modelId="{DAF2822B-B397-4FF0-AA1F-3F2B702D365E}" type="parTrans" cxnId="{D3B9A335-04AE-4287-9F70-89A2C5FABB8D}">
      <dgm:prSet/>
      <dgm:spPr/>
      <dgm:t>
        <a:bodyPr/>
        <a:lstStyle/>
        <a:p>
          <a:endParaRPr lang="en-US"/>
        </a:p>
      </dgm:t>
    </dgm:pt>
    <dgm:pt modelId="{659D622A-8259-4E08-B27F-34A0774DADA7}" type="sibTrans" cxnId="{D3B9A335-04AE-4287-9F70-89A2C5FABB8D}">
      <dgm:prSet/>
      <dgm:spPr/>
      <dgm:t>
        <a:bodyPr/>
        <a:lstStyle/>
        <a:p>
          <a:endParaRPr lang="en-US"/>
        </a:p>
      </dgm:t>
    </dgm:pt>
    <dgm:pt modelId="{A0F4664F-2E07-48B3-A0F2-968D0A6E0390}">
      <dgm:prSet phldrT="[Text]"/>
      <dgm:spPr/>
      <dgm:t>
        <a:bodyPr/>
        <a:lstStyle/>
        <a:p>
          <a:r>
            <a:rPr lang="en-US" dirty="0" smtClean="0"/>
            <a:t>MS Excel</a:t>
          </a:r>
        </a:p>
        <a:p>
          <a:r>
            <a:rPr lang="en-US" dirty="0" smtClean="0"/>
            <a:t>MS Office</a:t>
          </a:r>
          <a:endParaRPr lang="en-US" dirty="0"/>
        </a:p>
      </dgm:t>
    </dgm:pt>
    <dgm:pt modelId="{271A5D53-58BE-43C7-A5CA-D26CD23C3DB3}" type="parTrans" cxnId="{A18C70E6-6347-4747-97BC-07166F6B6F6A}">
      <dgm:prSet/>
      <dgm:spPr/>
      <dgm:t>
        <a:bodyPr/>
        <a:lstStyle/>
        <a:p>
          <a:endParaRPr lang="en-US"/>
        </a:p>
      </dgm:t>
    </dgm:pt>
    <dgm:pt modelId="{79453678-019A-4150-A685-31A500C125F4}" type="sibTrans" cxnId="{A18C70E6-6347-4747-97BC-07166F6B6F6A}">
      <dgm:prSet/>
      <dgm:spPr/>
      <dgm:t>
        <a:bodyPr/>
        <a:lstStyle/>
        <a:p>
          <a:endParaRPr lang="en-US"/>
        </a:p>
      </dgm:t>
    </dgm:pt>
    <dgm:pt modelId="{2C948BDC-313C-4A67-B77E-DF443B09AAEB}">
      <dgm:prSet phldrT="[Text]"/>
      <dgm:spPr/>
      <dgm:t>
        <a:bodyPr/>
        <a:lstStyle/>
        <a:p>
          <a:r>
            <a:rPr lang="en-US" dirty="0" smtClean="0"/>
            <a:t>Google Drive</a:t>
          </a:r>
          <a:br>
            <a:rPr lang="en-US" dirty="0" smtClean="0"/>
          </a:br>
          <a:r>
            <a:rPr lang="en-US" dirty="0" smtClean="0"/>
            <a:t>Adobe Acrobat</a:t>
          </a:r>
        </a:p>
      </dgm:t>
    </dgm:pt>
    <dgm:pt modelId="{62A1C962-6BD0-4842-B6D7-60BE4A5928EB}" type="parTrans" cxnId="{17B47C64-DCA5-4E76-9766-60AA793FF81B}">
      <dgm:prSet/>
      <dgm:spPr/>
      <dgm:t>
        <a:bodyPr/>
        <a:lstStyle/>
        <a:p>
          <a:endParaRPr lang="en-US"/>
        </a:p>
      </dgm:t>
    </dgm:pt>
    <dgm:pt modelId="{DDF44424-28D6-47A5-84C2-04133DFB13C5}" type="sibTrans" cxnId="{17B47C64-DCA5-4E76-9766-60AA793FF81B}">
      <dgm:prSet/>
      <dgm:spPr/>
      <dgm:t>
        <a:bodyPr/>
        <a:lstStyle/>
        <a:p>
          <a:endParaRPr lang="en-US"/>
        </a:p>
      </dgm:t>
    </dgm:pt>
    <dgm:pt modelId="{65B5FF35-A996-468D-9FC5-177DC03141ED}">
      <dgm:prSet phldrT="[Text]"/>
      <dgm:spPr/>
      <dgm:t>
        <a:bodyPr/>
        <a:lstStyle/>
        <a:p>
          <a:r>
            <a:rPr lang="en-US" dirty="0" smtClean="0"/>
            <a:t>Statistical</a:t>
          </a:r>
          <a:endParaRPr lang="en-US" dirty="0"/>
        </a:p>
      </dgm:t>
    </dgm:pt>
    <dgm:pt modelId="{177BF58B-047D-41A9-BA23-4DA2D9474BFA}" type="parTrans" cxnId="{19C61F23-4366-431D-845E-FF9890E4BD38}">
      <dgm:prSet/>
      <dgm:spPr/>
      <dgm:t>
        <a:bodyPr/>
        <a:lstStyle/>
        <a:p>
          <a:endParaRPr lang="en-US"/>
        </a:p>
      </dgm:t>
    </dgm:pt>
    <dgm:pt modelId="{1EE0870B-D4B8-48A8-B0E4-B2E1B14B35C1}" type="sibTrans" cxnId="{19C61F23-4366-431D-845E-FF9890E4BD38}">
      <dgm:prSet/>
      <dgm:spPr/>
      <dgm:t>
        <a:bodyPr/>
        <a:lstStyle/>
        <a:p>
          <a:endParaRPr lang="en-US"/>
        </a:p>
      </dgm:t>
    </dgm:pt>
    <dgm:pt modelId="{3F20CB3B-C403-44C6-8475-92A09A1280DC}">
      <dgm:prSet phldrT="[Text]"/>
      <dgm:spPr/>
      <dgm:t>
        <a:bodyPr/>
        <a:lstStyle/>
        <a:p>
          <a:r>
            <a:rPr lang="en-US" dirty="0" smtClean="0"/>
            <a:t>SPSS (base)</a:t>
          </a:r>
        </a:p>
        <a:p>
          <a:r>
            <a:rPr lang="en-US" dirty="0" smtClean="0"/>
            <a:t/>
          </a:r>
          <a:br>
            <a:rPr lang="en-US" dirty="0" smtClean="0"/>
          </a:br>
          <a:r>
            <a:rPr lang="en-US" dirty="0" smtClean="0"/>
            <a:t>AMOS</a:t>
          </a:r>
          <a:br>
            <a:rPr lang="en-US" dirty="0" smtClean="0"/>
          </a:br>
          <a:r>
            <a:rPr lang="en-US" dirty="0" smtClean="0"/>
            <a:t>Decision Trees</a:t>
          </a:r>
          <a:br>
            <a:rPr lang="en-US" dirty="0" smtClean="0"/>
          </a:br>
          <a:r>
            <a:rPr lang="en-US" dirty="0" smtClean="0"/>
            <a:t>Missing Data</a:t>
          </a:r>
        </a:p>
      </dgm:t>
    </dgm:pt>
    <dgm:pt modelId="{D786CEC6-51EE-4385-9328-8258D5317A1C}" type="parTrans" cxnId="{EC5655A0-F402-493D-A35F-C65026663CCA}">
      <dgm:prSet/>
      <dgm:spPr/>
      <dgm:t>
        <a:bodyPr/>
        <a:lstStyle/>
        <a:p>
          <a:endParaRPr lang="en-US"/>
        </a:p>
      </dgm:t>
    </dgm:pt>
    <dgm:pt modelId="{0F14D4A2-3C77-4997-B303-36E704080800}" type="sibTrans" cxnId="{EC5655A0-F402-493D-A35F-C65026663CCA}">
      <dgm:prSet/>
      <dgm:spPr/>
      <dgm:t>
        <a:bodyPr/>
        <a:lstStyle/>
        <a:p>
          <a:endParaRPr lang="en-US"/>
        </a:p>
      </dgm:t>
    </dgm:pt>
    <dgm:pt modelId="{2869D1C7-344D-4686-A2D8-0238397BF838}">
      <dgm:prSet phldrT="[Text]"/>
      <dgm:spPr/>
      <dgm:t>
        <a:bodyPr/>
        <a:lstStyle/>
        <a:p>
          <a:r>
            <a:rPr lang="en-US" dirty="0" smtClean="0"/>
            <a:t>SAS</a:t>
          </a:r>
          <a:endParaRPr lang="en-US" dirty="0"/>
        </a:p>
      </dgm:t>
    </dgm:pt>
    <dgm:pt modelId="{144BD593-D2FA-485C-89CD-BDBEC742D669}" type="parTrans" cxnId="{2E00C711-C644-4F75-93A7-61C912BC7093}">
      <dgm:prSet/>
      <dgm:spPr/>
      <dgm:t>
        <a:bodyPr/>
        <a:lstStyle/>
        <a:p>
          <a:endParaRPr lang="en-US"/>
        </a:p>
      </dgm:t>
    </dgm:pt>
    <dgm:pt modelId="{C57AA2FF-1E2A-4D2A-B1E5-C9E829C355F4}" type="sibTrans" cxnId="{2E00C711-C644-4F75-93A7-61C912BC7093}">
      <dgm:prSet/>
      <dgm:spPr/>
      <dgm:t>
        <a:bodyPr/>
        <a:lstStyle/>
        <a:p>
          <a:endParaRPr lang="en-US"/>
        </a:p>
      </dgm:t>
    </dgm:pt>
    <dgm:pt modelId="{0E061B4F-F033-4BDF-8CC2-A1BDFD450CB9}">
      <dgm:prSet phldrT="[Text]"/>
      <dgm:spPr/>
      <dgm:t>
        <a:bodyPr/>
        <a:lstStyle/>
        <a:p>
          <a:r>
            <a:rPr lang="en-US" dirty="0" smtClean="0"/>
            <a:t>Specialized</a:t>
          </a:r>
          <a:endParaRPr lang="en-US" dirty="0"/>
        </a:p>
      </dgm:t>
    </dgm:pt>
    <dgm:pt modelId="{1BEDF700-4271-4EA6-8338-96C66BA35A61}" type="parTrans" cxnId="{00CB2714-06DC-42E5-AA54-E7EB2ACA4166}">
      <dgm:prSet/>
      <dgm:spPr/>
      <dgm:t>
        <a:bodyPr/>
        <a:lstStyle/>
        <a:p>
          <a:endParaRPr lang="en-US"/>
        </a:p>
      </dgm:t>
    </dgm:pt>
    <dgm:pt modelId="{5E18879D-955A-48FB-A314-D2703E99E3B4}" type="sibTrans" cxnId="{00CB2714-06DC-42E5-AA54-E7EB2ACA4166}">
      <dgm:prSet/>
      <dgm:spPr/>
      <dgm:t>
        <a:bodyPr/>
        <a:lstStyle/>
        <a:p>
          <a:endParaRPr lang="en-US"/>
        </a:p>
      </dgm:t>
    </dgm:pt>
    <dgm:pt modelId="{CB4FF6A8-E2A8-4B43-B80F-D7E51D0F6B16}">
      <dgm:prSet phldrT="[Text]"/>
      <dgm:spPr/>
      <dgm:t>
        <a:bodyPr/>
        <a:lstStyle/>
        <a:p>
          <a:r>
            <a:rPr lang="en-US" dirty="0" smtClean="0"/>
            <a:t>Tableau</a:t>
          </a:r>
          <a:br>
            <a:rPr lang="en-US" dirty="0" smtClean="0"/>
          </a:br>
          <a:r>
            <a:rPr lang="en-US" dirty="0" smtClean="0"/>
            <a:t>Visual Analysis</a:t>
          </a:r>
          <a:endParaRPr lang="en-US" dirty="0"/>
        </a:p>
      </dgm:t>
    </dgm:pt>
    <dgm:pt modelId="{DE438D26-3263-4E20-9EE1-AF7074E0B1A9}" type="parTrans" cxnId="{DD0E72F9-B7E7-48F7-8BBA-6718366AA2C8}">
      <dgm:prSet/>
      <dgm:spPr/>
      <dgm:t>
        <a:bodyPr/>
        <a:lstStyle/>
        <a:p>
          <a:endParaRPr lang="en-US"/>
        </a:p>
      </dgm:t>
    </dgm:pt>
    <dgm:pt modelId="{A0ABCCD8-8E3D-4009-9015-2E1B30A0B42A}" type="sibTrans" cxnId="{DD0E72F9-B7E7-48F7-8BBA-6718366AA2C8}">
      <dgm:prSet/>
      <dgm:spPr/>
      <dgm:t>
        <a:bodyPr/>
        <a:lstStyle/>
        <a:p>
          <a:endParaRPr lang="en-US"/>
        </a:p>
      </dgm:t>
    </dgm:pt>
    <dgm:pt modelId="{AF295D73-010B-48BC-BB22-AC6D81CDF221}">
      <dgm:prSet phldrT="[Text]"/>
      <dgm:spPr/>
      <dgm:t>
        <a:bodyPr/>
        <a:lstStyle/>
        <a:p>
          <a:r>
            <a:rPr lang="en-US" dirty="0" smtClean="0"/>
            <a:t>QGIS</a:t>
          </a:r>
          <a:endParaRPr lang="en-US" dirty="0"/>
        </a:p>
      </dgm:t>
    </dgm:pt>
    <dgm:pt modelId="{67761C1C-4D6F-4A57-8772-06DC6BD734F7}" type="parTrans" cxnId="{22B3B0F5-396F-4775-96EF-08125424F570}">
      <dgm:prSet/>
      <dgm:spPr/>
      <dgm:t>
        <a:bodyPr/>
        <a:lstStyle/>
        <a:p>
          <a:endParaRPr lang="en-US"/>
        </a:p>
      </dgm:t>
    </dgm:pt>
    <dgm:pt modelId="{E33E5688-C91D-491C-B3A9-9890012BBA72}" type="sibTrans" cxnId="{22B3B0F5-396F-4775-96EF-08125424F570}">
      <dgm:prSet/>
      <dgm:spPr/>
      <dgm:t>
        <a:bodyPr/>
        <a:lstStyle/>
        <a:p>
          <a:endParaRPr lang="en-US"/>
        </a:p>
      </dgm:t>
    </dgm:pt>
    <dgm:pt modelId="{066B1383-E42A-4A42-A2BA-9981FF99D926}">
      <dgm:prSet/>
      <dgm:spPr/>
      <dgm:t>
        <a:bodyPr/>
        <a:lstStyle/>
        <a:p>
          <a:r>
            <a:rPr lang="en-US" dirty="0" smtClean="0"/>
            <a:t>Circos, Google Charts</a:t>
          </a:r>
          <a:endParaRPr lang="en-US" dirty="0"/>
        </a:p>
      </dgm:t>
    </dgm:pt>
    <dgm:pt modelId="{AEC591B5-985C-4A72-ABA8-FDC27DE7354E}" type="parTrans" cxnId="{4078341E-4B76-48BD-9FC3-5D73F1295A9D}">
      <dgm:prSet/>
      <dgm:spPr/>
      <dgm:t>
        <a:bodyPr/>
        <a:lstStyle/>
        <a:p>
          <a:endParaRPr lang="en-US"/>
        </a:p>
      </dgm:t>
    </dgm:pt>
    <dgm:pt modelId="{D0BF67D8-C2F1-4240-9B64-EB822CFF70E2}" type="sibTrans" cxnId="{4078341E-4B76-48BD-9FC3-5D73F1295A9D}">
      <dgm:prSet/>
      <dgm:spPr/>
      <dgm:t>
        <a:bodyPr/>
        <a:lstStyle/>
        <a:p>
          <a:endParaRPr lang="en-US"/>
        </a:p>
      </dgm:t>
    </dgm:pt>
    <dgm:pt modelId="{D3E4BAF0-A12E-40CC-B422-8E48EC150652}" type="pres">
      <dgm:prSet presAssocID="{43EEFA2E-2CFA-47D8-A978-D3C814B4A779}" presName="theList" presStyleCnt="0">
        <dgm:presLayoutVars>
          <dgm:dir/>
          <dgm:animLvl val="lvl"/>
          <dgm:resizeHandles val="exact"/>
        </dgm:presLayoutVars>
      </dgm:prSet>
      <dgm:spPr/>
      <dgm:t>
        <a:bodyPr/>
        <a:lstStyle/>
        <a:p>
          <a:endParaRPr lang="en-US"/>
        </a:p>
      </dgm:t>
    </dgm:pt>
    <dgm:pt modelId="{4646FB12-CFD4-46DD-831B-DFD4DB01D14D}" type="pres">
      <dgm:prSet presAssocID="{6A10AA4D-FA80-491C-8E0E-B69E3C23ADD9}" presName="compNode" presStyleCnt="0"/>
      <dgm:spPr/>
    </dgm:pt>
    <dgm:pt modelId="{8A83CEB2-0A84-4EC4-A3BF-044208036089}" type="pres">
      <dgm:prSet presAssocID="{6A10AA4D-FA80-491C-8E0E-B69E3C23ADD9}" presName="aNode" presStyleLbl="bgShp" presStyleIdx="0" presStyleCnt="3"/>
      <dgm:spPr/>
      <dgm:t>
        <a:bodyPr/>
        <a:lstStyle/>
        <a:p>
          <a:endParaRPr lang="en-US"/>
        </a:p>
      </dgm:t>
    </dgm:pt>
    <dgm:pt modelId="{26CB3871-983B-4EEF-84F7-C35200610E8E}" type="pres">
      <dgm:prSet presAssocID="{6A10AA4D-FA80-491C-8E0E-B69E3C23ADD9}" presName="textNode" presStyleLbl="bgShp" presStyleIdx="0" presStyleCnt="3"/>
      <dgm:spPr/>
      <dgm:t>
        <a:bodyPr/>
        <a:lstStyle/>
        <a:p>
          <a:endParaRPr lang="en-US"/>
        </a:p>
      </dgm:t>
    </dgm:pt>
    <dgm:pt modelId="{593FACC6-405E-43BF-AC76-71055E92FB0D}" type="pres">
      <dgm:prSet presAssocID="{6A10AA4D-FA80-491C-8E0E-B69E3C23ADD9}" presName="compChildNode" presStyleCnt="0"/>
      <dgm:spPr/>
    </dgm:pt>
    <dgm:pt modelId="{8A95E534-0A31-4FB3-BA34-DD8E4E87567A}" type="pres">
      <dgm:prSet presAssocID="{6A10AA4D-FA80-491C-8E0E-B69E3C23ADD9}" presName="theInnerList" presStyleCnt="0"/>
      <dgm:spPr/>
    </dgm:pt>
    <dgm:pt modelId="{EDB8FA8C-C143-4D20-B70B-6690AADC67AD}" type="pres">
      <dgm:prSet presAssocID="{A0F4664F-2E07-48B3-A0F2-968D0A6E0390}" presName="childNode" presStyleLbl="node1" presStyleIdx="0" presStyleCnt="7">
        <dgm:presLayoutVars>
          <dgm:bulletEnabled val="1"/>
        </dgm:presLayoutVars>
      </dgm:prSet>
      <dgm:spPr/>
      <dgm:t>
        <a:bodyPr/>
        <a:lstStyle/>
        <a:p>
          <a:endParaRPr lang="en-US"/>
        </a:p>
      </dgm:t>
    </dgm:pt>
    <dgm:pt modelId="{A16A48CF-0610-4FFD-AD21-26DF95656441}" type="pres">
      <dgm:prSet presAssocID="{A0F4664F-2E07-48B3-A0F2-968D0A6E0390}" presName="aSpace2" presStyleCnt="0"/>
      <dgm:spPr/>
    </dgm:pt>
    <dgm:pt modelId="{15A5C962-2CEE-48D3-B661-1E8B388FE503}" type="pres">
      <dgm:prSet presAssocID="{2C948BDC-313C-4A67-B77E-DF443B09AAEB}" presName="childNode" presStyleLbl="node1" presStyleIdx="1" presStyleCnt="7">
        <dgm:presLayoutVars>
          <dgm:bulletEnabled val="1"/>
        </dgm:presLayoutVars>
      </dgm:prSet>
      <dgm:spPr/>
      <dgm:t>
        <a:bodyPr/>
        <a:lstStyle/>
        <a:p>
          <a:endParaRPr lang="en-US"/>
        </a:p>
      </dgm:t>
    </dgm:pt>
    <dgm:pt modelId="{2D87F894-172F-47AB-B22A-C495843A04F9}" type="pres">
      <dgm:prSet presAssocID="{6A10AA4D-FA80-491C-8E0E-B69E3C23ADD9}" presName="aSpace" presStyleCnt="0"/>
      <dgm:spPr/>
    </dgm:pt>
    <dgm:pt modelId="{72D32B1E-8C43-42D4-823C-8EA072D707D3}" type="pres">
      <dgm:prSet presAssocID="{65B5FF35-A996-468D-9FC5-177DC03141ED}" presName="compNode" presStyleCnt="0"/>
      <dgm:spPr/>
    </dgm:pt>
    <dgm:pt modelId="{A97022B9-B2AE-4FCA-B1EB-EDC2529456AF}" type="pres">
      <dgm:prSet presAssocID="{65B5FF35-A996-468D-9FC5-177DC03141ED}" presName="aNode" presStyleLbl="bgShp" presStyleIdx="1" presStyleCnt="3"/>
      <dgm:spPr/>
      <dgm:t>
        <a:bodyPr/>
        <a:lstStyle/>
        <a:p>
          <a:endParaRPr lang="en-US"/>
        </a:p>
      </dgm:t>
    </dgm:pt>
    <dgm:pt modelId="{68FFD934-77D0-40E4-ACA2-9B4897AFCB70}" type="pres">
      <dgm:prSet presAssocID="{65B5FF35-A996-468D-9FC5-177DC03141ED}" presName="textNode" presStyleLbl="bgShp" presStyleIdx="1" presStyleCnt="3"/>
      <dgm:spPr/>
      <dgm:t>
        <a:bodyPr/>
        <a:lstStyle/>
        <a:p>
          <a:endParaRPr lang="en-US"/>
        </a:p>
      </dgm:t>
    </dgm:pt>
    <dgm:pt modelId="{CB901923-6D72-40B7-B727-A915BCBC067F}" type="pres">
      <dgm:prSet presAssocID="{65B5FF35-A996-468D-9FC5-177DC03141ED}" presName="compChildNode" presStyleCnt="0"/>
      <dgm:spPr/>
    </dgm:pt>
    <dgm:pt modelId="{4DC65F2E-0DFB-4B0B-8724-1AA37834E2E9}" type="pres">
      <dgm:prSet presAssocID="{65B5FF35-A996-468D-9FC5-177DC03141ED}" presName="theInnerList" presStyleCnt="0"/>
      <dgm:spPr/>
    </dgm:pt>
    <dgm:pt modelId="{32B1E85B-6653-4DDD-8306-AB6E9DD8228C}" type="pres">
      <dgm:prSet presAssocID="{3F20CB3B-C403-44C6-8475-92A09A1280DC}" presName="childNode" presStyleLbl="node1" presStyleIdx="2" presStyleCnt="7">
        <dgm:presLayoutVars>
          <dgm:bulletEnabled val="1"/>
        </dgm:presLayoutVars>
      </dgm:prSet>
      <dgm:spPr/>
      <dgm:t>
        <a:bodyPr/>
        <a:lstStyle/>
        <a:p>
          <a:endParaRPr lang="en-US"/>
        </a:p>
      </dgm:t>
    </dgm:pt>
    <dgm:pt modelId="{1B377B0F-EBE4-4A9A-8887-15BFC3579759}" type="pres">
      <dgm:prSet presAssocID="{3F20CB3B-C403-44C6-8475-92A09A1280DC}" presName="aSpace2" presStyleCnt="0"/>
      <dgm:spPr/>
    </dgm:pt>
    <dgm:pt modelId="{4D77B126-39C4-409B-B941-01CBED2980CB}" type="pres">
      <dgm:prSet presAssocID="{2869D1C7-344D-4686-A2D8-0238397BF838}" presName="childNode" presStyleLbl="node1" presStyleIdx="3" presStyleCnt="7" custScaleY="31658">
        <dgm:presLayoutVars>
          <dgm:bulletEnabled val="1"/>
        </dgm:presLayoutVars>
      </dgm:prSet>
      <dgm:spPr/>
      <dgm:t>
        <a:bodyPr/>
        <a:lstStyle/>
        <a:p>
          <a:endParaRPr lang="en-US"/>
        </a:p>
      </dgm:t>
    </dgm:pt>
    <dgm:pt modelId="{EC5D8BDD-EE5D-44FF-802D-080A1EE04C15}" type="pres">
      <dgm:prSet presAssocID="{65B5FF35-A996-468D-9FC5-177DC03141ED}" presName="aSpace" presStyleCnt="0"/>
      <dgm:spPr/>
    </dgm:pt>
    <dgm:pt modelId="{38E453EC-649A-4D8C-8172-BBAC7FD98820}" type="pres">
      <dgm:prSet presAssocID="{0E061B4F-F033-4BDF-8CC2-A1BDFD450CB9}" presName="compNode" presStyleCnt="0"/>
      <dgm:spPr/>
    </dgm:pt>
    <dgm:pt modelId="{AD1361F1-5FC9-4D6B-A593-5ED4E9E5EF2F}" type="pres">
      <dgm:prSet presAssocID="{0E061B4F-F033-4BDF-8CC2-A1BDFD450CB9}" presName="aNode" presStyleLbl="bgShp" presStyleIdx="2" presStyleCnt="3"/>
      <dgm:spPr/>
      <dgm:t>
        <a:bodyPr/>
        <a:lstStyle/>
        <a:p>
          <a:endParaRPr lang="en-US"/>
        </a:p>
      </dgm:t>
    </dgm:pt>
    <dgm:pt modelId="{738A6300-CDFF-412A-9A1A-83A002C10CF6}" type="pres">
      <dgm:prSet presAssocID="{0E061B4F-F033-4BDF-8CC2-A1BDFD450CB9}" presName="textNode" presStyleLbl="bgShp" presStyleIdx="2" presStyleCnt="3"/>
      <dgm:spPr/>
      <dgm:t>
        <a:bodyPr/>
        <a:lstStyle/>
        <a:p>
          <a:endParaRPr lang="en-US"/>
        </a:p>
      </dgm:t>
    </dgm:pt>
    <dgm:pt modelId="{6500F5E3-6CD0-452C-A11B-CDF4BEEBE7F0}" type="pres">
      <dgm:prSet presAssocID="{0E061B4F-F033-4BDF-8CC2-A1BDFD450CB9}" presName="compChildNode" presStyleCnt="0"/>
      <dgm:spPr/>
    </dgm:pt>
    <dgm:pt modelId="{E28A9A8A-59FE-456C-81E1-6836C598C902}" type="pres">
      <dgm:prSet presAssocID="{0E061B4F-F033-4BDF-8CC2-A1BDFD450CB9}" presName="theInnerList" presStyleCnt="0"/>
      <dgm:spPr/>
    </dgm:pt>
    <dgm:pt modelId="{44989628-D87A-45F9-B40E-CEE7FE5A5E9A}" type="pres">
      <dgm:prSet presAssocID="{CB4FF6A8-E2A8-4B43-B80F-D7E51D0F6B16}" presName="childNode" presStyleLbl="node1" presStyleIdx="4" presStyleCnt="7">
        <dgm:presLayoutVars>
          <dgm:bulletEnabled val="1"/>
        </dgm:presLayoutVars>
      </dgm:prSet>
      <dgm:spPr/>
      <dgm:t>
        <a:bodyPr/>
        <a:lstStyle/>
        <a:p>
          <a:endParaRPr lang="en-US"/>
        </a:p>
      </dgm:t>
    </dgm:pt>
    <dgm:pt modelId="{16EF0AB8-0E15-47A5-B460-4A151E0BD66E}" type="pres">
      <dgm:prSet presAssocID="{CB4FF6A8-E2A8-4B43-B80F-D7E51D0F6B16}" presName="aSpace2" presStyleCnt="0"/>
      <dgm:spPr/>
    </dgm:pt>
    <dgm:pt modelId="{8FE75AED-3C95-42F5-8FF0-5AA6FDFBDFEF}" type="pres">
      <dgm:prSet presAssocID="{AF295D73-010B-48BC-BB22-AC6D81CDF221}" presName="childNode" presStyleLbl="node1" presStyleIdx="5" presStyleCnt="7">
        <dgm:presLayoutVars>
          <dgm:bulletEnabled val="1"/>
        </dgm:presLayoutVars>
      </dgm:prSet>
      <dgm:spPr/>
      <dgm:t>
        <a:bodyPr/>
        <a:lstStyle/>
        <a:p>
          <a:endParaRPr lang="en-US"/>
        </a:p>
      </dgm:t>
    </dgm:pt>
    <dgm:pt modelId="{B0C13443-85FE-40D4-A245-0D441EDE7DB0}" type="pres">
      <dgm:prSet presAssocID="{AF295D73-010B-48BC-BB22-AC6D81CDF221}" presName="aSpace2" presStyleCnt="0"/>
      <dgm:spPr/>
    </dgm:pt>
    <dgm:pt modelId="{76631301-E387-4006-9337-AA94D8FC9CCF}" type="pres">
      <dgm:prSet presAssocID="{066B1383-E42A-4A42-A2BA-9981FF99D926}" presName="childNode" presStyleLbl="node1" presStyleIdx="6" presStyleCnt="7">
        <dgm:presLayoutVars>
          <dgm:bulletEnabled val="1"/>
        </dgm:presLayoutVars>
      </dgm:prSet>
      <dgm:spPr/>
      <dgm:t>
        <a:bodyPr/>
        <a:lstStyle/>
        <a:p>
          <a:endParaRPr lang="en-US"/>
        </a:p>
      </dgm:t>
    </dgm:pt>
  </dgm:ptLst>
  <dgm:cxnLst>
    <dgm:cxn modelId="{19C61F23-4366-431D-845E-FF9890E4BD38}" srcId="{43EEFA2E-2CFA-47D8-A978-D3C814B4A779}" destId="{65B5FF35-A996-468D-9FC5-177DC03141ED}" srcOrd="1" destOrd="0" parTransId="{177BF58B-047D-41A9-BA23-4DA2D9474BFA}" sibTransId="{1EE0870B-D4B8-48A8-B0E4-B2E1B14B35C1}"/>
    <dgm:cxn modelId="{EC5655A0-F402-493D-A35F-C65026663CCA}" srcId="{65B5FF35-A996-468D-9FC5-177DC03141ED}" destId="{3F20CB3B-C403-44C6-8475-92A09A1280DC}" srcOrd="0" destOrd="0" parTransId="{D786CEC6-51EE-4385-9328-8258D5317A1C}" sibTransId="{0F14D4A2-3C77-4997-B303-36E704080800}"/>
    <dgm:cxn modelId="{4078341E-4B76-48BD-9FC3-5D73F1295A9D}" srcId="{0E061B4F-F033-4BDF-8CC2-A1BDFD450CB9}" destId="{066B1383-E42A-4A42-A2BA-9981FF99D926}" srcOrd="2" destOrd="0" parTransId="{AEC591B5-985C-4A72-ABA8-FDC27DE7354E}" sibTransId="{D0BF67D8-C2F1-4240-9B64-EB822CFF70E2}"/>
    <dgm:cxn modelId="{BA657A0D-78E1-4A01-B57B-CF8E1EB6D07C}" type="presOf" srcId="{2869D1C7-344D-4686-A2D8-0238397BF838}" destId="{4D77B126-39C4-409B-B941-01CBED2980CB}" srcOrd="0" destOrd="0" presId="urn:microsoft.com/office/officeart/2005/8/layout/lProcess2"/>
    <dgm:cxn modelId="{2E00C711-C644-4F75-93A7-61C912BC7093}" srcId="{65B5FF35-A996-468D-9FC5-177DC03141ED}" destId="{2869D1C7-344D-4686-A2D8-0238397BF838}" srcOrd="1" destOrd="0" parTransId="{144BD593-D2FA-485C-89CD-BDBEC742D669}" sibTransId="{C57AA2FF-1E2A-4D2A-B1E5-C9E829C355F4}"/>
    <dgm:cxn modelId="{594C4E54-60D9-4267-9330-A965DD729570}" type="presOf" srcId="{066B1383-E42A-4A42-A2BA-9981FF99D926}" destId="{76631301-E387-4006-9337-AA94D8FC9CCF}" srcOrd="0" destOrd="0" presId="urn:microsoft.com/office/officeart/2005/8/layout/lProcess2"/>
    <dgm:cxn modelId="{22B3B0F5-396F-4775-96EF-08125424F570}" srcId="{0E061B4F-F033-4BDF-8CC2-A1BDFD450CB9}" destId="{AF295D73-010B-48BC-BB22-AC6D81CDF221}" srcOrd="1" destOrd="0" parTransId="{67761C1C-4D6F-4A57-8772-06DC6BD734F7}" sibTransId="{E33E5688-C91D-491C-B3A9-9890012BBA72}"/>
    <dgm:cxn modelId="{E3E5BD81-99AE-4875-B1BA-3A65C0B5B935}" type="presOf" srcId="{3F20CB3B-C403-44C6-8475-92A09A1280DC}" destId="{32B1E85B-6653-4DDD-8306-AB6E9DD8228C}" srcOrd="0" destOrd="0" presId="urn:microsoft.com/office/officeart/2005/8/layout/lProcess2"/>
    <dgm:cxn modelId="{39764BAE-8F68-4C17-9011-22E69F9CB5C1}" type="presOf" srcId="{AF295D73-010B-48BC-BB22-AC6D81CDF221}" destId="{8FE75AED-3C95-42F5-8FF0-5AA6FDFBDFEF}" srcOrd="0" destOrd="0" presId="urn:microsoft.com/office/officeart/2005/8/layout/lProcess2"/>
    <dgm:cxn modelId="{00CB2714-06DC-42E5-AA54-E7EB2ACA4166}" srcId="{43EEFA2E-2CFA-47D8-A978-D3C814B4A779}" destId="{0E061B4F-F033-4BDF-8CC2-A1BDFD450CB9}" srcOrd="2" destOrd="0" parTransId="{1BEDF700-4271-4EA6-8338-96C66BA35A61}" sibTransId="{5E18879D-955A-48FB-A314-D2703E99E3B4}"/>
    <dgm:cxn modelId="{AFFA6082-12F2-44F0-B751-CEBD37BF0DB4}" type="presOf" srcId="{6A10AA4D-FA80-491C-8E0E-B69E3C23ADD9}" destId="{8A83CEB2-0A84-4EC4-A3BF-044208036089}" srcOrd="0" destOrd="0" presId="urn:microsoft.com/office/officeart/2005/8/layout/lProcess2"/>
    <dgm:cxn modelId="{A18C70E6-6347-4747-97BC-07166F6B6F6A}" srcId="{6A10AA4D-FA80-491C-8E0E-B69E3C23ADD9}" destId="{A0F4664F-2E07-48B3-A0F2-968D0A6E0390}" srcOrd="0" destOrd="0" parTransId="{271A5D53-58BE-43C7-A5CA-D26CD23C3DB3}" sibTransId="{79453678-019A-4150-A685-31A500C125F4}"/>
    <dgm:cxn modelId="{C31E6D42-0E36-46B8-888A-1A08B025A4D3}" type="presOf" srcId="{2C948BDC-313C-4A67-B77E-DF443B09AAEB}" destId="{15A5C962-2CEE-48D3-B661-1E8B388FE503}" srcOrd="0" destOrd="0" presId="urn:microsoft.com/office/officeart/2005/8/layout/lProcess2"/>
    <dgm:cxn modelId="{1D0A56F0-C2A8-4F85-B45D-DDEA2693B93E}" type="presOf" srcId="{A0F4664F-2E07-48B3-A0F2-968D0A6E0390}" destId="{EDB8FA8C-C143-4D20-B70B-6690AADC67AD}" srcOrd="0" destOrd="0" presId="urn:microsoft.com/office/officeart/2005/8/layout/lProcess2"/>
    <dgm:cxn modelId="{63D72BFE-2922-486F-9E33-85FE559B638B}" type="presOf" srcId="{65B5FF35-A996-468D-9FC5-177DC03141ED}" destId="{A97022B9-B2AE-4FCA-B1EB-EDC2529456AF}" srcOrd="0" destOrd="0" presId="urn:microsoft.com/office/officeart/2005/8/layout/lProcess2"/>
    <dgm:cxn modelId="{AA43225D-77FE-4683-9B59-5D078C25CA2F}" type="presOf" srcId="{6A10AA4D-FA80-491C-8E0E-B69E3C23ADD9}" destId="{26CB3871-983B-4EEF-84F7-C35200610E8E}" srcOrd="1" destOrd="0" presId="urn:microsoft.com/office/officeart/2005/8/layout/lProcess2"/>
    <dgm:cxn modelId="{BE2B7CB3-14EA-4212-8332-2799D93BCEBE}" type="presOf" srcId="{CB4FF6A8-E2A8-4B43-B80F-D7E51D0F6B16}" destId="{44989628-D87A-45F9-B40E-CEE7FE5A5E9A}" srcOrd="0" destOrd="0" presId="urn:microsoft.com/office/officeart/2005/8/layout/lProcess2"/>
    <dgm:cxn modelId="{D3B9A335-04AE-4287-9F70-89A2C5FABB8D}" srcId="{43EEFA2E-2CFA-47D8-A978-D3C814B4A779}" destId="{6A10AA4D-FA80-491C-8E0E-B69E3C23ADD9}" srcOrd="0" destOrd="0" parTransId="{DAF2822B-B397-4FF0-AA1F-3F2B702D365E}" sibTransId="{659D622A-8259-4E08-B27F-34A0774DADA7}"/>
    <dgm:cxn modelId="{2E41D0A8-802F-4F38-8129-39B39C976848}" type="presOf" srcId="{43EEFA2E-2CFA-47D8-A978-D3C814B4A779}" destId="{D3E4BAF0-A12E-40CC-B422-8E48EC150652}" srcOrd="0" destOrd="0" presId="urn:microsoft.com/office/officeart/2005/8/layout/lProcess2"/>
    <dgm:cxn modelId="{DD0E72F9-B7E7-48F7-8BBA-6718366AA2C8}" srcId="{0E061B4F-F033-4BDF-8CC2-A1BDFD450CB9}" destId="{CB4FF6A8-E2A8-4B43-B80F-D7E51D0F6B16}" srcOrd="0" destOrd="0" parTransId="{DE438D26-3263-4E20-9EE1-AF7074E0B1A9}" sibTransId="{A0ABCCD8-8E3D-4009-9015-2E1B30A0B42A}"/>
    <dgm:cxn modelId="{FD28B8CC-E6AE-446B-8A8B-CC6545C7F367}" type="presOf" srcId="{0E061B4F-F033-4BDF-8CC2-A1BDFD450CB9}" destId="{738A6300-CDFF-412A-9A1A-83A002C10CF6}" srcOrd="1" destOrd="0" presId="urn:microsoft.com/office/officeart/2005/8/layout/lProcess2"/>
    <dgm:cxn modelId="{17B47C64-DCA5-4E76-9766-60AA793FF81B}" srcId="{6A10AA4D-FA80-491C-8E0E-B69E3C23ADD9}" destId="{2C948BDC-313C-4A67-B77E-DF443B09AAEB}" srcOrd="1" destOrd="0" parTransId="{62A1C962-6BD0-4842-B6D7-60BE4A5928EB}" sibTransId="{DDF44424-28D6-47A5-84C2-04133DFB13C5}"/>
    <dgm:cxn modelId="{DE8BF799-6D3E-409A-B036-A67C6B6BF9E1}" type="presOf" srcId="{65B5FF35-A996-468D-9FC5-177DC03141ED}" destId="{68FFD934-77D0-40E4-ACA2-9B4897AFCB70}" srcOrd="1" destOrd="0" presId="urn:microsoft.com/office/officeart/2005/8/layout/lProcess2"/>
    <dgm:cxn modelId="{C5B2C24A-D655-4E35-99AA-9E31C89E169B}" type="presOf" srcId="{0E061B4F-F033-4BDF-8CC2-A1BDFD450CB9}" destId="{AD1361F1-5FC9-4D6B-A593-5ED4E9E5EF2F}" srcOrd="0" destOrd="0" presId="urn:microsoft.com/office/officeart/2005/8/layout/lProcess2"/>
    <dgm:cxn modelId="{9B591267-394C-4F88-84E3-6EFEAAEF4774}" type="presParOf" srcId="{D3E4BAF0-A12E-40CC-B422-8E48EC150652}" destId="{4646FB12-CFD4-46DD-831B-DFD4DB01D14D}" srcOrd="0" destOrd="0" presId="urn:microsoft.com/office/officeart/2005/8/layout/lProcess2"/>
    <dgm:cxn modelId="{DFB3805F-64BB-43B4-AD06-B8E6047DADD4}" type="presParOf" srcId="{4646FB12-CFD4-46DD-831B-DFD4DB01D14D}" destId="{8A83CEB2-0A84-4EC4-A3BF-044208036089}" srcOrd="0" destOrd="0" presId="urn:microsoft.com/office/officeart/2005/8/layout/lProcess2"/>
    <dgm:cxn modelId="{C2BAB983-0632-4C39-8421-2492C46048AD}" type="presParOf" srcId="{4646FB12-CFD4-46DD-831B-DFD4DB01D14D}" destId="{26CB3871-983B-4EEF-84F7-C35200610E8E}" srcOrd="1" destOrd="0" presId="urn:microsoft.com/office/officeart/2005/8/layout/lProcess2"/>
    <dgm:cxn modelId="{FE43834A-8950-42E0-BBAB-6630AB3ABD68}" type="presParOf" srcId="{4646FB12-CFD4-46DD-831B-DFD4DB01D14D}" destId="{593FACC6-405E-43BF-AC76-71055E92FB0D}" srcOrd="2" destOrd="0" presId="urn:microsoft.com/office/officeart/2005/8/layout/lProcess2"/>
    <dgm:cxn modelId="{15D7A1BC-C907-4047-B383-E6BBC8E7C636}" type="presParOf" srcId="{593FACC6-405E-43BF-AC76-71055E92FB0D}" destId="{8A95E534-0A31-4FB3-BA34-DD8E4E87567A}" srcOrd="0" destOrd="0" presId="urn:microsoft.com/office/officeart/2005/8/layout/lProcess2"/>
    <dgm:cxn modelId="{01C14036-F452-466D-B814-9540134ADD12}" type="presParOf" srcId="{8A95E534-0A31-4FB3-BA34-DD8E4E87567A}" destId="{EDB8FA8C-C143-4D20-B70B-6690AADC67AD}" srcOrd="0" destOrd="0" presId="urn:microsoft.com/office/officeart/2005/8/layout/lProcess2"/>
    <dgm:cxn modelId="{060F65CA-B665-41A8-B096-1FCA5655E3DB}" type="presParOf" srcId="{8A95E534-0A31-4FB3-BA34-DD8E4E87567A}" destId="{A16A48CF-0610-4FFD-AD21-26DF95656441}" srcOrd="1" destOrd="0" presId="urn:microsoft.com/office/officeart/2005/8/layout/lProcess2"/>
    <dgm:cxn modelId="{975ABB09-17EB-4998-A2A3-D263683E0A85}" type="presParOf" srcId="{8A95E534-0A31-4FB3-BA34-DD8E4E87567A}" destId="{15A5C962-2CEE-48D3-B661-1E8B388FE503}" srcOrd="2" destOrd="0" presId="urn:microsoft.com/office/officeart/2005/8/layout/lProcess2"/>
    <dgm:cxn modelId="{670CFA22-BEE7-4C88-A029-4708FD0F79C4}" type="presParOf" srcId="{D3E4BAF0-A12E-40CC-B422-8E48EC150652}" destId="{2D87F894-172F-47AB-B22A-C495843A04F9}" srcOrd="1" destOrd="0" presId="urn:microsoft.com/office/officeart/2005/8/layout/lProcess2"/>
    <dgm:cxn modelId="{DF6CE4FC-C926-44C8-8E03-8F978D1F0BF4}" type="presParOf" srcId="{D3E4BAF0-A12E-40CC-B422-8E48EC150652}" destId="{72D32B1E-8C43-42D4-823C-8EA072D707D3}" srcOrd="2" destOrd="0" presId="urn:microsoft.com/office/officeart/2005/8/layout/lProcess2"/>
    <dgm:cxn modelId="{2B19EBDE-E3E6-4542-A212-DB4A0605AA15}" type="presParOf" srcId="{72D32B1E-8C43-42D4-823C-8EA072D707D3}" destId="{A97022B9-B2AE-4FCA-B1EB-EDC2529456AF}" srcOrd="0" destOrd="0" presId="urn:microsoft.com/office/officeart/2005/8/layout/lProcess2"/>
    <dgm:cxn modelId="{8DA3D9F5-B772-4BF1-884D-9B7EE7505D09}" type="presParOf" srcId="{72D32B1E-8C43-42D4-823C-8EA072D707D3}" destId="{68FFD934-77D0-40E4-ACA2-9B4897AFCB70}" srcOrd="1" destOrd="0" presId="urn:microsoft.com/office/officeart/2005/8/layout/lProcess2"/>
    <dgm:cxn modelId="{CA1B2AA2-2F8B-49E2-A513-84DE7749272B}" type="presParOf" srcId="{72D32B1E-8C43-42D4-823C-8EA072D707D3}" destId="{CB901923-6D72-40B7-B727-A915BCBC067F}" srcOrd="2" destOrd="0" presId="urn:microsoft.com/office/officeart/2005/8/layout/lProcess2"/>
    <dgm:cxn modelId="{B2EF0177-C701-4241-BA92-36847E48D1E2}" type="presParOf" srcId="{CB901923-6D72-40B7-B727-A915BCBC067F}" destId="{4DC65F2E-0DFB-4B0B-8724-1AA37834E2E9}" srcOrd="0" destOrd="0" presId="urn:microsoft.com/office/officeart/2005/8/layout/lProcess2"/>
    <dgm:cxn modelId="{513918DD-CAA5-4578-800E-6D630B06F994}" type="presParOf" srcId="{4DC65F2E-0DFB-4B0B-8724-1AA37834E2E9}" destId="{32B1E85B-6653-4DDD-8306-AB6E9DD8228C}" srcOrd="0" destOrd="0" presId="urn:microsoft.com/office/officeart/2005/8/layout/lProcess2"/>
    <dgm:cxn modelId="{B24AA485-E93C-49F9-98E9-02761F29D2A5}" type="presParOf" srcId="{4DC65F2E-0DFB-4B0B-8724-1AA37834E2E9}" destId="{1B377B0F-EBE4-4A9A-8887-15BFC3579759}" srcOrd="1" destOrd="0" presId="urn:microsoft.com/office/officeart/2005/8/layout/lProcess2"/>
    <dgm:cxn modelId="{CBF9ED83-06C4-4CC0-AB12-5BCA1FC488B8}" type="presParOf" srcId="{4DC65F2E-0DFB-4B0B-8724-1AA37834E2E9}" destId="{4D77B126-39C4-409B-B941-01CBED2980CB}" srcOrd="2" destOrd="0" presId="urn:microsoft.com/office/officeart/2005/8/layout/lProcess2"/>
    <dgm:cxn modelId="{D694D344-0637-4731-9F6E-27239BE02963}" type="presParOf" srcId="{D3E4BAF0-A12E-40CC-B422-8E48EC150652}" destId="{EC5D8BDD-EE5D-44FF-802D-080A1EE04C15}" srcOrd="3" destOrd="0" presId="urn:microsoft.com/office/officeart/2005/8/layout/lProcess2"/>
    <dgm:cxn modelId="{A264DE9C-2CB2-41EB-AD24-6FA6091FAAE8}" type="presParOf" srcId="{D3E4BAF0-A12E-40CC-B422-8E48EC150652}" destId="{38E453EC-649A-4D8C-8172-BBAC7FD98820}" srcOrd="4" destOrd="0" presId="urn:microsoft.com/office/officeart/2005/8/layout/lProcess2"/>
    <dgm:cxn modelId="{BB172789-5473-42EE-AA43-9F1E52207749}" type="presParOf" srcId="{38E453EC-649A-4D8C-8172-BBAC7FD98820}" destId="{AD1361F1-5FC9-4D6B-A593-5ED4E9E5EF2F}" srcOrd="0" destOrd="0" presId="urn:microsoft.com/office/officeart/2005/8/layout/lProcess2"/>
    <dgm:cxn modelId="{724B4A5A-174C-4051-9F5D-DDEF77949B5D}" type="presParOf" srcId="{38E453EC-649A-4D8C-8172-BBAC7FD98820}" destId="{738A6300-CDFF-412A-9A1A-83A002C10CF6}" srcOrd="1" destOrd="0" presId="urn:microsoft.com/office/officeart/2005/8/layout/lProcess2"/>
    <dgm:cxn modelId="{FE53997A-D3C6-498B-8A28-EA8577899FB1}" type="presParOf" srcId="{38E453EC-649A-4D8C-8172-BBAC7FD98820}" destId="{6500F5E3-6CD0-452C-A11B-CDF4BEEBE7F0}" srcOrd="2" destOrd="0" presId="urn:microsoft.com/office/officeart/2005/8/layout/lProcess2"/>
    <dgm:cxn modelId="{86CF9399-780F-4758-BF8B-9F39D640B1E1}" type="presParOf" srcId="{6500F5E3-6CD0-452C-A11B-CDF4BEEBE7F0}" destId="{E28A9A8A-59FE-456C-81E1-6836C598C902}" srcOrd="0" destOrd="0" presId="urn:microsoft.com/office/officeart/2005/8/layout/lProcess2"/>
    <dgm:cxn modelId="{50FD662A-859D-44C8-9430-D9D63D2EDCF6}" type="presParOf" srcId="{E28A9A8A-59FE-456C-81E1-6836C598C902}" destId="{44989628-D87A-45F9-B40E-CEE7FE5A5E9A}" srcOrd="0" destOrd="0" presId="urn:microsoft.com/office/officeart/2005/8/layout/lProcess2"/>
    <dgm:cxn modelId="{9EFC5674-973D-4734-8B9E-D24C92B9A9CE}" type="presParOf" srcId="{E28A9A8A-59FE-456C-81E1-6836C598C902}" destId="{16EF0AB8-0E15-47A5-B460-4A151E0BD66E}" srcOrd="1" destOrd="0" presId="urn:microsoft.com/office/officeart/2005/8/layout/lProcess2"/>
    <dgm:cxn modelId="{BB92DAE6-A27B-4875-B00C-50D167A0BCF2}" type="presParOf" srcId="{E28A9A8A-59FE-456C-81E1-6836C598C902}" destId="{8FE75AED-3C95-42F5-8FF0-5AA6FDFBDFEF}" srcOrd="2" destOrd="0" presId="urn:microsoft.com/office/officeart/2005/8/layout/lProcess2"/>
    <dgm:cxn modelId="{CABC418B-6FDC-4A54-9906-E5D8611359B5}" type="presParOf" srcId="{E28A9A8A-59FE-456C-81E1-6836C598C902}" destId="{B0C13443-85FE-40D4-A245-0D441EDE7DB0}" srcOrd="3" destOrd="0" presId="urn:microsoft.com/office/officeart/2005/8/layout/lProcess2"/>
    <dgm:cxn modelId="{CA0F31D5-1A4C-4E4C-8A5D-0C05125EF9AF}" type="presParOf" srcId="{E28A9A8A-59FE-456C-81E1-6836C598C902}" destId="{76631301-E387-4006-9337-AA94D8FC9CCF}"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E361C5-559D-4CD0-ABB6-0A69E5CC9370}">
      <dsp:nvSpPr>
        <dsp:cNvPr id="0" name=""/>
        <dsp:cNvSpPr/>
      </dsp:nvSpPr>
      <dsp:spPr>
        <a:xfrm rot="5400000">
          <a:off x="5210137" y="-2148977"/>
          <a:ext cx="771980"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t>The importance of context</a:t>
          </a:r>
          <a:endParaRPr lang="en-US" sz="2000" kern="1200" dirty="0"/>
        </a:p>
        <a:p>
          <a:pPr marL="228600" lvl="1" indent="-228600" algn="l" defTabSz="889000" rtl="0">
            <a:lnSpc>
              <a:spcPct val="90000"/>
            </a:lnSpc>
            <a:spcBef>
              <a:spcPct val="0"/>
            </a:spcBef>
            <a:spcAft>
              <a:spcPct val="15000"/>
            </a:spcAft>
            <a:buChar char="••"/>
          </a:pPr>
          <a:r>
            <a:rPr lang="en-US" sz="2000" kern="1200" dirty="0" smtClean="0"/>
            <a:t>University Profile</a:t>
          </a:r>
          <a:endParaRPr lang="en-US" sz="2000" kern="1200" dirty="0"/>
        </a:p>
      </dsp:txBody>
      <dsp:txXfrm rot="-5400000">
        <a:off x="2962656" y="136189"/>
        <a:ext cx="5229259" cy="696610"/>
      </dsp:txXfrm>
    </dsp:sp>
    <dsp:sp modelId="{6B94DCAD-34A8-4A14-8F16-98717DA42A71}">
      <dsp:nvSpPr>
        <dsp:cNvPr id="0" name=""/>
        <dsp:cNvSpPr/>
      </dsp:nvSpPr>
      <dsp:spPr>
        <a:xfrm>
          <a:off x="0" y="2006"/>
          <a:ext cx="2962656" cy="96497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rtl="0">
            <a:lnSpc>
              <a:spcPct val="90000"/>
            </a:lnSpc>
            <a:spcBef>
              <a:spcPct val="0"/>
            </a:spcBef>
            <a:spcAft>
              <a:spcPct val="35000"/>
            </a:spcAft>
          </a:pPr>
          <a:r>
            <a:rPr lang="en-US" sz="2700" kern="1200" dirty="0" smtClean="0"/>
            <a:t>Context</a:t>
          </a:r>
          <a:endParaRPr lang="en-US" sz="2700" kern="1200" dirty="0"/>
        </a:p>
      </dsp:txBody>
      <dsp:txXfrm>
        <a:off x="47106" y="49112"/>
        <a:ext cx="2868444" cy="870764"/>
      </dsp:txXfrm>
    </dsp:sp>
    <dsp:sp modelId="{6D5C5816-93A5-4A5C-BD7B-01263EFABCA2}">
      <dsp:nvSpPr>
        <dsp:cNvPr id="0" name=""/>
        <dsp:cNvSpPr/>
      </dsp:nvSpPr>
      <dsp:spPr>
        <a:xfrm rot="5400000">
          <a:off x="5210137" y="-1135752"/>
          <a:ext cx="771980"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t>History</a:t>
          </a:r>
          <a:endParaRPr lang="en-US" sz="2000" kern="1200" dirty="0"/>
        </a:p>
        <a:p>
          <a:pPr marL="228600" lvl="1" indent="-228600" algn="l" defTabSz="889000" rtl="0">
            <a:lnSpc>
              <a:spcPct val="90000"/>
            </a:lnSpc>
            <a:spcBef>
              <a:spcPct val="0"/>
            </a:spcBef>
            <a:spcAft>
              <a:spcPct val="15000"/>
            </a:spcAft>
            <a:buChar char="••"/>
          </a:pPr>
          <a:r>
            <a:rPr lang="en-US" sz="2000" kern="1200" dirty="0" smtClean="0"/>
            <a:t>Mission and Goals</a:t>
          </a:r>
          <a:endParaRPr lang="en-US" sz="2000" kern="1200" dirty="0"/>
        </a:p>
      </dsp:txBody>
      <dsp:txXfrm rot="-5400000">
        <a:off x="2962656" y="1149414"/>
        <a:ext cx="5229259" cy="696610"/>
      </dsp:txXfrm>
    </dsp:sp>
    <dsp:sp modelId="{90F4B563-33ED-4230-AE4F-4AA247FCA4BA}">
      <dsp:nvSpPr>
        <dsp:cNvPr id="0" name=""/>
        <dsp:cNvSpPr/>
      </dsp:nvSpPr>
      <dsp:spPr>
        <a:xfrm>
          <a:off x="0" y="1015231"/>
          <a:ext cx="2962656" cy="96497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rtl="0">
            <a:lnSpc>
              <a:spcPct val="90000"/>
            </a:lnSpc>
            <a:spcBef>
              <a:spcPct val="0"/>
            </a:spcBef>
            <a:spcAft>
              <a:spcPct val="35000"/>
            </a:spcAft>
          </a:pPr>
          <a:r>
            <a:rPr lang="en-US" sz="2700" kern="1200" dirty="0" smtClean="0"/>
            <a:t>Office Profile</a:t>
          </a:r>
          <a:endParaRPr lang="en-US" sz="2700" kern="1200" dirty="0"/>
        </a:p>
      </dsp:txBody>
      <dsp:txXfrm>
        <a:off x="47106" y="1062337"/>
        <a:ext cx="2868444" cy="870764"/>
      </dsp:txXfrm>
    </dsp:sp>
    <dsp:sp modelId="{DE563105-4A43-4ECA-94C5-F4ED9B03D99E}">
      <dsp:nvSpPr>
        <dsp:cNvPr id="0" name=""/>
        <dsp:cNvSpPr/>
      </dsp:nvSpPr>
      <dsp:spPr>
        <a:xfrm rot="5400000">
          <a:off x="5210137" y="-122527"/>
          <a:ext cx="771980"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t>Measurement</a:t>
          </a:r>
          <a:endParaRPr lang="en-US" sz="2000" kern="1200" dirty="0"/>
        </a:p>
        <a:p>
          <a:pPr marL="228600" lvl="1" indent="-228600" algn="l" defTabSz="889000" rtl="0">
            <a:lnSpc>
              <a:spcPct val="90000"/>
            </a:lnSpc>
            <a:spcBef>
              <a:spcPct val="0"/>
            </a:spcBef>
            <a:spcAft>
              <a:spcPct val="15000"/>
            </a:spcAft>
            <a:buChar char="••"/>
          </a:pPr>
          <a:r>
            <a:rPr lang="en-US" sz="2000" kern="1200" dirty="0" smtClean="0"/>
            <a:t>Data Management</a:t>
          </a:r>
          <a:endParaRPr lang="en-US" sz="2000" kern="1200" dirty="0"/>
        </a:p>
      </dsp:txBody>
      <dsp:txXfrm rot="-5400000">
        <a:off x="2962656" y="2162639"/>
        <a:ext cx="5229259" cy="696610"/>
      </dsp:txXfrm>
    </dsp:sp>
    <dsp:sp modelId="{4C40CF28-3E31-4F10-B9FF-755518A7D483}">
      <dsp:nvSpPr>
        <dsp:cNvPr id="0" name=""/>
        <dsp:cNvSpPr/>
      </dsp:nvSpPr>
      <dsp:spPr>
        <a:xfrm>
          <a:off x="0" y="2028456"/>
          <a:ext cx="2962656" cy="96497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rtl="0">
            <a:lnSpc>
              <a:spcPct val="90000"/>
            </a:lnSpc>
            <a:spcBef>
              <a:spcPct val="0"/>
            </a:spcBef>
            <a:spcAft>
              <a:spcPct val="35000"/>
            </a:spcAft>
          </a:pPr>
          <a:r>
            <a:rPr lang="en-US" sz="2700" kern="1200" dirty="0" smtClean="0"/>
            <a:t>IR Fundamentals</a:t>
          </a:r>
          <a:endParaRPr lang="en-US" sz="2700" kern="1200" dirty="0"/>
        </a:p>
      </dsp:txBody>
      <dsp:txXfrm>
        <a:off x="47106" y="2075562"/>
        <a:ext cx="2868444" cy="870764"/>
      </dsp:txXfrm>
    </dsp:sp>
    <dsp:sp modelId="{FC81699B-4CE2-4A8B-A49E-788A31164893}">
      <dsp:nvSpPr>
        <dsp:cNvPr id="0" name=""/>
        <dsp:cNvSpPr/>
      </dsp:nvSpPr>
      <dsp:spPr>
        <a:xfrm rot="5400000">
          <a:off x="5210137" y="890697"/>
          <a:ext cx="771980"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t>Internal</a:t>
          </a:r>
          <a:endParaRPr lang="en-US" sz="2000" kern="1200" dirty="0"/>
        </a:p>
        <a:p>
          <a:pPr marL="228600" lvl="1" indent="-228600" algn="l" defTabSz="889000" rtl="0">
            <a:lnSpc>
              <a:spcPct val="90000"/>
            </a:lnSpc>
            <a:spcBef>
              <a:spcPct val="0"/>
            </a:spcBef>
            <a:spcAft>
              <a:spcPct val="15000"/>
            </a:spcAft>
            <a:buChar char="••"/>
          </a:pPr>
          <a:r>
            <a:rPr lang="en-US" sz="2000" kern="1200" dirty="0" smtClean="0"/>
            <a:t>External</a:t>
          </a:r>
          <a:endParaRPr lang="en-US" sz="2000" kern="1200" dirty="0"/>
        </a:p>
      </dsp:txBody>
      <dsp:txXfrm rot="-5400000">
        <a:off x="2962656" y="3175864"/>
        <a:ext cx="5229259" cy="696610"/>
      </dsp:txXfrm>
    </dsp:sp>
    <dsp:sp modelId="{CD779CE7-05B0-4559-A759-C43D8271D419}">
      <dsp:nvSpPr>
        <dsp:cNvPr id="0" name=""/>
        <dsp:cNvSpPr/>
      </dsp:nvSpPr>
      <dsp:spPr>
        <a:xfrm>
          <a:off x="0" y="3041681"/>
          <a:ext cx="2962656" cy="96497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rtl="0">
            <a:lnSpc>
              <a:spcPct val="90000"/>
            </a:lnSpc>
            <a:spcBef>
              <a:spcPct val="0"/>
            </a:spcBef>
            <a:spcAft>
              <a:spcPct val="35000"/>
            </a:spcAft>
          </a:pPr>
          <a:r>
            <a:rPr lang="en-US" sz="2700" kern="1200" dirty="0" smtClean="0"/>
            <a:t>Tools and Methods</a:t>
          </a:r>
          <a:endParaRPr lang="en-US" sz="2700" kern="1200" dirty="0"/>
        </a:p>
      </dsp:txBody>
      <dsp:txXfrm>
        <a:off x="47106" y="3088787"/>
        <a:ext cx="2868444" cy="87076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7F9D9C-C249-4F89-8F45-476CDBA1662C}">
      <dsp:nvSpPr>
        <dsp:cNvPr id="0" name=""/>
        <dsp:cNvSpPr/>
      </dsp:nvSpPr>
      <dsp:spPr>
        <a:xfrm>
          <a:off x="2606351" y="0"/>
          <a:ext cx="2606350" cy="1122942"/>
        </a:xfrm>
        <a:prstGeom prst="trapezoid">
          <a:avLst>
            <a:gd name="adj" fmla="val 11605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t>Communication</a:t>
          </a:r>
          <a:endParaRPr lang="en-US" sz="3000" kern="1200" dirty="0"/>
        </a:p>
      </dsp:txBody>
      <dsp:txXfrm>
        <a:off x="2606351" y="0"/>
        <a:ext cx="2606350" cy="1122942"/>
      </dsp:txXfrm>
    </dsp:sp>
    <dsp:sp modelId="{1451163E-2516-4720-A59B-CEE7E03F5F54}">
      <dsp:nvSpPr>
        <dsp:cNvPr id="0" name=""/>
        <dsp:cNvSpPr/>
      </dsp:nvSpPr>
      <dsp:spPr>
        <a:xfrm>
          <a:off x="1303175" y="1122942"/>
          <a:ext cx="5212701" cy="1122942"/>
        </a:xfrm>
        <a:prstGeom prst="trapezoid">
          <a:avLst>
            <a:gd name="adj" fmla="val 116050"/>
          </a:avLst>
        </a:prstGeom>
        <a:gradFill rotWithShape="0">
          <a:gsLst>
            <a:gs pos="0">
              <a:schemeClr val="accent2">
                <a:hueOff val="2340759"/>
                <a:satOff val="-2919"/>
                <a:lumOff val="686"/>
                <a:alphaOff val="0"/>
                <a:tint val="100000"/>
                <a:shade val="100000"/>
                <a:satMod val="130000"/>
              </a:schemeClr>
            </a:gs>
            <a:gs pos="100000">
              <a:schemeClr val="accent2">
                <a:hueOff val="2340759"/>
                <a:satOff val="-2919"/>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t>Data Quality</a:t>
          </a:r>
          <a:endParaRPr lang="en-US" sz="3000" kern="1200" dirty="0"/>
        </a:p>
      </dsp:txBody>
      <dsp:txXfrm>
        <a:off x="2215398" y="1122942"/>
        <a:ext cx="3388256" cy="1122942"/>
      </dsp:txXfrm>
    </dsp:sp>
    <dsp:sp modelId="{49596BD7-8282-4565-B8D4-90A3C3535289}">
      <dsp:nvSpPr>
        <dsp:cNvPr id="0" name=""/>
        <dsp:cNvSpPr/>
      </dsp:nvSpPr>
      <dsp:spPr>
        <a:xfrm>
          <a:off x="0" y="2245884"/>
          <a:ext cx="7819053" cy="1122942"/>
        </a:xfrm>
        <a:prstGeom prst="trapezoid">
          <a:avLst>
            <a:gd name="adj" fmla="val 116050"/>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t>Data Governance</a:t>
          </a:r>
          <a:endParaRPr lang="en-US" sz="3000" kern="1200" dirty="0"/>
        </a:p>
      </dsp:txBody>
      <dsp:txXfrm>
        <a:off x="1368334" y="2245884"/>
        <a:ext cx="5082384" cy="112294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D62107-C08F-448D-8785-E9FB28B15082}">
      <dsp:nvSpPr>
        <dsp:cNvPr id="0" name=""/>
        <dsp:cNvSpPr/>
      </dsp:nvSpPr>
      <dsp:spPr>
        <a:xfrm>
          <a:off x="3291839" y="1190"/>
          <a:ext cx="4937760" cy="944562"/>
        </a:xfrm>
        <a:prstGeom prst="rightArrow">
          <a:avLst>
            <a:gd name="adj1" fmla="val 75000"/>
            <a:gd name="adj2" fmla="val 50000"/>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Identify data that matter</a:t>
          </a:r>
          <a:endParaRPr lang="en-US" sz="2200" kern="1200" dirty="0"/>
        </a:p>
        <a:p>
          <a:pPr marL="228600" lvl="1" indent="-228600" algn="l" defTabSz="977900">
            <a:lnSpc>
              <a:spcPct val="90000"/>
            </a:lnSpc>
            <a:spcBef>
              <a:spcPct val="0"/>
            </a:spcBef>
            <a:spcAft>
              <a:spcPct val="15000"/>
            </a:spcAft>
            <a:buChar char="••"/>
          </a:pPr>
          <a:r>
            <a:rPr lang="en-US" sz="2200" kern="1200" dirty="0" smtClean="0"/>
            <a:t>Translate into actionable information</a:t>
          </a:r>
          <a:endParaRPr lang="en-US" sz="2200" kern="1200" dirty="0"/>
        </a:p>
      </dsp:txBody>
      <dsp:txXfrm>
        <a:off x="3291839" y="119260"/>
        <a:ext cx="4583549" cy="708422"/>
      </dsp:txXfrm>
    </dsp:sp>
    <dsp:sp modelId="{F25CC858-9798-4E07-AC50-BCBD2DC89147}">
      <dsp:nvSpPr>
        <dsp:cNvPr id="0" name=""/>
        <dsp:cNvSpPr/>
      </dsp:nvSpPr>
      <dsp:spPr>
        <a:xfrm>
          <a:off x="0" y="1190"/>
          <a:ext cx="3291840" cy="944562"/>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n-US" sz="3700" kern="1200" dirty="0" smtClean="0"/>
            <a:t>Sort/translate</a:t>
          </a:r>
          <a:endParaRPr lang="en-US" sz="3700" kern="1200" dirty="0"/>
        </a:p>
      </dsp:txBody>
      <dsp:txXfrm>
        <a:off x="46110" y="47300"/>
        <a:ext cx="3199620" cy="852342"/>
      </dsp:txXfrm>
    </dsp:sp>
    <dsp:sp modelId="{50E584A2-F962-4692-98D4-825D5544B5C1}">
      <dsp:nvSpPr>
        <dsp:cNvPr id="0" name=""/>
        <dsp:cNvSpPr/>
      </dsp:nvSpPr>
      <dsp:spPr>
        <a:xfrm>
          <a:off x="3291839" y="1040209"/>
          <a:ext cx="4937760" cy="944562"/>
        </a:xfrm>
        <a:prstGeom prst="rightArrow">
          <a:avLst>
            <a:gd name="adj1" fmla="val 75000"/>
            <a:gd name="adj2" fmla="val 50000"/>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Ground analyses in integrity &amp; ethics</a:t>
          </a:r>
          <a:endParaRPr lang="en-US" sz="2200" kern="1200" dirty="0"/>
        </a:p>
        <a:p>
          <a:pPr marL="228600" lvl="1" indent="-228600" algn="l" defTabSz="977900">
            <a:lnSpc>
              <a:spcPct val="90000"/>
            </a:lnSpc>
            <a:spcBef>
              <a:spcPct val="0"/>
            </a:spcBef>
            <a:spcAft>
              <a:spcPct val="15000"/>
            </a:spcAft>
            <a:buChar char="••"/>
          </a:pPr>
          <a:r>
            <a:rPr lang="en-US" sz="2200" kern="1200" dirty="0" smtClean="0"/>
            <a:t>Assure quality</a:t>
          </a:r>
          <a:endParaRPr lang="en-US" sz="2200" kern="1200" dirty="0"/>
        </a:p>
      </dsp:txBody>
      <dsp:txXfrm>
        <a:off x="3291839" y="1158279"/>
        <a:ext cx="4583549" cy="708422"/>
      </dsp:txXfrm>
    </dsp:sp>
    <dsp:sp modelId="{858FE38C-D4A1-410C-BDEA-B8394953015A}">
      <dsp:nvSpPr>
        <dsp:cNvPr id="0" name=""/>
        <dsp:cNvSpPr/>
      </dsp:nvSpPr>
      <dsp:spPr>
        <a:xfrm>
          <a:off x="0" y="1040209"/>
          <a:ext cx="3291840" cy="944562"/>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n-US" sz="3700" kern="1200" dirty="0" smtClean="0"/>
            <a:t>Validate</a:t>
          </a:r>
          <a:endParaRPr lang="en-US" sz="3700" kern="1200" dirty="0"/>
        </a:p>
      </dsp:txBody>
      <dsp:txXfrm>
        <a:off x="46110" y="1086319"/>
        <a:ext cx="3199620" cy="852342"/>
      </dsp:txXfrm>
    </dsp:sp>
    <dsp:sp modelId="{0E60B47C-9A44-4355-839F-3EF12356FD78}">
      <dsp:nvSpPr>
        <dsp:cNvPr id="0" name=""/>
        <dsp:cNvSpPr/>
      </dsp:nvSpPr>
      <dsp:spPr>
        <a:xfrm>
          <a:off x="3291839" y="2079228"/>
          <a:ext cx="4937760" cy="944562"/>
        </a:xfrm>
        <a:prstGeom prst="rightArrow">
          <a:avLst>
            <a:gd name="adj1" fmla="val 75000"/>
            <a:gd name="adj2" fmla="val 50000"/>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Attach new data to traditional data</a:t>
          </a:r>
          <a:endParaRPr lang="en-US" sz="2200" kern="1200" dirty="0"/>
        </a:p>
        <a:p>
          <a:pPr marL="228600" lvl="1" indent="-228600" algn="l" defTabSz="977900">
            <a:lnSpc>
              <a:spcPct val="90000"/>
            </a:lnSpc>
            <a:spcBef>
              <a:spcPct val="0"/>
            </a:spcBef>
            <a:spcAft>
              <a:spcPct val="15000"/>
            </a:spcAft>
            <a:buChar char="••"/>
          </a:pPr>
          <a:r>
            <a:rPr lang="en-US" sz="2200" kern="1200" dirty="0" smtClean="0"/>
            <a:t>Extend archiving protocols</a:t>
          </a:r>
          <a:endParaRPr lang="en-US" sz="2200" kern="1200" dirty="0"/>
        </a:p>
      </dsp:txBody>
      <dsp:txXfrm>
        <a:off x="3291839" y="2197298"/>
        <a:ext cx="4583549" cy="708422"/>
      </dsp:txXfrm>
    </dsp:sp>
    <dsp:sp modelId="{7D7B1A2B-15F7-4224-AC34-F3430EFB33FB}">
      <dsp:nvSpPr>
        <dsp:cNvPr id="0" name=""/>
        <dsp:cNvSpPr/>
      </dsp:nvSpPr>
      <dsp:spPr>
        <a:xfrm>
          <a:off x="0" y="2079228"/>
          <a:ext cx="3291840" cy="944562"/>
        </a:xfrm>
        <a:prstGeom prst="round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n-US" sz="3700" kern="1200" dirty="0" smtClean="0"/>
            <a:t>Collect</a:t>
          </a:r>
          <a:endParaRPr lang="en-US" sz="3700" kern="1200" dirty="0"/>
        </a:p>
      </dsp:txBody>
      <dsp:txXfrm>
        <a:off x="46110" y="2125338"/>
        <a:ext cx="3199620" cy="852342"/>
      </dsp:txXfrm>
    </dsp:sp>
    <dsp:sp modelId="{89B80162-B6E0-46E8-A4E4-3DF626799E13}">
      <dsp:nvSpPr>
        <dsp:cNvPr id="0" name=""/>
        <dsp:cNvSpPr/>
      </dsp:nvSpPr>
      <dsp:spPr>
        <a:xfrm>
          <a:off x="3291839" y="3118246"/>
          <a:ext cx="4937760" cy="944562"/>
        </a:xfrm>
        <a:prstGeom prst="rightArrow">
          <a:avLst>
            <a:gd name="adj1" fmla="val 75000"/>
            <a:gd name="adj2" fmla="val 50000"/>
          </a:avLst>
        </a:prstGeom>
        <a:solidFill>
          <a:schemeClr val="accent5">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Develop skill sets</a:t>
          </a:r>
          <a:endParaRPr lang="en-US" sz="2200" kern="1200" dirty="0"/>
        </a:p>
        <a:p>
          <a:pPr marL="228600" lvl="1" indent="-228600" algn="l" defTabSz="977900">
            <a:lnSpc>
              <a:spcPct val="90000"/>
            </a:lnSpc>
            <a:spcBef>
              <a:spcPct val="0"/>
            </a:spcBef>
            <a:spcAft>
              <a:spcPct val="15000"/>
            </a:spcAft>
            <a:buChar char="••"/>
          </a:pPr>
          <a:r>
            <a:rPr lang="en-US" sz="2200" kern="1200" dirty="0" smtClean="0"/>
            <a:t>Apply new methods</a:t>
          </a:r>
          <a:endParaRPr lang="en-US" sz="2200" kern="1200" dirty="0"/>
        </a:p>
      </dsp:txBody>
      <dsp:txXfrm>
        <a:off x="3291839" y="3236316"/>
        <a:ext cx="4583549" cy="708422"/>
      </dsp:txXfrm>
    </dsp:sp>
    <dsp:sp modelId="{796E1DD4-3B22-4BB9-B4A1-62C30FB9FC8B}">
      <dsp:nvSpPr>
        <dsp:cNvPr id="0" name=""/>
        <dsp:cNvSpPr/>
      </dsp:nvSpPr>
      <dsp:spPr>
        <a:xfrm>
          <a:off x="0" y="3118246"/>
          <a:ext cx="3291840" cy="944562"/>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n-US" sz="3700" kern="1200" dirty="0" smtClean="0"/>
            <a:t>Learn</a:t>
          </a:r>
          <a:endParaRPr lang="en-US" sz="3700" kern="1200" dirty="0"/>
        </a:p>
      </dsp:txBody>
      <dsp:txXfrm>
        <a:off x="46110" y="3164356"/>
        <a:ext cx="3199620" cy="85234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187E0-7374-4A75-8912-0F8B08776461}">
      <dsp:nvSpPr>
        <dsp:cNvPr id="0" name=""/>
        <dsp:cNvSpPr/>
      </dsp:nvSpPr>
      <dsp:spPr>
        <a:xfrm>
          <a:off x="617219" y="0"/>
          <a:ext cx="6995160" cy="425048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55E3C6-A652-4B93-A875-BFD67397762B}">
      <dsp:nvSpPr>
        <dsp:cNvPr id="0" name=""/>
        <dsp:cNvSpPr/>
      </dsp:nvSpPr>
      <dsp:spPr>
        <a:xfrm>
          <a:off x="8840" y="1275144"/>
          <a:ext cx="2648902" cy="17001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t>Build a firm foundation</a:t>
          </a:r>
        </a:p>
        <a:p>
          <a:pPr lvl="0" algn="ctr" defTabSz="844550">
            <a:lnSpc>
              <a:spcPct val="90000"/>
            </a:lnSpc>
            <a:spcBef>
              <a:spcPct val="0"/>
            </a:spcBef>
            <a:spcAft>
              <a:spcPct val="35000"/>
            </a:spcAft>
          </a:pPr>
          <a:r>
            <a:rPr lang="en-US" sz="1900" kern="1200" dirty="0" smtClean="0"/>
            <a:t>Definitions</a:t>
          </a:r>
        </a:p>
        <a:p>
          <a:pPr lvl="0" algn="ctr" defTabSz="844550">
            <a:lnSpc>
              <a:spcPct val="90000"/>
            </a:lnSpc>
            <a:spcBef>
              <a:spcPct val="0"/>
            </a:spcBef>
            <a:spcAft>
              <a:spcPct val="35000"/>
            </a:spcAft>
          </a:pPr>
          <a:r>
            <a:rPr lang="en-US" sz="1900" kern="1200" dirty="0" smtClean="0"/>
            <a:t>Data Governance</a:t>
          </a:r>
        </a:p>
        <a:p>
          <a:pPr lvl="0" algn="ctr" defTabSz="844550">
            <a:lnSpc>
              <a:spcPct val="90000"/>
            </a:lnSpc>
            <a:spcBef>
              <a:spcPct val="0"/>
            </a:spcBef>
            <a:spcAft>
              <a:spcPct val="35000"/>
            </a:spcAft>
          </a:pPr>
          <a:r>
            <a:rPr lang="en-US" sz="1900" kern="1200" dirty="0" smtClean="0"/>
            <a:t>Data Management</a:t>
          </a:r>
          <a:endParaRPr lang="en-US" sz="1900" kern="1200" dirty="0"/>
        </a:p>
      </dsp:txBody>
      <dsp:txXfrm>
        <a:off x="91837" y="1358141"/>
        <a:ext cx="2482908" cy="1534198"/>
      </dsp:txXfrm>
    </dsp:sp>
    <dsp:sp modelId="{26F698BF-CF4A-4D08-8FB9-6F12AADDB9E5}">
      <dsp:nvSpPr>
        <dsp:cNvPr id="0" name=""/>
        <dsp:cNvSpPr/>
      </dsp:nvSpPr>
      <dsp:spPr>
        <a:xfrm>
          <a:off x="2790348" y="1275144"/>
          <a:ext cx="2648902" cy="17001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Master the </a:t>
          </a:r>
          <a:r>
            <a:rPr lang="en-US" sz="1900" b="1" kern="1200" dirty="0" smtClean="0"/>
            <a:t>regular communication </a:t>
          </a:r>
          <a:r>
            <a:rPr lang="en-US" sz="1900" kern="1200" dirty="0" smtClean="0"/>
            <a:t>of quality descriptive statistics</a:t>
          </a:r>
          <a:endParaRPr lang="en-US" sz="1900" kern="1200" dirty="0"/>
        </a:p>
      </dsp:txBody>
      <dsp:txXfrm>
        <a:off x="2873345" y="1358141"/>
        <a:ext cx="2482908" cy="1534198"/>
      </dsp:txXfrm>
    </dsp:sp>
    <dsp:sp modelId="{F020078B-3A34-40E7-B6E0-B3992AECA7CC}">
      <dsp:nvSpPr>
        <dsp:cNvPr id="0" name=""/>
        <dsp:cNvSpPr/>
      </dsp:nvSpPr>
      <dsp:spPr>
        <a:xfrm>
          <a:off x="5571857" y="1275144"/>
          <a:ext cx="2648902" cy="17001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Develop capacity for inferential statistics, forecasting, modeling, and data mining</a:t>
          </a:r>
          <a:endParaRPr lang="en-US" sz="1900" kern="1200" dirty="0"/>
        </a:p>
      </dsp:txBody>
      <dsp:txXfrm>
        <a:off x="5654854" y="1358141"/>
        <a:ext cx="2482908" cy="15341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1CA870-BE23-4121-9BC3-ACBBECB1DD77}">
      <dsp:nvSpPr>
        <dsp:cNvPr id="0" name=""/>
        <dsp:cNvSpPr/>
      </dsp:nvSpPr>
      <dsp:spPr>
        <a:xfrm>
          <a:off x="0" y="0"/>
          <a:ext cx="7886700" cy="996007"/>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latin typeface="Helvetica" panose="020B0604020202020204" pitchFamily="34" charset="0"/>
              <a:cs typeface="Helvetica" panose="020B0604020202020204" pitchFamily="34" charset="0"/>
            </a:rPr>
            <a:t>Part of State University of New York System</a:t>
          </a:r>
          <a:endParaRPr lang="en-US" sz="2400" kern="1200" dirty="0">
            <a:latin typeface="Helvetica" panose="020B0604020202020204" pitchFamily="34" charset="0"/>
            <a:cs typeface="Helvetica" panose="020B0604020202020204" pitchFamily="34" charset="0"/>
          </a:endParaRPr>
        </a:p>
      </dsp:txBody>
      <dsp:txXfrm>
        <a:off x="1676940" y="0"/>
        <a:ext cx="6209759" cy="996007"/>
      </dsp:txXfrm>
    </dsp:sp>
    <dsp:sp modelId="{23CA005D-95E3-4582-BB07-499D2FD5FE61}">
      <dsp:nvSpPr>
        <dsp:cNvPr id="0" name=""/>
        <dsp:cNvSpPr/>
      </dsp:nvSpPr>
      <dsp:spPr>
        <a:xfrm>
          <a:off x="99600" y="99600"/>
          <a:ext cx="1577340" cy="796805"/>
        </a:xfrm>
        <a:prstGeom prst="roundRect">
          <a:avLst>
            <a:gd name="adj" fmla="val 10000"/>
          </a:avLst>
        </a:prstGeom>
        <a:blipFill rotWithShape="1">
          <a:blip xmlns:r="http://schemas.openxmlformats.org/officeDocument/2006/relationships" r:embed="rId1"/>
          <a:stretch>
            <a:fillRect/>
          </a:stretch>
        </a:blipFill>
        <a:ln w="9525"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586E22AB-1E70-4277-A53C-74A3565D9627}">
      <dsp:nvSpPr>
        <dsp:cNvPr id="0" name=""/>
        <dsp:cNvSpPr/>
      </dsp:nvSpPr>
      <dsp:spPr>
        <a:xfrm>
          <a:off x="0" y="1095608"/>
          <a:ext cx="7886700" cy="996007"/>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Co-Manager of Brookhaven National Lab</a:t>
          </a:r>
          <a:endParaRPr lang="en-US" sz="2400" kern="1200" dirty="0"/>
        </a:p>
      </dsp:txBody>
      <dsp:txXfrm>
        <a:off x="1676940" y="1095608"/>
        <a:ext cx="6209759" cy="996007"/>
      </dsp:txXfrm>
    </dsp:sp>
    <dsp:sp modelId="{EFF0D876-652C-4D34-BD86-2CB3147BA06D}">
      <dsp:nvSpPr>
        <dsp:cNvPr id="0" name=""/>
        <dsp:cNvSpPr/>
      </dsp:nvSpPr>
      <dsp:spPr>
        <a:xfrm>
          <a:off x="99600" y="1195208"/>
          <a:ext cx="1577340" cy="796805"/>
        </a:xfrm>
        <a:prstGeom prst="roundRect">
          <a:avLst>
            <a:gd name="adj" fmla="val 10000"/>
          </a:avLst>
        </a:prstGeom>
        <a:blipFill rotWithShape="1">
          <a:blip xmlns:r="http://schemas.openxmlformats.org/officeDocument/2006/relationships" r:embed="rId2"/>
          <a:stretch>
            <a:fillRect/>
          </a:stretch>
        </a:blipFill>
        <a:ln w="9525"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0532A84E-0C3F-4CB1-9BF8-16C9D9D483C2}">
      <dsp:nvSpPr>
        <dsp:cNvPr id="0" name=""/>
        <dsp:cNvSpPr/>
      </dsp:nvSpPr>
      <dsp:spPr>
        <a:xfrm>
          <a:off x="0" y="2191216"/>
          <a:ext cx="7886700" cy="996007"/>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SUNY Korea (Songdo)</a:t>
          </a:r>
          <a:endParaRPr lang="en-US" sz="2400" kern="1200" dirty="0"/>
        </a:p>
      </dsp:txBody>
      <dsp:txXfrm>
        <a:off x="1676940" y="2191216"/>
        <a:ext cx="6209759" cy="996007"/>
      </dsp:txXfrm>
    </dsp:sp>
    <dsp:sp modelId="{349E6B92-C0AF-46F3-B2B4-AE0301286EEF}">
      <dsp:nvSpPr>
        <dsp:cNvPr id="0" name=""/>
        <dsp:cNvSpPr/>
      </dsp:nvSpPr>
      <dsp:spPr>
        <a:xfrm>
          <a:off x="99600" y="2290817"/>
          <a:ext cx="1577340" cy="796805"/>
        </a:xfrm>
        <a:prstGeom prst="roundRect">
          <a:avLst>
            <a:gd name="adj" fmla="val 10000"/>
          </a:avLst>
        </a:prstGeom>
        <a:blipFill rotWithShape="1">
          <a:blip xmlns:r="http://schemas.openxmlformats.org/officeDocument/2006/relationships" r:embed="rId3"/>
          <a:stretch>
            <a:fillRect/>
          </a:stretch>
        </a:blipFill>
        <a:ln w="9525"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8B344628-6B5B-46E8-BF15-D5C560D90B14}">
      <dsp:nvSpPr>
        <dsp:cNvPr id="0" name=""/>
        <dsp:cNvSpPr/>
      </dsp:nvSpPr>
      <dsp:spPr>
        <a:xfrm>
          <a:off x="0" y="3286824"/>
          <a:ext cx="7886700" cy="996007"/>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Highly Ranked – </a:t>
          </a:r>
          <a:r>
            <a:rPr lang="en-US" sz="2400" i="1" kern="1200" dirty="0" smtClean="0"/>
            <a:t>U.S. News &amp; World Report</a:t>
          </a:r>
          <a:r>
            <a:rPr lang="en-US" sz="2400" kern="1200" dirty="0" smtClean="0"/>
            <a:t>:</a:t>
          </a:r>
          <a:br>
            <a:rPr lang="en-US" sz="2400" kern="1200" dirty="0" smtClean="0"/>
          </a:br>
          <a:r>
            <a:rPr lang="en-US" sz="2400" kern="1200" dirty="0" smtClean="0"/>
            <a:t>                              #88 National, #131 Global</a:t>
          </a:r>
        </a:p>
      </dsp:txBody>
      <dsp:txXfrm>
        <a:off x="1676940" y="3286824"/>
        <a:ext cx="6209759" cy="996007"/>
      </dsp:txXfrm>
    </dsp:sp>
    <dsp:sp modelId="{086F089F-A96A-4D29-8A98-5B7812A2003E}">
      <dsp:nvSpPr>
        <dsp:cNvPr id="0" name=""/>
        <dsp:cNvSpPr/>
      </dsp:nvSpPr>
      <dsp:spPr>
        <a:xfrm>
          <a:off x="99600" y="3386425"/>
          <a:ext cx="1577340" cy="796805"/>
        </a:xfrm>
        <a:prstGeom prst="roundRect">
          <a:avLst>
            <a:gd name="adj" fmla="val 10000"/>
          </a:avLst>
        </a:prstGeom>
        <a:blipFill rotWithShape="1">
          <a:blip xmlns:r="http://schemas.openxmlformats.org/officeDocument/2006/relationships" r:embed="rId4"/>
          <a:stretch>
            <a:fillRect/>
          </a:stretch>
        </a:blipFill>
        <a:ln w="9525"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6BD9F4-00AA-4194-8D9C-AEA49B817AF5}">
      <dsp:nvSpPr>
        <dsp:cNvPr id="0" name=""/>
        <dsp:cNvSpPr/>
      </dsp:nvSpPr>
      <dsp:spPr>
        <a:xfrm>
          <a:off x="0" y="0"/>
          <a:ext cx="8670471" cy="1983921"/>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BC5DE3-6E6B-4C03-A1C5-6C02FA547AA9}">
      <dsp:nvSpPr>
        <dsp:cNvPr id="0" name=""/>
        <dsp:cNvSpPr/>
      </dsp:nvSpPr>
      <dsp:spPr>
        <a:xfrm>
          <a:off x="261109" y="264522"/>
          <a:ext cx="3880120" cy="1454875"/>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0F0BF8-B533-4D12-81E6-DF3ABD7486B0}">
      <dsp:nvSpPr>
        <dsp:cNvPr id="0" name=""/>
        <dsp:cNvSpPr/>
      </dsp:nvSpPr>
      <dsp:spPr>
        <a:xfrm rot="10800000">
          <a:off x="261109" y="1983921"/>
          <a:ext cx="3880120" cy="2424792"/>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b="1" kern="1200" dirty="0" smtClean="0"/>
            <a:t>West Campus Colleges/Schools</a:t>
          </a:r>
        </a:p>
        <a:p>
          <a:pPr lvl="0" algn="ctr" defTabSz="889000">
            <a:lnSpc>
              <a:spcPct val="90000"/>
            </a:lnSpc>
            <a:spcBef>
              <a:spcPct val="0"/>
            </a:spcBef>
            <a:spcAft>
              <a:spcPct val="35000"/>
            </a:spcAft>
          </a:pPr>
          <a:r>
            <a:rPr lang="en-US" sz="2000" kern="1200" dirty="0" smtClean="0"/>
            <a:t>Arts &amp; Sciences</a:t>
          </a:r>
          <a:br>
            <a:rPr lang="en-US" sz="2000" kern="1200" dirty="0" smtClean="0"/>
          </a:br>
          <a:r>
            <a:rPr lang="en-US" sz="2000" kern="1200" dirty="0" smtClean="0"/>
            <a:t>Business</a:t>
          </a:r>
          <a:br>
            <a:rPr lang="en-US" sz="2000" kern="1200" dirty="0" smtClean="0"/>
          </a:br>
          <a:r>
            <a:rPr lang="en-US" sz="2000" kern="1200" dirty="0" smtClean="0"/>
            <a:t>Engineering &amp; Applied Sciences</a:t>
          </a:r>
          <a:br>
            <a:rPr lang="en-US" sz="2000" kern="1200" dirty="0" smtClean="0"/>
          </a:br>
          <a:r>
            <a:rPr lang="en-US" sz="2000" kern="1200" dirty="0" smtClean="0"/>
            <a:t>Journalism</a:t>
          </a:r>
          <a:br>
            <a:rPr lang="en-US" sz="2000" kern="1200" dirty="0" smtClean="0"/>
          </a:br>
          <a:r>
            <a:rPr lang="en-US" sz="2000" kern="1200" dirty="0" smtClean="0"/>
            <a:t>Marine &amp; Atmospheric Sciences</a:t>
          </a:r>
          <a:br>
            <a:rPr lang="en-US" sz="2000" kern="1200" dirty="0" smtClean="0"/>
          </a:br>
          <a:r>
            <a:rPr lang="en-US" sz="2000" kern="1200" dirty="0" smtClean="0"/>
            <a:t>Professional Development</a:t>
          </a:r>
          <a:endParaRPr lang="en-US" sz="2000" kern="1200" dirty="0"/>
        </a:p>
      </dsp:txBody>
      <dsp:txXfrm rot="10800000">
        <a:off x="335680" y="1983921"/>
        <a:ext cx="3730978" cy="2350221"/>
      </dsp:txXfrm>
    </dsp:sp>
    <dsp:sp modelId="{0BC1B3ED-684A-4F12-A471-3968B5D0032B}">
      <dsp:nvSpPr>
        <dsp:cNvPr id="0" name=""/>
        <dsp:cNvSpPr/>
      </dsp:nvSpPr>
      <dsp:spPr>
        <a:xfrm>
          <a:off x="4529241" y="264522"/>
          <a:ext cx="3880120" cy="1454875"/>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72BECF-041C-4F0F-9025-79C50A3DC9D2}">
      <dsp:nvSpPr>
        <dsp:cNvPr id="0" name=""/>
        <dsp:cNvSpPr/>
      </dsp:nvSpPr>
      <dsp:spPr>
        <a:xfrm rot="10800000">
          <a:off x="4529241" y="1983921"/>
          <a:ext cx="3880120" cy="2424792"/>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b="1" kern="1200" dirty="0" smtClean="0"/>
            <a:t>Schools in Health Sciences Ctr</a:t>
          </a:r>
        </a:p>
        <a:p>
          <a:pPr lvl="0" algn="ctr" defTabSz="889000">
            <a:lnSpc>
              <a:spcPct val="90000"/>
            </a:lnSpc>
            <a:spcBef>
              <a:spcPct val="0"/>
            </a:spcBef>
            <a:spcAft>
              <a:spcPct val="35000"/>
            </a:spcAft>
          </a:pPr>
          <a:r>
            <a:rPr lang="en-US" sz="2000" kern="1200" dirty="0" smtClean="0"/>
            <a:t>Dental Medicine</a:t>
          </a:r>
          <a:br>
            <a:rPr lang="en-US" sz="2000" kern="1200" dirty="0" smtClean="0"/>
          </a:br>
          <a:r>
            <a:rPr lang="en-US" sz="2000" kern="1200" dirty="0" smtClean="0"/>
            <a:t>Health Tech &amp; Mgt</a:t>
          </a:r>
          <a:br>
            <a:rPr lang="en-US" sz="2000" kern="1200" dirty="0" smtClean="0"/>
          </a:br>
          <a:r>
            <a:rPr lang="en-US" sz="2000" kern="1200" dirty="0" smtClean="0"/>
            <a:t>Medicine</a:t>
          </a:r>
          <a:br>
            <a:rPr lang="en-US" sz="2000" kern="1200" dirty="0" smtClean="0"/>
          </a:br>
          <a:r>
            <a:rPr lang="en-US" sz="2000" kern="1200" dirty="0" smtClean="0"/>
            <a:t>Nursing</a:t>
          </a:r>
          <a:br>
            <a:rPr lang="en-US" sz="2000" kern="1200" dirty="0" smtClean="0"/>
          </a:br>
          <a:r>
            <a:rPr lang="en-US" sz="2000" kern="1200" dirty="0" smtClean="0"/>
            <a:t>Social Welfare</a:t>
          </a:r>
        </a:p>
      </dsp:txBody>
      <dsp:txXfrm rot="10800000">
        <a:off x="4603812" y="1983921"/>
        <a:ext cx="3730978" cy="23502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0D6F74-E89D-45C1-B716-0F5F02A99A02}">
      <dsp:nvSpPr>
        <dsp:cNvPr id="0" name=""/>
        <dsp:cNvSpPr/>
      </dsp:nvSpPr>
      <dsp:spPr>
        <a:xfrm>
          <a:off x="0" y="1219199"/>
          <a:ext cx="8360229" cy="162560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7427E2-7B3A-433A-8E35-147E818E957B}">
      <dsp:nvSpPr>
        <dsp:cNvPr id="0" name=""/>
        <dsp:cNvSpPr/>
      </dsp:nvSpPr>
      <dsp:spPr>
        <a:xfrm>
          <a:off x="1635" y="0"/>
          <a:ext cx="1646940"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en-US" sz="1800" b="1" kern="1200" dirty="0" smtClean="0"/>
            <a:t>2010 </a:t>
          </a:r>
        </a:p>
        <a:p>
          <a:pPr lvl="0" algn="ctr" defTabSz="800100">
            <a:lnSpc>
              <a:spcPct val="90000"/>
            </a:lnSpc>
            <a:spcBef>
              <a:spcPct val="0"/>
            </a:spcBef>
            <a:spcAft>
              <a:spcPct val="35000"/>
            </a:spcAft>
          </a:pPr>
          <a:r>
            <a:rPr lang="en-US" sz="1800" kern="1200" dirty="0" smtClean="0"/>
            <a:t>Budget cuts</a:t>
          </a:r>
        </a:p>
        <a:p>
          <a:pPr lvl="0" algn="ctr" defTabSz="800100">
            <a:lnSpc>
              <a:spcPct val="90000"/>
            </a:lnSpc>
            <a:spcBef>
              <a:spcPct val="0"/>
            </a:spcBef>
            <a:spcAft>
              <a:spcPct val="35000"/>
            </a:spcAft>
          </a:pPr>
          <a:r>
            <a:rPr lang="en-US" sz="1800" kern="1200" dirty="0" smtClean="0"/>
            <a:t>Staff departures</a:t>
          </a:r>
          <a:endParaRPr lang="en-US" sz="1800" kern="1200" dirty="0"/>
        </a:p>
      </dsp:txBody>
      <dsp:txXfrm>
        <a:off x="1635" y="0"/>
        <a:ext cx="1646940" cy="1625600"/>
      </dsp:txXfrm>
    </dsp:sp>
    <dsp:sp modelId="{FB45E0AD-4365-42D9-8B4C-78518D0D9E54}">
      <dsp:nvSpPr>
        <dsp:cNvPr id="0" name=""/>
        <dsp:cNvSpPr/>
      </dsp:nvSpPr>
      <dsp:spPr>
        <a:xfrm>
          <a:off x="621905"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F12ECD-815B-450D-96DD-D01A0D2B2E8B}">
      <dsp:nvSpPr>
        <dsp:cNvPr id="0" name=""/>
        <dsp:cNvSpPr/>
      </dsp:nvSpPr>
      <dsp:spPr>
        <a:xfrm>
          <a:off x="1718655" y="2438399"/>
          <a:ext cx="1588031"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b="1" kern="1200" dirty="0" smtClean="0"/>
            <a:t>2011-13</a:t>
          </a:r>
        </a:p>
        <a:p>
          <a:pPr lvl="0" algn="ctr" defTabSz="800100">
            <a:lnSpc>
              <a:spcPct val="90000"/>
            </a:lnSpc>
            <a:spcBef>
              <a:spcPct val="0"/>
            </a:spcBef>
            <a:spcAft>
              <a:spcPct val="35000"/>
            </a:spcAft>
          </a:pPr>
          <a:r>
            <a:rPr lang="en-US" sz="1800" kern="1200" dirty="0" smtClean="0"/>
            <a:t>Interim leadership / Receivership</a:t>
          </a:r>
          <a:endParaRPr lang="en-US" sz="1800" kern="1200" dirty="0"/>
        </a:p>
      </dsp:txBody>
      <dsp:txXfrm>
        <a:off x="1718655" y="2438399"/>
        <a:ext cx="1588031" cy="1625600"/>
      </dsp:txXfrm>
    </dsp:sp>
    <dsp:sp modelId="{4EAA6A15-E755-4ED9-B3A9-48A0102EA903}">
      <dsp:nvSpPr>
        <dsp:cNvPr id="0" name=""/>
        <dsp:cNvSpPr/>
      </dsp:nvSpPr>
      <dsp:spPr>
        <a:xfrm>
          <a:off x="2309471"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9A8B36-0BEC-49A2-861E-26C83804533A}">
      <dsp:nvSpPr>
        <dsp:cNvPr id="0" name=""/>
        <dsp:cNvSpPr/>
      </dsp:nvSpPr>
      <dsp:spPr>
        <a:xfrm>
          <a:off x="3376767" y="0"/>
          <a:ext cx="2157783"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en-US" sz="1800" b="1" kern="1200" dirty="0" smtClean="0"/>
            <a:t>2013</a:t>
          </a:r>
        </a:p>
        <a:p>
          <a:pPr lvl="0" algn="ctr" defTabSz="800100">
            <a:lnSpc>
              <a:spcPct val="90000"/>
            </a:lnSpc>
            <a:spcBef>
              <a:spcPct val="0"/>
            </a:spcBef>
            <a:spcAft>
              <a:spcPct val="35000"/>
            </a:spcAft>
          </a:pPr>
          <a:r>
            <a:rPr lang="en-US" sz="1800" kern="1200" dirty="0" smtClean="0"/>
            <a:t>Reorganization</a:t>
          </a:r>
        </a:p>
        <a:p>
          <a:pPr lvl="0" algn="ctr" defTabSz="800100">
            <a:lnSpc>
              <a:spcPct val="90000"/>
            </a:lnSpc>
            <a:spcBef>
              <a:spcPct val="0"/>
            </a:spcBef>
            <a:spcAft>
              <a:spcPct val="35000"/>
            </a:spcAft>
          </a:pPr>
          <a:r>
            <a:rPr lang="en-US" sz="1800" kern="1200" dirty="0" smtClean="0"/>
            <a:t>Office of Institutional Research, </a:t>
          </a:r>
          <a:r>
            <a:rPr lang="en-US" sz="1800" kern="1200" dirty="0" smtClean="0">
              <a:solidFill>
                <a:srgbClr val="C00000"/>
              </a:solidFill>
            </a:rPr>
            <a:t>Planning &amp; Effectiveness</a:t>
          </a:r>
          <a:endParaRPr lang="en-US" sz="1800" kern="1200" dirty="0">
            <a:solidFill>
              <a:srgbClr val="C00000"/>
            </a:solidFill>
          </a:endParaRPr>
        </a:p>
      </dsp:txBody>
      <dsp:txXfrm>
        <a:off x="3376767" y="0"/>
        <a:ext cx="2157783" cy="1625600"/>
      </dsp:txXfrm>
    </dsp:sp>
    <dsp:sp modelId="{F7203D02-4BDA-4983-A608-602D7D0BB5B4}">
      <dsp:nvSpPr>
        <dsp:cNvPr id="0" name=""/>
        <dsp:cNvSpPr/>
      </dsp:nvSpPr>
      <dsp:spPr>
        <a:xfrm>
          <a:off x="4252458"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CCFA73-2387-4C8A-A85C-CEE710424E7E}">
      <dsp:nvSpPr>
        <dsp:cNvPr id="0" name=""/>
        <dsp:cNvSpPr/>
      </dsp:nvSpPr>
      <dsp:spPr>
        <a:xfrm>
          <a:off x="5604630" y="2438399"/>
          <a:ext cx="1917940"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b="1" kern="1200" dirty="0" smtClean="0"/>
            <a:t>2014</a:t>
          </a:r>
        </a:p>
        <a:p>
          <a:pPr lvl="0" algn="ctr" defTabSz="800100">
            <a:lnSpc>
              <a:spcPct val="90000"/>
            </a:lnSpc>
            <a:spcBef>
              <a:spcPct val="0"/>
            </a:spcBef>
            <a:spcAft>
              <a:spcPct val="35000"/>
            </a:spcAft>
          </a:pPr>
          <a:r>
            <a:rPr lang="en-US" sz="1800" kern="1200" dirty="0" smtClean="0"/>
            <a:t>New mission</a:t>
          </a:r>
        </a:p>
        <a:p>
          <a:pPr lvl="0" algn="ctr" defTabSz="800100">
            <a:lnSpc>
              <a:spcPct val="90000"/>
            </a:lnSpc>
            <a:spcBef>
              <a:spcPct val="0"/>
            </a:spcBef>
            <a:spcAft>
              <a:spcPct val="35000"/>
            </a:spcAft>
          </a:pPr>
          <a:r>
            <a:rPr lang="en-US" sz="1800" kern="1200" dirty="0" smtClean="0"/>
            <a:t>Staff restoration</a:t>
          </a:r>
        </a:p>
        <a:p>
          <a:pPr lvl="0" algn="ctr" defTabSz="800100">
            <a:lnSpc>
              <a:spcPct val="90000"/>
            </a:lnSpc>
            <a:spcBef>
              <a:spcPct val="0"/>
            </a:spcBef>
            <a:spcAft>
              <a:spcPct val="35000"/>
            </a:spcAft>
          </a:pPr>
          <a:r>
            <a:rPr lang="en-US" sz="1800" kern="1200" dirty="0" smtClean="0"/>
            <a:t>Data Governance</a:t>
          </a:r>
        </a:p>
        <a:p>
          <a:pPr lvl="0" algn="ctr" defTabSz="800100">
            <a:lnSpc>
              <a:spcPct val="90000"/>
            </a:lnSpc>
            <a:spcBef>
              <a:spcPct val="0"/>
            </a:spcBef>
            <a:spcAft>
              <a:spcPct val="35000"/>
            </a:spcAft>
          </a:pPr>
          <a:r>
            <a:rPr lang="en-US" sz="1800" kern="1200" dirty="0" smtClean="0"/>
            <a:t>Expanded Scope</a:t>
          </a:r>
          <a:endParaRPr lang="en-US" sz="1800" kern="1200" dirty="0"/>
        </a:p>
      </dsp:txBody>
      <dsp:txXfrm>
        <a:off x="5604630" y="2438399"/>
        <a:ext cx="1917940" cy="1625600"/>
      </dsp:txXfrm>
    </dsp:sp>
    <dsp:sp modelId="{B44D2413-688A-4530-B3ED-5304C677C9A7}">
      <dsp:nvSpPr>
        <dsp:cNvPr id="0" name=""/>
        <dsp:cNvSpPr/>
      </dsp:nvSpPr>
      <dsp:spPr>
        <a:xfrm>
          <a:off x="6360400"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918F64-BFD1-4CC8-B44A-DCA18377063B}">
      <dsp:nvSpPr>
        <dsp:cNvPr id="0" name=""/>
        <dsp:cNvSpPr/>
      </dsp:nvSpPr>
      <dsp:spPr>
        <a:xfrm>
          <a:off x="0" y="0"/>
          <a:ext cx="4861788" cy="4861788"/>
        </a:xfrm>
        <a:prstGeom prst="triangle">
          <a:avLst/>
        </a:prstGeom>
        <a:solidFill>
          <a:srgbClr val="C00000"/>
        </a:solidFill>
        <a:ln w="25400" cap="flat" cmpd="sng" algn="ctr">
          <a:solidFill>
            <a:schemeClr val="lt1">
              <a:hueOff val="0"/>
              <a:satOff val="0"/>
              <a:lumOff val="0"/>
              <a:alphaOff val="0"/>
            </a:schemeClr>
          </a:solidFill>
          <a:prstDash val="solid"/>
        </a:ln>
        <a:effectLst>
          <a:outerShdw blurRad="76200" dist="12700" dir="2700000" sy="-23000" kx="-800400" algn="bl" rotWithShape="0">
            <a:prstClr val="black">
              <a:alpha val="20000"/>
            </a:prstClr>
          </a:outerShdw>
        </a:effectLst>
      </dsp:spPr>
      <dsp:style>
        <a:lnRef idx="2">
          <a:scrgbClr r="0" g="0" b="0"/>
        </a:lnRef>
        <a:fillRef idx="1">
          <a:scrgbClr r="0" g="0" b="0"/>
        </a:fillRef>
        <a:effectRef idx="0">
          <a:scrgbClr r="0" g="0" b="0"/>
        </a:effectRef>
        <a:fontRef idx="minor">
          <a:schemeClr val="lt1"/>
        </a:fontRef>
      </dsp:style>
    </dsp:sp>
    <dsp:sp modelId="{27A11167-61D0-48BB-9D58-0AFA70F02829}">
      <dsp:nvSpPr>
        <dsp:cNvPr id="0" name=""/>
        <dsp:cNvSpPr/>
      </dsp:nvSpPr>
      <dsp:spPr>
        <a:xfrm>
          <a:off x="1998189" y="488790"/>
          <a:ext cx="5761923" cy="575438"/>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6. Strategic Planning Support</a:t>
          </a:r>
          <a:endParaRPr lang="en-US" sz="2400" kern="1200" dirty="0"/>
        </a:p>
      </dsp:txBody>
      <dsp:txXfrm>
        <a:off x="2026280" y="516881"/>
        <a:ext cx="5705741" cy="519256"/>
      </dsp:txXfrm>
    </dsp:sp>
    <dsp:sp modelId="{F61E4480-F3F4-447B-884E-2406D45C86AB}">
      <dsp:nvSpPr>
        <dsp:cNvPr id="0" name=""/>
        <dsp:cNvSpPr/>
      </dsp:nvSpPr>
      <dsp:spPr>
        <a:xfrm>
          <a:off x="1979165" y="1136158"/>
          <a:ext cx="5799972" cy="575438"/>
        </a:xfrm>
        <a:prstGeom prst="round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5. Institutional Effectiveness</a:t>
          </a:r>
          <a:endParaRPr lang="en-US" sz="2400" kern="1200" dirty="0"/>
        </a:p>
      </dsp:txBody>
      <dsp:txXfrm>
        <a:off x="2007256" y="1164249"/>
        <a:ext cx="5743790" cy="519256"/>
      </dsp:txXfrm>
    </dsp:sp>
    <dsp:sp modelId="{6B83E87C-84BB-4E76-B4F1-4930392C6C38}">
      <dsp:nvSpPr>
        <dsp:cNvPr id="0" name=""/>
        <dsp:cNvSpPr/>
      </dsp:nvSpPr>
      <dsp:spPr>
        <a:xfrm>
          <a:off x="1939679" y="1783526"/>
          <a:ext cx="5878944" cy="575438"/>
        </a:xfrm>
        <a:prstGeom prst="round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4. Research</a:t>
          </a:r>
          <a:endParaRPr lang="en-US" sz="2400" kern="1200" dirty="0"/>
        </a:p>
      </dsp:txBody>
      <dsp:txXfrm>
        <a:off x="1967770" y="1811617"/>
        <a:ext cx="5822762" cy="519256"/>
      </dsp:txXfrm>
    </dsp:sp>
    <dsp:sp modelId="{85E5BB6D-16E5-4083-AFAE-CC00814C5202}">
      <dsp:nvSpPr>
        <dsp:cNvPr id="0" name=""/>
        <dsp:cNvSpPr/>
      </dsp:nvSpPr>
      <dsp:spPr>
        <a:xfrm>
          <a:off x="1943107" y="2430894"/>
          <a:ext cx="5872086" cy="575438"/>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3. Decision Support &amp; Internal Data Requests</a:t>
          </a:r>
          <a:endParaRPr lang="en-US" sz="2400" kern="1200" dirty="0"/>
        </a:p>
      </dsp:txBody>
      <dsp:txXfrm>
        <a:off x="1971198" y="2458985"/>
        <a:ext cx="5815904" cy="519256"/>
      </dsp:txXfrm>
    </dsp:sp>
    <dsp:sp modelId="{9905EAB7-4659-4544-9795-B9CCBE97455F}">
      <dsp:nvSpPr>
        <dsp:cNvPr id="0" name=""/>
        <dsp:cNvSpPr/>
      </dsp:nvSpPr>
      <dsp:spPr>
        <a:xfrm>
          <a:off x="1943107" y="3078261"/>
          <a:ext cx="5872086" cy="575438"/>
        </a:xfrm>
        <a:prstGeom prst="round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2. External Reporting &amp; Accountability</a:t>
          </a:r>
          <a:endParaRPr lang="en-US" sz="2400" kern="1200" dirty="0"/>
        </a:p>
      </dsp:txBody>
      <dsp:txXfrm>
        <a:off x="1971198" y="3106352"/>
        <a:ext cx="5815904" cy="519256"/>
      </dsp:txXfrm>
    </dsp:sp>
    <dsp:sp modelId="{18FDB888-1695-41C0-9C5F-5E763FA38434}">
      <dsp:nvSpPr>
        <dsp:cNvPr id="0" name=""/>
        <dsp:cNvSpPr/>
      </dsp:nvSpPr>
      <dsp:spPr>
        <a:xfrm>
          <a:off x="1942807" y="3725629"/>
          <a:ext cx="5839442" cy="575438"/>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1. Data Management</a:t>
          </a:r>
          <a:endParaRPr lang="en-US" sz="2400" kern="1200" dirty="0"/>
        </a:p>
      </dsp:txBody>
      <dsp:txXfrm>
        <a:off x="1970898" y="3753720"/>
        <a:ext cx="5783260" cy="5192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D799C-60C1-4416-A05C-F4A8BF59353F}">
      <dsp:nvSpPr>
        <dsp:cNvPr id="0" name=""/>
        <dsp:cNvSpPr/>
      </dsp:nvSpPr>
      <dsp:spPr>
        <a:xfrm>
          <a:off x="0" y="305079"/>
          <a:ext cx="7903029" cy="4536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5FE1B4C-86EE-44EE-84E3-BECB3C23EFC1}">
      <dsp:nvSpPr>
        <dsp:cNvPr id="0" name=""/>
        <dsp:cNvSpPr/>
      </dsp:nvSpPr>
      <dsp:spPr>
        <a:xfrm>
          <a:off x="395151" y="39399"/>
          <a:ext cx="5532120" cy="531360"/>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9101" tIns="0" rIns="209101" bIns="0" numCol="1" spcCol="1270" anchor="ctr" anchorCtr="0">
          <a:noAutofit/>
        </a:bodyPr>
        <a:lstStyle/>
        <a:p>
          <a:pPr lvl="0" algn="l" defTabSz="1422400">
            <a:lnSpc>
              <a:spcPct val="90000"/>
            </a:lnSpc>
            <a:spcBef>
              <a:spcPct val="0"/>
            </a:spcBef>
            <a:spcAft>
              <a:spcPct val="35000"/>
            </a:spcAft>
          </a:pPr>
          <a:r>
            <a:rPr lang="en-US" sz="3200" kern="1200" dirty="0" smtClean="0"/>
            <a:t>Accurate</a:t>
          </a:r>
          <a:endParaRPr lang="en-US" sz="3200" kern="1200" dirty="0"/>
        </a:p>
      </dsp:txBody>
      <dsp:txXfrm>
        <a:off x="421090" y="65338"/>
        <a:ext cx="5480242" cy="479482"/>
      </dsp:txXfrm>
    </dsp:sp>
    <dsp:sp modelId="{FCD1FCBF-FB5D-4B96-9DE9-A61BCC73F112}">
      <dsp:nvSpPr>
        <dsp:cNvPr id="0" name=""/>
        <dsp:cNvSpPr/>
      </dsp:nvSpPr>
      <dsp:spPr>
        <a:xfrm>
          <a:off x="0" y="1121559"/>
          <a:ext cx="7903029" cy="4536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910690C-EAF7-4A09-8C00-3CF5C0545173}">
      <dsp:nvSpPr>
        <dsp:cNvPr id="0" name=""/>
        <dsp:cNvSpPr/>
      </dsp:nvSpPr>
      <dsp:spPr>
        <a:xfrm>
          <a:off x="395151" y="855879"/>
          <a:ext cx="5532120" cy="531360"/>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9101" tIns="0" rIns="209101" bIns="0" numCol="1" spcCol="1270" anchor="ctr" anchorCtr="0">
          <a:noAutofit/>
        </a:bodyPr>
        <a:lstStyle/>
        <a:p>
          <a:pPr lvl="0" algn="l" defTabSz="1422400">
            <a:lnSpc>
              <a:spcPct val="90000"/>
            </a:lnSpc>
            <a:spcBef>
              <a:spcPct val="0"/>
            </a:spcBef>
            <a:spcAft>
              <a:spcPct val="35000"/>
            </a:spcAft>
          </a:pPr>
          <a:r>
            <a:rPr lang="en-US" sz="3200" kern="1200" dirty="0" smtClean="0"/>
            <a:t>Responsive</a:t>
          </a:r>
          <a:endParaRPr lang="en-US" sz="3200" kern="1200" dirty="0"/>
        </a:p>
      </dsp:txBody>
      <dsp:txXfrm>
        <a:off x="421090" y="881818"/>
        <a:ext cx="5480242" cy="479482"/>
      </dsp:txXfrm>
    </dsp:sp>
    <dsp:sp modelId="{67B06390-94F6-425D-BB11-068C064A4F86}">
      <dsp:nvSpPr>
        <dsp:cNvPr id="0" name=""/>
        <dsp:cNvSpPr/>
      </dsp:nvSpPr>
      <dsp:spPr>
        <a:xfrm>
          <a:off x="0" y="1938039"/>
          <a:ext cx="7903029" cy="4536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7038BD6-7AE9-4E29-AF76-4280B505171C}">
      <dsp:nvSpPr>
        <dsp:cNvPr id="0" name=""/>
        <dsp:cNvSpPr/>
      </dsp:nvSpPr>
      <dsp:spPr>
        <a:xfrm>
          <a:off x="395151" y="1672359"/>
          <a:ext cx="5532120" cy="531360"/>
        </a:xfrm>
        <a:prstGeom prst="round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9101" tIns="0" rIns="209101" bIns="0" numCol="1" spcCol="1270" anchor="ctr" anchorCtr="0">
          <a:noAutofit/>
        </a:bodyPr>
        <a:lstStyle/>
        <a:p>
          <a:pPr lvl="0" algn="l" defTabSz="1422400">
            <a:lnSpc>
              <a:spcPct val="90000"/>
            </a:lnSpc>
            <a:spcBef>
              <a:spcPct val="0"/>
            </a:spcBef>
            <a:spcAft>
              <a:spcPct val="35000"/>
            </a:spcAft>
          </a:pPr>
          <a:r>
            <a:rPr lang="en-US" sz="3200" kern="1200" dirty="0" smtClean="0"/>
            <a:t>Timely</a:t>
          </a:r>
          <a:endParaRPr lang="en-US" sz="3200" kern="1200" dirty="0"/>
        </a:p>
      </dsp:txBody>
      <dsp:txXfrm>
        <a:off x="421090" y="1698298"/>
        <a:ext cx="5480242" cy="479482"/>
      </dsp:txXfrm>
    </dsp:sp>
    <dsp:sp modelId="{326A96B4-7ED7-4602-B2D6-AF07D1BC38F6}">
      <dsp:nvSpPr>
        <dsp:cNvPr id="0" name=""/>
        <dsp:cNvSpPr/>
      </dsp:nvSpPr>
      <dsp:spPr>
        <a:xfrm>
          <a:off x="0" y="2754520"/>
          <a:ext cx="7903029" cy="4536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2BE0836-881D-4630-ACBD-C9B7D00D265D}">
      <dsp:nvSpPr>
        <dsp:cNvPr id="0" name=""/>
        <dsp:cNvSpPr/>
      </dsp:nvSpPr>
      <dsp:spPr>
        <a:xfrm>
          <a:off x="395151" y="2488840"/>
          <a:ext cx="5532120" cy="531360"/>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9101" tIns="0" rIns="209101" bIns="0" numCol="1" spcCol="1270" anchor="ctr" anchorCtr="0">
          <a:noAutofit/>
        </a:bodyPr>
        <a:lstStyle/>
        <a:p>
          <a:pPr lvl="0" algn="l" defTabSz="1422400">
            <a:lnSpc>
              <a:spcPct val="90000"/>
            </a:lnSpc>
            <a:spcBef>
              <a:spcPct val="0"/>
            </a:spcBef>
            <a:spcAft>
              <a:spcPct val="35000"/>
            </a:spcAft>
          </a:pPr>
          <a:r>
            <a:rPr lang="en-US" sz="3200" kern="1200" dirty="0" smtClean="0"/>
            <a:t>Reproducible</a:t>
          </a:r>
          <a:endParaRPr lang="en-US" sz="3200" kern="1200" dirty="0"/>
        </a:p>
      </dsp:txBody>
      <dsp:txXfrm>
        <a:off x="421090" y="2514779"/>
        <a:ext cx="5480242" cy="479482"/>
      </dsp:txXfrm>
    </dsp:sp>
    <dsp:sp modelId="{9E0AF20F-6422-4375-B0F3-109817C08B3C}">
      <dsp:nvSpPr>
        <dsp:cNvPr id="0" name=""/>
        <dsp:cNvSpPr/>
      </dsp:nvSpPr>
      <dsp:spPr>
        <a:xfrm>
          <a:off x="0" y="3571000"/>
          <a:ext cx="7903029" cy="4536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2753CF9-121F-4655-800E-E776F9257D09}">
      <dsp:nvSpPr>
        <dsp:cNvPr id="0" name=""/>
        <dsp:cNvSpPr/>
      </dsp:nvSpPr>
      <dsp:spPr>
        <a:xfrm>
          <a:off x="395151" y="3305320"/>
          <a:ext cx="5532120" cy="531360"/>
        </a:xfrm>
        <a:prstGeom prst="roundRect">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9101" tIns="0" rIns="209101" bIns="0" numCol="1" spcCol="1270" anchor="ctr" anchorCtr="0">
          <a:noAutofit/>
        </a:bodyPr>
        <a:lstStyle/>
        <a:p>
          <a:pPr lvl="0" algn="l" defTabSz="1422400">
            <a:lnSpc>
              <a:spcPct val="90000"/>
            </a:lnSpc>
            <a:spcBef>
              <a:spcPct val="0"/>
            </a:spcBef>
            <a:spcAft>
              <a:spcPct val="35000"/>
            </a:spcAft>
          </a:pPr>
          <a:r>
            <a:rPr lang="en-US" sz="3200" kern="1200" dirty="0" smtClean="0"/>
            <a:t>Contextualized</a:t>
          </a:r>
          <a:endParaRPr lang="en-US" sz="3200" kern="1200" dirty="0"/>
        </a:p>
      </dsp:txBody>
      <dsp:txXfrm>
        <a:off x="421090" y="3331259"/>
        <a:ext cx="5480242" cy="4794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D6927-37A3-4C34-8783-04B56001878B}">
      <dsp:nvSpPr>
        <dsp:cNvPr id="0" name=""/>
        <dsp:cNvSpPr/>
      </dsp:nvSpPr>
      <dsp:spPr>
        <a:xfrm>
          <a:off x="593029" y="109"/>
          <a:ext cx="3125985" cy="1875591"/>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Definition</a:t>
          </a:r>
          <a:endParaRPr lang="en-US" sz="3500" kern="1200" dirty="0"/>
        </a:p>
      </dsp:txBody>
      <dsp:txXfrm>
        <a:off x="593029" y="109"/>
        <a:ext cx="3125985" cy="1875591"/>
      </dsp:txXfrm>
    </dsp:sp>
    <dsp:sp modelId="{FCF3580F-16E6-4947-B0E9-3965271D9E59}">
      <dsp:nvSpPr>
        <dsp:cNvPr id="0" name=""/>
        <dsp:cNvSpPr/>
      </dsp:nvSpPr>
      <dsp:spPr>
        <a:xfrm>
          <a:off x="4031613" y="109"/>
          <a:ext cx="3125985" cy="1875591"/>
        </a:xfrm>
        <a:prstGeom prst="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Time period</a:t>
          </a:r>
          <a:endParaRPr lang="en-US" sz="3500" kern="1200" dirty="0"/>
        </a:p>
      </dsp:txBody>
      <dsp:txXfrm>
        <a:off x="4031613" y="109"/>
        <a:ext cx="3125985" cy="1875591"/>
      </dsp:txXfrm>
    </dsp:sp>
    <dsp:sp modelId="{FDFED873-1D56-4C64-91DE-22B58980FF9B}">
      <dsp:nvSpPr>
        <dsp:cNvPr id="0" name=""/>
        <dsp:cNvSpPr/>
      </dsp:nvSpPr>
      <dsp:spPr>
        <a:xfrm>
          <a:off x="593029" y="2188299"/>
          <a:ext cx="3125985" cy="1875591"/>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Measurement Point</a:t>
          </a:r>
          <a:endParaRPr lang="en-US" sz="3500" kern="1200" dirty="0"/>
        </a:p>
      </dsp:txBody>
      <dsp:txXfrm>
        <a:off x="593029" y="2188299"/>
        <a:ext cx="3125985" cy="1875591"/>
      </dsp:txXfrm>
    </dsp:sp>
    <dsp:sp modelId="{28A210BE-DB38-451C-A3D3-FDFEF10C041B}">
      <dsp:nvSpPr>
        <dsp:cNvPr id="0" name=""/>
        <dsp:cNvSpPr/>
      </dsp:nvSpPr>
      <dsp:spPr>
        <a:xfrm>
          <a:off x="4031613" y="2188299"/>
          <a:ext cx="3125985" cy="1875591"/>
        </a:xfrm>
        <a:prstGeom prst="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Documentation</a:t>
          </a:r>
          <a:endParaRPr lang="en-US" sz="3500" kern="1200" dirty="0"/>
        </a:p>
      </dsp:txBody>
      <dsp:txXfrm>
        <a:off x="4031613" y="2188299"/>
        <a:ext cx="3125985" cy="187559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3D090A-3635-4E30-9486-6D85131261C6}">
      <dsp:nvSpPr>
        <dsp:cNvPr id="0" name=""/>
        <dsp:cNvSpPr/>
      </dsp:nvSpPr>
      <dsp:spPr>
        <a:xfrm>
          <a:off x="0" y="347020"/>
          <a:ext cx="7750628" cy="5796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8980731-2AAE-4C0E-9957-C77A09823932}">
      <dsp:nvSpPr>
        <dsp:cNvPr id="0" name=""/>
        <dsp:cNvSpPr/>
      </dsp:nvSpPr>
      <dsp:spPr>
        <a:xfrm>
          <a:off x="387531" y="7539"/>
          <a:ext cx="5425439" cy="678960"/>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5069" tIns="0" rIns="205069" bIns="0" numCol="1" spcCol="1270" anchor="ctr" anchorCtr="0">
          <a:noAutofit/>
        </a:bodyPr>
        <a:lstStyle/>
        <a:p>
          <a:pPr lvl="0" algn="l" defTabSz="1022350">
            <a:lnSpc>
              <a:spcPct val="90000"/>
            </a:lnSpc>
            <a:spcBef>
              <a:spcPct val="0"/>
            </a:spcBef>
            <a:spcAft>
              <a:spcPct val="35000"/>
            </a:spcAft>
          </a:pPr>
          <a:r>
            <a:rPr lang="en-US" sz="2300" b="1" kern="1200" dirty="0" smtClean="0"/>
            <a:t>Administrative Enterprise Data</a:t>
          </a:r>
          <a:r>
            <a:rPr lang="en-US" sz="2300" kern="1200" dirty="0" smtClean="0"/>
            <a:t/>
          </a:r>
          <a:br>
            <a:rPr lang="en-US" sz="2300" kern="1200" dirty="0" smtClean="0"/>
          </a:br>
          <a:r>
            <a:rPr lang="en-US" sz="2300" kern="1200" dirty="0" smtClean="0"/>
            <a:t>(PeopleSoft)</a:t>
          </a:r>
          <a:endParaRPr lang="en-US" sz="2300" kern="1200" dirty="0"/>
        </a:p>
      </dsp:txBody>
      <dsp:txXfrm>
        <a:off x="420675" y="40683"/>
        <a:ext cx="5359151" cy="612672"/>
      </dsp:txXfrm>
    </dsp:sp>
    <dsp:sp modelId="{154E6751-63BE-4A3C-898B-706C251EC456}">
      <dsp:nvSpPr>
        <dsp:cNvPr id="0" name=""/>
        <dsp:cNvSpPr/>
      </dsp:nvSpPr>
      <dsp:spPr>
        <a:xfrm>
          <a:off x="0" y="1390300"/>
          <a:ext cx="7750628" cy="5796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3546680-8ECB-4E4F-B989-21175E60EA48}">
      <dsp:nvSpPr>
        <dsp:cNvPr id="0" name=""/>
        <dsp:cNvSpPr/>
      </dsp:nvSpPr>
      <dsp:spPr>
        <a:xfrm>
          <a:off x="387531" y="1050819"/>
          <a:ext cx="5425439" cy="678960"/>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5069" tIns="0" rIns="205069" bIns="0" numCol="1" spcCol="1270" anchor="ctr" anchorCtr="0">
          <a:noAutofit/>
        </a:bodyPr>
        <a:lstStyle/>
        <a:p>
          <a:pPr lvl="0" algn="l" defTabSz="1022350">
            <a:lnSpc>
              <a:spcPct val="90000"/>
            </a:lnSpc>
            <a:spcBef>
              <a:spcPct val="0"/>
            </a:spcBef>
            <a:spcAft>
              <a:spcPct val="35000"/>
            </a:spcAft>
          </a:pPr>
          <a:r>
            <a:rPr lang="en-US" sz="2300" b="1" kern="1200" dirty="0" smtClean="0"/>
            <a:t>Survey Data</a:t>
          </a:r>
          <a:r>
            <a:rPr lang="en-US" sz="2300" kern="1200" dirty="0" smtClean="0"/>
            <a:t/>
          </a:r>
          <a:br>
            <a:rPr lang="en-US" sz="2300" kern="1200" dirty="0" smtClean="0"/>
          </a:br>
          <a:r>
            <a:rPr lang="en-US" sz="2300" kern="1200" dirty="0" smtClean="0"/>
            <a:t>(NSSE, student opinion, alumni)</a:t>
          </a:r>
          <a:endParaRPr lang="en-US" sz="2300" kern="1200" dirty="0"/>
        </a:p>
      </dsp:txBody>
      <dsp:txXfrm>
        <a:off x="420675" y="1083963"/>
        <a:ext cx="5359151" cy="612672"/>
      </dsp:txXfrm>
    </dsp:sp>
    <dsp:sp modelId="{8B33F3AC-A3AE-485F-812E-82B4917D7C13}">
      <dsp:nvSpPr>
        <dsp:cNvPr id="0" name=""/>
        <dsp:cNvSpPr/>
      </dsp:nvSpPr>
      <dsp:spPr>
        <a:xfrm>
          <a:off x="0" y="2433580"/>
          <a:ext cx="7750628" cy="5796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1C48D6D-16E9-4C7F-8048-3DE66E0AA9AC}">
      <dsp:nvSpPr>
        <dsp:cNvPr id="0" name=""/>
        <dsp:cNvSpPr/>
      </dsp:nvSpPr>
      <dsp:spPr>
        <a:xfrm>
          <a:off x="387531" y="2094100"/>
          <a:ext cx="5425439" cy="678960"/>
        </a:xfrm>
        <a:prstGeom prst="round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5069" tIns="0" rIns="205069" bIns="0" numCol="1" spcCol="1270" anchor="ctr" anchorCtr="0">
          <a:noAutofit/>
        </a:bodyPr>
        <a:lstStyle/>
        <a:p>
          <a:pPr lvl="0" algn="l" defTabSz="1022350">
            <a:lnSpc>
              <a:spcPct val="90000"/>
            </a:lnSpc>
            <a:spcBef>
              <a:spcPct val="0"/>
            </a:spcBef>
            <a:spcAft>
              <a:spcPct val="35000"/>
            </a:spcAft>
          </a:pPr>
          <a:r>
            <a:rPr lang="en-US" sz="2300" b="1" kern="1200" dirty="0" smtClean="0"/>
            <a:t>Environmental Data</a:t>
          </a:r>
          <a:r>
            <a:rPr lang="en-US" sz="2300" kern="1200" dirty="0" smtClean="0"/>
            <a:t/>
          </a:r>
          <a:br>
            <a:rPr lang="en-US" sz="2300" kern="1200" dirty="0" smtClean="0"/>
          </a:br>
          <a:r>
            <a:rPr lang="en-US" sz="2300" kern="1200" dirty="0" smtClean="0"/>
            <a:t>(IPEDS, rankings, data exchanges</a:t>
          </a:r>
        </a:p>
      </dsp:txBody>
      <dsp:txXfrm>
        <a:off x="420675" y="2127244"/>
        <a:ext cx="5359151" cy="612672"/>
      </dsp:txXfrm>
    </dsp:sp>
    <dsp:sp modelId="{989BA8E8-EB03-4F1E-B295-FA6FAA697939}">
      <dsp:nvSpPr>
        <dsp:cNvPr id="0" name=""/>
        <dsp:cNvSpPr/>
      </dsp:nvSpPr>
      <dsp:spPr>
        <a:xfrm>
          <a:off x="0" y="3476860"/>
          <a:ext cx="7750628" cy="5796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CAC0909-5873-4BC1-979C-61F09B47D2A1}">
      <dsp:nvSpPr>
        <dsp:cNvPr id="0" name=""/>
        <dsp:cNvSpPr/>
      </dsp:nvSpPr>
      <dsp:spPr>
        <a:xfrm>
          <a:off x="387531" y="3137380"/>
          <a:ext cx="5425439" cy="678960"/>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5069" tIns="0" rIns="205069" bIns="0" numCol="1" spcCol="1270" anchor="ctr" anchorCtr="0">
          <a:noAutofit/>
        </a:bodyPr>
        <a:lstStyle/>
        <a:p>
          <a:pPr lvl="0" algn="l" defTabSz="1022350">
            <a:lnSpc>
              <a:spcPct val="90000"/>
            </a:lnSpc>
            <a:spcBef>
              <a:spcPct val="0"/>
            </a:spcBef>
            <a:spcAft>
              <a:spcPct val="35000"/>
            </a:spcAft>
          </a:pPr>
          <a:r>
            <a:rPr lang="en-US" sz="2300" b="1" kern="1200" dirty="0" smtClean="0"/>
            <a:t>Administrative Ancillary Data</a:t>
          </a:r>
          <a:r>
            <a:rPr lang="en-US" sz="2300" kern="1200" dirty="0" smtClean="0"/>
            <a:t/>
          </a:r>
          <a:br>
            <a:rPr lang="en-US" sz="2300" kern="1200" dirty="0" smtClean="0"/>
          </a:br>
          <a:r>
            <a:rPr lang="en-US" sz="2300" kern="1200" dirty="0" smtClean="0"/>
            <a:t>(Blackboard, Social Media)</a:t>
          </a:r>
          <a:endParaRPr lang="en-US" sz="2300" kern="1200" dirty="0"/>
        </a:p>
      </dsp:txBody>
      <dsp:txXfrm>
        <a:off x="420675" y="3170524"/>
        <a:ext cx="5359151" cy="6126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83CEB2-0A84-4EC4-A3BF-044208036089}">
      <dsp:nvSpPr>
        <dsp:cNvPr id="0" name=""/>
        <dsp:cNvSpPr/>
      </dsp:nvSpPr>
      <dsp:spPr>
        <a:xfrm>
          <a:off x="978" y="0"/>
          <a:ext cx="2544562" cy="4064000"/>
        </a:xfrm>
        <a:prstGeom prst="roundRect">
          <a:avLst>
            <a:gd name="adj" fmla="val 10000"/>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smtClean="0"/>
            <a:t>Basic Tools</a:t>
          </a:r>
          <a:endParaRPr lang="en-US" sz="3900" kern="1200" dirty="0"/>
        </a:p>
      </dsp:txBody>
      <dsp:txXfrm>
        <a:off x="978" y="0"/>
        <a:ext cx="2544562" cy="1219200"/>
      </dsp:txXfrm>
    </dsp:sp>
    <dsp:sp modelId="{EDB8FA8C-C143-4D20-B70B-6690AADC67AD}">
      <dsp:nvSpPr>
        <dsp:cNvPr id="0" name=""/>
        <dsp:cNvSpPr/>
      </dsp:nvSpPr>
      <dsp:spPr>
        <a:xfrm>
          <a:off x="255434" y="1220390"/>
          <a:ext cx="2035649" cy="1225351"/>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en-US" sz="2100" kern="1200" dirty="0" smtClean="0"/>
            <a:t>MS Excel</a:t>
          </a:r>
        </a:p>
        <a:p>
          <a:pPr lvl="0" algn="ctr" defTabSz="933450">
            <a:lnSpc>
              <a:spcPct val="90000"/>
            </a:lnSpc>
            <a:spcBef>
              <a:spcPct val="0"/>
            </a:spcBef>
            <a:spcAft>
              <a:spcPct val="35000"/>
            </a:spcAft>
          </a:pPr>
          <a:r>
            <a:rPr lang="en-US" sz="2100" kern="1200" dirty="0" smtClean="0"/>
            <a:t>MS Office</a:t>
          </a:r>
          <a:endParaRPr lang="en-US" sz="2100" kern="1200" dirty="0"/>
        </a:p>
      </dsp:txBody>
      <dsp:txXfrm>
        <a:off x="291323" y="1256279"/>
        <a:ext cx="1963871" cy="1153573"/>
      </dsp:txXfrm>
    </dsp:sp>
    <dsp:sp modelId="{15A5C962-2CEE-48D3-B661-1E8B388FE503}">
      <dsp:nvSpPr>
        <dsp:cNvPr id="0" name=""/>
        <dsp:cNvSpPr/>
      </dsp:nvSpPr>
      <dsp:spPr>
        <a:xfrm>
          <a:off x="255434" y="2634257"/>
          <a:ext cx="2035649" cy="1225351"/>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en-US" sz="2100" kern="1200" dirty="0" smtClean="0"/>
            <a:t>Google Drive</a:t>
          </a:r>
          <a:br>
            <a:rPr lang="en-US" sz="2100" kern="1200" dirty="0" smtClean="0"/>
          </a:br>
          <a:r>
            <a:rPr lang="en-US" sz="2100" kern="1200" dirty="0" smtClean="0"/>
            <a:t>Adobe Acrobat</a:t>
          </a:r>
        </a:p>
      </dsp:txBody>
      <dsp:txXfrm>
        <a:off x="291323" y="2670146"/>
        <a:ext cx="1963871" cy="1153573"/>
      </dsp:txXfrm>
    </dsp:sp>
    <dsp:sp modelId="{A97022B9-B2AE-4FCA-B1EB-EDC2529456AF}">
      <dsp:nvSpPr>
        <dsp:cNvPr id="0" name=""/>
        <dsp:cNvSpPr/>
      </dsp:nvSpPr>
      <dsp:spPr>
        <a:xfrm>
          <a:off x="2736383" y="0"/>
          <a:ext cx="2544562" cy="4064000"/>
        </a:xfrm>
        <a:prstGeom prst="roundRect">
          <a:avLst>
            <a:gd name="adj" fmla="val 10000"/>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smtClean="0"/>
            <a:t>Statistical</a:t>
          </a:r>
          <a:endParaRPr lang="en-US" sz="3900" kern="1200" dirty="0"/>
        </a:p>
      </dsp:txBody>
      <dsp:txXfrm>
        <a:off x="2736383" y="0"/>
        <a:ext cx="2544562" cy="1219200"/>
      </dsp:txXfrm>
    </dsp:sp>
    <dsp:sp modelId="{32B1E85B-6653-4DDD-8306-AB6E9DD8228C}">
      <dsp:nvSpPr>
        <dsp:cNvPr id="0" name=""/>
        <dsp:cNvSpPr/>
      </dsp:nvSpPr>
      <dsp:spPr>
        <a:xfrm>
          <a:off x="2990839" y="1219952"/>
          <a:ext cx="2035649" cy="1795462"/>
        </a:xfrm>
        <a:prstGeom prst="roundRect">
          <a:avLst>
            <a:gd name="adj" fmla="val 1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en-US" sz="2100" kern="1200" dirty="0" smtClean="0"/>
            <a:t>SPSS (base)</a:t>
          </a:r>
        </a:p>
        <a:p>
          <a:pPr lvl="0" algn="ctr" defTabSz="933450">
            <a:lnSpc>
              <a:spcPct val="90000"/>
            </a:lnSpc>
            <a:spcBef>
              <a:spcPct val="0"/>
            </a:spcBef>
            <a:spcAft>
              <a:spcPct val="35000"/>
            </a:spcAft>
          </a:pPr>
          <a:r>
            <a:rPr lang="en-US" sz="2100" kern="1200" dirty="0" smtClean="0"/>
            <a:t/>
          </a:r>
          <a:br>
            <a:rPr lang="en-US" sz="2100" kern="1200" dirty="0" smtClean="0"/>
          </a:br>
          <a:r>
            <a:rPr lang="en-US" sz="2100" kern="1200" dirty="0" smtClean="0"/>
            <a:t>AMOS</a:t>
          </a:r>
          <a:br>
            <a:rPr lang="en-US" sz="2100" kern="1200" dirty="0" smtClean="0"/>
          </a:br>
          <a:r>
            <a:rPr lang="en-US" sz="2100" kern="1200" dirty="0" smtClean="0"/>
            <a:t>Decision Trees</a:t>
          </a:r>
          <a:br>
            <a:rPr lang="en-US" sz="2100" kern="1200" dirty="0" smtClean="0"/>
          </a:br>
          <a:r>
            <a:rPr lang="en-US" sz="2100" kern="1200" dirty="0" smtClean="0"/>
            <a:t>Missing Data</a:t>
          </a:r>
        </a:p>
      </dsp:txBody>
      <dsp:txXfrm>
        <a:off x="3043426" y="1272539"/>
        <a:ext cx="1930475" cy="1690288"/>
      </dsp:txXfrm>
    </dsp:sp>
    <dsp:sp modelId="{4D77B126-39C4-409B-B941-01CBED2980CB}">
      <dsp:nvSpPr>
        <dsp:cNvPr id="0" name=""/>
        <dsp:cNvSpPr/>
      </dsp:nvSpPr>
      <dsp:spPr>
        <a:xfrm>
          <a:off x="2990839" y="3291639"/>
          <a:ext cx="2035649" cy="568407"/>
        </a:xfrm>
        <a:prstGeom prst="roundRect">
          <a:avLst>
            <a:gd name="adj" fmla="val 1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en-US" sz="2100" kern="1200" dirty="0" smtClean="0"/>
            <a:t>SAS</a:t>
          </a:r>
          <a:endParaRPr lang="en-US" sz="2100" kern="1200" dirty="0"/>
        </a:p>
      </dsp:txBody>
      <dsp:txXfrm>
        <a:off x="3007487" y="3308287"/>
        <a:ext cx="2002353" cy="535111"/>
      </dsp:txXfrm>
    </dsp:sp>
    <dsp:sp modelId="{AD1361F1-5FC9-4D6B-A593-5ED4E9E5EF2F}">
      <dsp:nvSpPr>
        <dsp:cNvPr id="0" name=""/>
        <dsp:cNvSpPr/>
      </dsp:nvSpPr>
      <dsp:spPr>
        <a:xfrm>
          <a:off x="5471787" y="0"/>
          <a:ext cx="2544562" cy="4064000"/>
        </a:xfrm>
        <a:prstGeom prst="roundRect">
          <a:avLst>
            <a:gd name="adj" fmla="val 10000"/>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smtClean="0"/>
            <a:t>Specialized</a:t>
          </a:r>
          <a:endParaRPr lang="en-US" sz="3900" kern="1200" dirty="0"/>
        </a:p>
      </dsp:txBody>
      <dsp:txXfrm>
        <a:off x="5471787" y="0"/>
        <a:ext cx="2544562" cy="1219200"/>
      </dsp:txXfrm>
    </dsp:sp>
    <dsp:sp modelId="{44989628-D87A-45F9-B40E-CEE7FE5A5E9A}">
      <dsp:nvSpPr>
        <dsp:cNvPr id="0" name=""/>
        <dsp:cNvSpPr/>
      </dsp:nvSpPr>
      <dsp:spPr>
        <a:xfrm>
          <a:off x="5726244" y="1219547"/>
          <a:ext cx="2035649" cy="798413"/>
        </a:xfrm>
        <a:prstGeom prst="roundRect">
          <a:avLst>
            <a:gd name="adj" fmla="val 10000"/>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en-US" sz="2100" kern="1200" dirty="0" smtClean="0"/>
            <a:t>Tableau</a:t>
          </a:r>
          <a:br>
            <a:rPr lang="en-US" sz="2100" kern="1200" dirty="0" smtClean="0"/>
          </a:br>
          <a:r>
            <a:rPr lang="en-US" sz="2100" kern="1200" dirty="0" smtClean="0"/>
            <a:t>Visual Analysis</a:t>
          </a:r>
          <a:endParaRPr lang="en-US" sz="2100" kern="1200" dirty="0"/>
        </a:p>
      </dsp:txBody>
      <dsp:txXfrm>
        <a:off x="5749629" y="1242932"/>
        <a:ext cx="1988879" cy="751643"/>
      </dsp:txXfrm>
    </dsp:sp>
    <dsp:sp modelId="{8FE75AED-3C95-42F5-8FF0-5AA6FDFBDFEF}">
      <dsp:nvSpPr>
        <dsp:cNvPr id="0" name=""/>
        <dsp:cNvSpPr/>
      </dsp:nvSpPr>
      <dsp:spPr>
        <a:xfrm>
          <a:off x="5726244" y="2140793"/>
          <a:ext cx="2035649" cy="798413"/>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en-US" sz="2100" kern="1200" dirty="0" smtClean="0"/>
            <a:t>QGIS</a:t>
          </a:r>
          <a:endParaRPr lang="en-US" sz="2100" kern="1200" dirty="0"/>
        </a:p>
      </dsp:txBody>
      <dsp:txXfrm>
        <a:off x="5749629" y="2164178"/>
        <a:ext cx="1988879" cy="751643"/>
      </dsp:txXfrm>
    </dsp:sp>
    <dsp:sp modelId="{76631301-E387-4006-9337-AA94D8FC9CCF}">
      <dsp:nvSpPr>
        <dsp:cNvPr id="0" name=""/>
        <dsp:cNvSpPr/>
      </dsp:nvSpPr>
      <dsp:spPr>
        <a:xfrm>
          <a:off x="5726244" y="3062039"/>
          <a:ext cx="2035649" cy="798413"/>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en-US" sz="2100" kern="1200" dirty="0" smtClean="0"/>
            <a:t>Circos, Google Charts</a:t>
          </a:r>
          <a:endParaRPr lang="en-US" sz="2100" kern="1200" dirty="0"/>
        </a:p>
      </dsp:txBody>
      <dsp:txXfrm>
        <a:off x="5749629" y="3085424"/>
        <a:ext cx="1988879" cy="75164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atin typeface="Arial" pitchFamily="-109" charset="0"/>
                <a:ea typeface="ＭＳ Ｐゴシック" pitchFamily="-109" charset="-128"/>
                <a:cs typeface="ＭＳ Ｐゴシック" pitchFamily="-109" charset="-128"/>
              </a:defRPr>
            </a:lvl1pPr>
          </a:lstStyle>
          <a:p>
            <a:pPr>
              <a:defRPr/>
            </a:pPr>
            <a:r>
              <a:rPr lang="en-US" dirty="0" smtClean="0"/>
              <a:t>Stony Brook University</a:t>
            </a:r>
            <a:endParaRPr lang="en-US" dirty="0"/>
          </a:p>
        </p:txBody>
      </p:sp>
      <p:sp>
        <p:nvSpPr>
          <p:cNvPr id="3" name="Date Placeholder 2"/>
          <p:cNvSpPr>
            <a:spLocks noGrp="1"/>
          </p:cNvSpPr>
          <p:nvPr>
            <p:ph type="dt" sz="quarter" idx="1"/>
          </p:nvPr>
        </p:nvSpPr>
        <p:spPr>
          <a:xfrm>
            <a:off x="3971344" y="0"/>
            <a:ext cx="3037840" cy="464820"/>
          </a:xfrm>
          <a:prstGeom prst="rect">
            <a:avLst/>
          </a:prstGeom>
        </p:spPr>
        <p:txBody>
          <a:bodyPr vert="horz" wrap="square" lIns="93164" tIns="46582" rIns="93164" bIns="46582" numCol="1" anchor="t" anchorCtr="0" compatLnSpc="1">
            <a:prstTxWarp prst="textNoShape">
              <a:avLst/>
            </a:prstTxWarp>
          </a:bodyPr>
          <a:lstStyle>
            <a:lvl1pPr algn="r">
              <a:defRPr sz="1200" smtClean="0"/>
            </a:lvl1pPr>
          </a:lstStyle>
          <a:p>
            <a:pPr>
              <a:defRPr/>
            </a:pPr>
            <a:r>
              <a:rPr lang="en-US" dirty="0" smtClean="0"/>
              <a:t>Feb. 5, 2015</a:t>
            </a:r>
            <a:endParaRPr lang="en-US" dirty="0"/>
          </a:p>
        </p:txBody>
      </p:sp>
      <p:sp>
        <p:nvSpPr>
          <p:cNvPr id="4" name="Footer Placeholder 3"/>
          <p:cNvSpPr>
            <a:spLocks noGrp="1"/>
          </p:cNvSpPr>
          <p:nvPr>
            <p:ph type="ftr" sz="quarter" idx="2"/>
          </p:nvPr>
        </p:nvSpPr>
        <p:spPr>
          <a:xfrm>
            <a:off x="0" y="8829429"/>
            <a:ext cx="3037840" cy="464820"/>
          </a:xfrm>
          <a:prstGeom prst="rect">
            <a:avLst/>
          </a:prstGeom>
        </p:spPr>
        <p:txBody>
          <a:bodyPr vert="horz" lIns="93164" tIns="46582" rIns="93164" bIns="46582" rtlCol="0" anchor="b"/>
          <a:lstStyle>
            <a:lvl1pPr algn="l">
              <a:defRPr sz="1200">
                <a:latin typeface="Arial" pitchFamily="-109" charset="0"/>
                <a:ea typeface="ＭＳ Ｐゴシック" pitchFamily="-109" charset="-128"/>
                <a:cs typeface="ＭＳ Ｐゴシック" pitchFamily="-109" charset="-128"/>
              </a:defRPr>
            </a:lvl1pPr>
          </a:lstStyle>
          <a:p>
            <a:pPr>
              <a:defRPr/>
            </a:pPr>
            <a:r>
              <a:rPr lang="en-US" dirty="0" smtClean="0"/>
              <a:t>Dr. Braden J. Hosch</a:t>
            </a:r>
            <a:endParaRPr lang="en-US" dirty="0"/>
          </a:p>
        </p:txBody>
      </p:sp>
      <p:sp>
        <p:nvSpPr>
          <p:cNvPr id="5" name="Slide Number Placeholder 4"/>
          <p:cNvSpPr>
            <a:spLocks noGrp="1"/>
          </p:cNvSpPr>
          <p:nvPr>
            <p:ph type="sldNum" sz="quarter" idx="3"/>
          </p:nvPr>
        </p:nvSpPr>
        <p:spPr>
          <a:xfrm>
            <a:off x="3971344" y="8829429"/>
            <a:ext cx="3037840" cy="464820"/>
          </a:xfrm>
          <a:prstGeom prst="rect">
            <a:avLst/>
          </a:prstGeom>
        </p:spPr>
        <p:txBody>
          <a:bodyPr vert="horz" wrap="square" lIns="93164" tIns="46582" rIns="93164" bIns="46582" numCol="1" anchor="b" anchorCtr="0" compatLnSpc="1">
            <a:prstTxWarp prst="textNoShape">
              <a:avLst/>
            </a:prstTxWarp>
          </a:bodyPr>
          <a:lstStyle>
            <a:lvl1pPr algn="r">
              <a:defRPr sz="1200" smtClean="0"/>
            </a:lvl1pPr>
          </a:lstStyle>
          <a:p>
            <a:pPr>
              <a:defRPr/>
            </a:pPr>
            <a:fld id="{A35E4603-4871-0F40-9F04-AA53B8A0D3FE}" type="slidenum">
              <a:rPr lang="en-US"/>
              <a:pPr>
                <a:defRPr/>
              </a:pPr>
              <a:t>‹#›</a:t>
            </a:fld>
            <a:endParaRPr lang="en-US" dirty="0"/>
          </a:p>
        </p:txBody>
      </p:sp>
    </p:spTree>
    <p:extLst>
      <p:ext uri="{BB962C8B-B14F-4D97-AF65-F5344CB8AC3E}">
        <p14:creationId xmlns:p14="http://schemas.microsoft.com/office/powerpoint/2010/main" val="426061014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972"/>
          </a:xfrm>
          <a:prstGeom prst="rect">
            <a:avLst/>
          </a:prstGeom>
        </p:spPr>
        <p:txBody>
          <a:bodyPr vert="horz" lIns="93164" tIns="46582" rIns="93164" bIns="46582" rtlCol="0"/>
          <a:lstStyle>
            <a:lvl1pPr algn="l">
              <a:defRPr sz="1200"/>
            </a:lvl1pPr>
          </a:lstStyle>
          <a:p>
            <a:r>
              <a:rPr lang="en-US" dirty="0" smtClean="0"/>
              <a:t>Dr. Braden Hosch</a:t>
            </a:r>
          </a:p>
          <a:p>
            <a:r>
              <a:rPr lang="en-US" dirty="0" smtClean="0"/>
              <a:t>Stony Brook University</a:t>
            </a:r>
            <a:endParaRPr lang="en-US" dirty="0"/>
          </a:p>
        </p:txBody>
      </p:sp>
      <p:sp>
        <p:nvSpPr>
          <p:cNvPr id="3" name="Date Placeholder 2"/>
          <p:cNvSpPr>
            <a:spLocks noGrp="1"/>
          </p:cNvSpPr>
          <p:nvPr>
            <p:ph type="dt" idx="1"/>
          </p:nvPr>
        </p:nvSpPr>
        <p:spPr>
          <a:xfrm>
            <a:off x="3971344" y="2"/>
            <a:ext cx="3037840" cy="466972"/>
          </a:xfrm>
          <a:prstGeom prst="rect">
            <a:avLst/>
          </a:prstGeom>
        </p:spPr>
        <p:txBody>
          <a:bodyPr vert="horz" lIns="93164" tIns="46582" rIns="93164" bIns="46582" rtlCol="0"/>
          <a:lstStyle>
            <a:lvl1pPr algn="r">
              <a:defRPr sz="1200"/>
            </a:lvl1pPr>
          </a:lstStyle>
          <a:p>
            <a:r>
              <a:rPr lang="en-US" dirty="0" smtClean="0"/>
              <a:t>February 5, 2015</a:t>
            </a:r>
            <a:endParaRPr lang="en-US" dirty="0"/>
          </a:p>
        </p:txBody>
      </p:sp>
      <p:sp>
        <p:nvSpPr>
          <p:cNvPr id="4" name="Slide Image Placeholder 3"/>
          <p:cNvSpPr>
            <a:spLocks noGrp="1" noRot="1" noChangeAspect="1"/>
          </p:cNvSpPr>
          <p:nvPr>
            <p:ph type="sldImg" idx="2"/>
          </p:nvPr>
        </p:nvSpPr>
        <p:spPr>
          <a:xfrm>
            <a:off x="700088" y="911225"/>
            <a:ext cx="2986087" cy="2239963"/>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3594538"/>
            <a:ext cx="5608320" cy="4929353"/>
          </a:xfrm>
          <a:prstGeom prst="rect">
            <a:avLst/>
          </a:prstGeom>
        </p:spPr>
        <p:txBody>
          <a:bodyPr vert="horz" lIns="93164" tIns="46582" rIns="93164" bIns="46582"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430"/>
            <a:ext cx="3037840" cy="466971"/>
          </a:xfrm>
          <a:prstGeom prst="rect">
            <a:avLst/>
          </a:prstGeom>
        </p:spPr>
        <p:txBody>
          <a:bodyPr vert="horz" lIns="93164" tIns="46582" rIns="93164" bIns="46582" rtlCol="0" anchor="b"/>
          <a:lstStyle>
            <a:lvl1pPr algn="l">
              <a:defRPr sz="1200"/>
            </a:lvl1pPr>
          </a:lstStyle>
          <a:p>
            <a:r>
              <a:rPr lang="en-US" dirty="0" smtClean="0"/>
              <a:t>International Conference on Higher Education and Innovation</a:t>
            </a:r>
            <a:endParaRPr lang="en-US" dirty="0"/>
          </a:p>
        </p:txBody>
      </p:sp>
      <p:sp>
        <p:nvSpPr>
          <p:cNvPr id="7" name="Slide Number Placeholder 6"/>
          <p:cNvSpPr>
            <a:spLocks noGrp="1"/>
          </p:cNvSpPr>
          <p:nvPr>
            <p:ph type="sldNum" sz="quarter" idx="5"/>
          </p:nvPr>
        </p:nvSpPr>
        <p:spPr>
          <a:xfrm>
            <a:off x="3971344" y="8829430"/>
            <a:ext cx="3037840" cy="466971"/>
          </a:xfrm>
          <a:prstGeom prst="rect">
            <a:avLst/>
          </a:prstGeom>
        </p:spPr>
        <p:txBody>
          <a:bodyPr vert="horz" lIns="93164" tIns="46582" rIns="93164" bIns="46582" rtlCol="0" anchor="b"/>
          <a:lstStyle>
            <a:lvl1pPr algn="r">
              <a:defRPr sz="1200"/>
            </a:lvl1pPr>
          </a:lstStyle>
          <a:p>
            <a:fld id="{D1DAE02C-9641-4404-8E72-F934BB55A074}" type="slidenum">
              <a:rPr lang="en-US" smtClean="0"/>
              <a:t>‹#›</a:t>
            </a:fld>
            <a:endParaRPr lang="en-US" dirty="0"/>
          </a:p>
        </p:txBody>
      </p:sp>
    </p:spTree>
    <p:extLst>
      <p:ext uri="{BB962C8B-B14F-4D97-AF65-F5344CB8AC3E}">
        <p14:creationId xmlns:p14="http://schemas.microsoft.com/office/powerpoint/2010/main" val="3159503462"/>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300" kern="1200">
        <a:solidFill>
          <a:schemeClr val="tx1"/>
        </a:solidFill>
        <a:latin typeface="+mn-lt"/>
        <a:ea typeface="+mn-ea"/>
        <a:cs typeface="+mn-cs"/>
      </a:defRPr>
    </a:lvl1pPr>
    <a:lvl2pPr marL="457200" algn="l" defTabSz="914400" rtl="0" eaLnBrk="1" latinLnBrk="0" hangingPunct="1">
      <a:defRPr sz="1300" kern="1200">
        <a:solidFill>
          <a:schemeClr val="tx1"/>
        </a:solidFill>
        <a:latin typeface="+mn-lt"/>
        <a:ea typeface="+mn-ea"/>
        <a:cs typeface="+mn-cs"/>
      </a:defRPr>
    </a:lvl2pPr>
    <a:lvl3pPr marL="914400" algn="l" defTabSz="914400" rtl="0" eaLnBrk="1" latinLnBrk="0" hangingPunct="1">
      <a:defRPr sz="1300" kern="1200">
        <a:solidFill>
          <a:schemeClr val="tx1"/>
        </a:solidFill>
        <a:latin typeface="+mn-lt"/>
        <a:ea typeface="+mn-ea"/>
        <a:cs typeface="+mn-cs"/>
      </a:defRPr>
    </a:lvl3pPr>
    <a:lvl4pPr marL="1371600" algn="l" defTabSz="914400" rtl="0" eaLnBrk="1" latinLnBrk="0" hangingPunct="1">
      <a:defRPr sz="1300" kern="1200">
        <a:solidFill>
          <a:schemeClr val="tx1"/>
        </a:solidFill>
        <a:latin typeface="+mn-lt"/>
        <a:ea typeface="+mn-ea"/>
        <a:cs typeface="+mn-cs"/>
      </a:defRPr>
    </a:lvl4pPr>
    <a:lvl5pPr marL="1828800" algn="l" defTabSz="914400" rtl="0" eaLnBrk="1" latinLnBrk="0" hangingPunct="1">
      <a:defRPr sz="13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Good afternoon. I would like to thank conference organizers, especially Prof. Sang </a:t>
            </a:r>
            <a:r>
              <a:rPr lang="en-US" dirty="0" err="1" smtClean="0"/>
              <a:t>Hoon</a:t>
            </a:r>
            <a:r>
              <a:rPr lang="en-US" dirty="0" smtClean="0"/>
              <a:t> Bae and Ms. </a:t>
            </a:r>
            <a:r>
              <a:rPr lang="en-US" dirty="0" err="1" smtClean="0"/>
              <a:t>Hae</a:t>
            </a:r>
            <a:r>
              <a:rPr lang="en-US" dirty="0" smtClean="0"/>
              <a:t> Lim Chun for the opportunity to speak with you today. It is an honor for me to be in the company of Randy Swing, Don </a:t>
            </a:r>
            <a:r>
              <a:rPr lang="en-US" dirty="0" err="1" smtClean="0"/>
              <a:t>Hosler</a:t>
            </a:r>
            <a:r>
              <a:rPr lang="en-US" dirty="0" smtClean="0"/>
              <a:t>, and Vic Borden – all of whom are easily recognized as the best in the business in the United States.</a:t>
            </a:r>
            <a:endParaRPr lang="en-US" dirty="0"/>
          </a:p>
        </p:txBody>
      </p:sp>
      <p:sp>
        <p:nvSpPr>
          <p:cNvPr id="4" name="Slide Number Placeholder 3"/>
          <p:cNvSpPr>
            <a:spLocks noGrp="1"/>
          </p:cNvSpPr>
          <p:nvPr>
            <p:ph type="sldNum" sz="quarter" idx="10"/>
          </p:nvPr>
        </p:nvSpPr>
        <p:spPr/>
        <p:txBody>
          <a:bodyPr/>
          <a:lstStyle/>
          <a:p>
            <a:fld id="{D1DAE02C-9641-4404-8E72-F934BB55A074}" type="slidenum">
              <a:rPr lang="en-US" smtClean="0"/>
              <a:pPr/>
              <a:t>1</a:t>
            </a:fld>
            <a:endParaRPr lang="en-US" dirty="0"/>
          </a:p>
        </p:txBody>
      </p:sp>
      <p:sp>
        <p:nvSpPr>
          <p:cNvPr id="5" name="Footer Placeholder 4"/>
          <p:cNvSpPr>
            <a:spLocks noGrp="1"/>
          </p:cNvSpPr>
          <p:nvPr>
            <p:ph type="ftr" sz="quarter" idx="11"/>
          </p:nvPr>
        </p:nvSpPr>
        <p:spPr/>
        <p:txBody>
          <a:bodyPr/>
          <a:lstStyle/>
          <a:p>
            <a:r>
              <a:rPr lang="en-US" dirty="0"/>
              <a:t>International Conference on Higher Education and Innovation</a:t>
            </a:r>
            <a:endParaRPr lang="en-US" dirty="0"/>
          </a:p>
        </p:txBody>
      </p:sp>
      <p:sp>
        <p:nvSpPr>
          <p:cNvPr id="6" name="Header Placeholder 5"/>
          <p:cNvSpPr>
            <a:spLocks noGrp="1"/>
          </p:cNvSpPr>
          <p:nvPr>
            <p:ph type="hdr" sz="quarter" idx="12"/>
          </p:nvPr>
        </p:nvSpPr>
        <p:spPr/>
        <p:txBody>
          <a:bodyPr/>
          <a:lstStyle/>
          <a:p>
            <a:r>
              <a:rPr lang="en-US" dirty="0" smtClean="0"/>
              <a:t>Dr</a:t>
            </a:r>
            <a:r>
              <a:rPr lang="en-US" dirty="0" smtClean="0"/>
              <a:t>. Braden J. Hosch</a:t>
            </a:r>
          </a:p>
          <a:p>
            <a:r>
              <a:rPr lang="en-US" dirty="0" smtClean="0"/>
              <a:t>Stony Brook University</a:t>
            </a:r>
            <a:endParaRPr lang="en-US" dirty="0"/>
          </a:p>
        </p:txBody>
      </p:sp>
      <p:sp>
        <p:nvSpPr>
          <p:cNvPr id="11" name="Slide Image Placeholder 10"/>
          <p:cNvSpPr>
            <a:spLocks noGrp="1" noRot="1" noChangeAspect="1"/>
          </p:cNvSpPr>
          <p:nvPr>
            <p:ph type="sldImg"/>
          </p:nvPr>
        </p:nvSpPr>
        <p:spPr/>
      </p:sp>
    </p:spTree>
    <p:extLst>
      <p:ext uri="{BB962C8B-B14F-4D97-AF65-F5344CB8AC3E}">
        <p14:creationId xmlns:p14="http://schemas.microsoft.com/office/powerpoint/2010/main" val="269620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Through 2010, Stony Brook University maintained an Office of Institutional Research (OIR) without planning and institutional effectiveness functions. This office reported to the president until 2007. The former leadership maintained that the (unwritten) mission of the office was to provide reporting and analysis of enrollment, completion, and staffing data but not financial information. A change in leadership in 2008 moved the office to the Provost’s division. </a:t>
            </a:r>
            <a:endParaRPr lang="en-US" dirty="0"/>
          </a:p>
        </p:txBody>
      </p:sp>
      <p:sp>
        <p:nvSpPr>
          <p:cNvPr id="4" name="Header Placeholder 3"/>
          <p:cNvSpPr>
            <a:spLocks noGrp="1"/>
          </p:cNvSpPr>
          <p:nvPr>
            <p:ph type="hdr" sz="quarter" idx="10"/>
          </p:nvPr>
        </p:nvSpPr>
        <p:spPr/>
        <p:txBody>
          <a:bodyPr/>
          <a:lstStyle/>
          <a:p>
            <a:r>
              <a:rPr lang="en-US" dirty="0"/>
              <a:t>Dr. Braden J. Hosch</a:t>
            </a:r>
          </a:p>
          <a:p>
            <a:r>
              <a:rPr lang="en-US" dirty="0"/>
              <a:t>Stony Brook University</a:t>
            </a:r>
            <a:endParaRPr lang="en-US" dirty="0"/>
          </a:p>
        </p:txBody>
      </p:sp>
      <p:sp>
        <p:nvSpPr>
          <p:cNvPr id="5" name="Footer Placeholder 4"/>
          <p:cNvSpPr>
            <a:spLocks noGrp="1"/>
          </p:cNvSpPr>
          <p:nvPr>
            <p:ph type="ftr" sz="quarter" idx="11"/>
          </p:nvPr>
        </p:nvSpPr>
        <p:spPr/>
        <p:txBody>
          <a:bodyPr/>
          <a:lstStyle/>
          <a:p>
            <a:r>
              <a:rPr lang="en-US" dirty="0"/>
              <a:t>International Conference on Higher Education and Innovation</a:t>
            </a:r>
            <a:endParaRPr lang="en-US" dirty="0"/>
          </a:p>
        </p:txBody>
      </p:sp>
      <p:sp>
        <p:nvSpPr>
          <p:cNvPr id="6" name="Slide Number Placeholder 5"/>
          <p:cNvSpPr>
            <a:spLocks noGrp="1"/>
          </p:cNvSpPr>
          <p:nvPr>
            <p:ph type="sldNum" sz="quarter" idx="12"/>
          </p:nvPr>
        </p:nvSpPr>
        <p:spPr/>
        <p:txBody>
          <a:bodyPr/>
          <a:lstStyle/>
          <a:p>
            <a:fld id="{D1DAE02C-9641-4404-8E72-F934BB55A074}" type="slidenum">
              <a:rPr lang="en-US" smtClean="0"/>
              <a:pPr/>
              <a:t>10</a:t>
            </a:fld>
            <a:endParaRPr lang="en-US" dirty="0"/>
          </a:p>
        </p:txBody>
      </p:sp>
      <p:sp>
        <p:nvSpPr>
          <p:cNvPr id="11" name="Slide Image Placeholder 10"/>
          <p:cNvSpPr>
            <a:spLocks noGrp="1" noRot="1" noChangeAspect="1"/>
          </p:cNvSpPr>
          <p:nvPr>
            <p:ph type="sldImg"/>
          </p:nvPr>
        </p:nvSpPr>
        <p:spPr/>
      </p:sp>
    </p:spTree>
    <p:extLst>
      <p:ext uri="{BB962C8B-B14F-4D97-AF65-F5344CB8AC3E}">
        <p14:creationId xmlns:p14="http://schemas.microsoft.com/office/powerpoint/2010/main" val="2954334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When the Provost departed in 2010 and the full force of budget cuts from the Great Recession came into full force, the Director, Associate Director, and an analyst departed from the university. The office was housed for two years on an interim basis in the Information Technology Division, overseen by the same manager overseeing the Data Warehouse. In early 2013, the office was moved under the VP for Strategic Initiatives, and in late 2013 I was hired as the new Assistant Vice President for Institutional Research, Planning, and Effectiveness. The latter two functions represent an increase in scope. </a:t>
            </a:r>
          </a:p>
          <a:p>
            <a:endParaRPr lang="en-US" dirty="0" smtClean="0"/>
          </a:p>
          <a:p>
            <a:r>
              <a:rPr lang="en-US" dirty="0" smtClean="0"/>
              <a:t>In 2014 we established a new mission, restored staffing to 5.0 FTE, launched a data asset assessment and task force to make recommendations about data governance and quality and expanded the scope of the office to encompass planning and institutional effectiveness.</a:t>
            </a:r>
            <a:endParaRPr lang="en-US" dirty="0"/>
          </a:p>
        </p:txBody>
      </p:sp>
      <p:sp>
        <p:nvSpPr>
          <p:cNvPr id="4" name="Header Placeholder 3"/>
          <p:cNvSpPr>
            <a:spLocks noGrp="1"/>
          </p:cNvSpPr>
          <p:nvPr>
            <p:ph type="hdr" sz="quarter" idx="10"/>
          </p:nvPr>
        </p:nvSpPr>
        <p:spPr/>
        <p:txBody>
          <a:bodyPr/>
          <a:lstStyle/>
          <a:p>
            <a:r>
              <a:rPr lang="en-US" smtClean="0"/>
              <a:t>Dr. Braden J. Hosch</a:t>
            </a:r>
          </a:p>
          <a:p>
            <a:r>
              <a:rPr lang="en-US" smtClean="0"/>
              <a:t>Stony Brook University</a:t>
            </a:r>
            <a:endParaRPr lang="en-US" dirty="0"/>
          </a:p>
        </p:txBody>
      </p:sp>
      <p:sp>
        <p:nvSpPr>
          <p:cNvPr id="5" name="Footer Placeholder 4"/>
          <p:cNvSpPr>
            <a:spLocks noGrp="1"/>
          </p:cNvSpPr>
          <p:nvPr>
            <p:ph type="ftr" sz="quarter" idx="11"/>
          </p:nvPr>
        </p:nvSpPr>
        <p:spPr/>
        <p:txBody>
          <a:bodyPr/>
          <a:lstStyle/>
          <a:p>
            <a:r>
              <a:rPr lang="en-US" dirty="0"/>
              <a:t>International Conference on Higher Education and Innovation</a:t>
            </a:r>
            <a:endParaRPr lang="en-US" dirty="0"/>
          </a:p>
        </p:txBody>
      </p:sp>
      <p:sp>
        <p:nvSpPr>
          <p:cNvPr id="6" name="Slide Number Placeholder 5"/>
          <p:cNvSpPr>
            <a:spLocks noGrp="1"/>
          </p:cNvSpPr>
          <p:nvPr>
            <p:ph type="sldNum" sz="quarter" idx="12"/>
          </p:nvPr>
        </p:nvSpPr>
        <p:spPr/>
        <p:txBody>
          <a:bodyPr/>
          <a:lstStyle/>
          <a:p>
            <a:fld id="{D1DAE02C-9641-4404-8E72-F934BB55A074}" type="slidenum">
              <a:rPr lang="en-US" smtClean="0"/>
              <a:pPr/>
              <a:t>11</a:t>
            </a:fld>
            <a:endParaRPr lang="en-US" dirty="0"/>
          </a:p>
        </p:txBody>
      </p:sp>
      <p:sp>
        <p:nvSpPr>
          <p:cNvPr id="11" name="Slide Image Placeholder 10"/>
          <p:cNvSpPr>
            <a:spLocks noGrp="1" noRot="1" noChangeAspect="1"/>
          </p:cNvSpPr>
          <p:nvPr>
            <p:ph type="sldImg"/>
          </p:nvPr>
        </p:nvSpPr>
        <p:spPr/>
      </p:sp>
    </p:spTree>
    <p:extLst>
      <p:ext uri="{BB962C8B-B14F-4D97-AF65-F5344CB8AC3E}">
        <p14:creationId xmlns:p14="http://schemas.microsoft.com/office/powerpoint/2010/main" val="804232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A brief history of our staffing levels in our office shows that office staff reached a low of 2.0 FTE employees during FY 2012-13. This level of staffing was insufficient to carry out basic requirements with an acceptable level of accuracy and reliability. Smaller institutions can certainly run successful IR operations with two or even one IR staffer, but one IR FTE employee per 10,000 student FTE is insufficient. Even at the planned level of increase to 6.0 FTE, Stony Brook’s IR function will fall in the bottom third of the public AAU institutions for IR staffing.</a:t>
            </a:r>
            <a:endParaRPr lang="en-US" dirty="0"/>
          </a:p>
        </p:txBody>
      </p:sp>
      <p:sp>
        <p:nvSpPr>
          <p:cNvPr id="4" name="Header Placeholder 3"/>
          <p:cNvSpPr>
            <a:spLocks noGrp="1"/>
          </p:cNvSpPr>
          <p:nvPr>
            <p:ph type="hdr" sz="quarter" idx="10"/>
          </p:nvPr>
        </p:nvSpPr>
        <p:spPr/>
        <p:txBody>
          <a:bodyPr/>
          <a:lstStyle/>
          <a:p>
            <a:r>
              <a:rPr lang="en-US" dirty="0"/>
              <a:t>Dr. Braden J. Hosch</a:t>
            </a:r>
          </a:p>
          <a:p>
            <a:r>
              <a:rPr lang="en-US" dirty="0"/>
              <a:t>Stony Brook University</a:t>
            </a:r>
            <a:endParaRPr lang="en-US" dirty="0"/>
          </a:p>
        </p:txBody>
      </p:sp>
      <p:sp>
        <p:nvSpPr>
          <p:cNvPr id="5" name="Footer Placeholder 4"/>
          <p:cNvSpPr>
            <a:spLocks noGrp="1"/>
          </p:cNvSpPr>
          <p:nvPr>
            <p:ph type="ftr" sz="quarter" idx="11"/>
          </p:nvPr>
        </p:nvSpPr>
        <p:spPr/>
        <p:txBody>
          <a:bodyPr/>
          <a:lstStyle/>
          <a:p>
            <a:r>
              <a:rPr lang="en-US" dirty="0"/>
              <a:t>International Conference on Higher Education and Innovation</a:t>
            </a:r>
            <a:endParaRPr lang="en-US" dirty="0"/>
          </a:p>
        </p:txBody>
      </p:sp>
      <p:sp>
        <p:nvSpPr>
          <p:cNvPr id="6" name="Slide Number Placeholder 5"/>
          <p:cNvSpPr>
            <a:spLocks noGrp="1"/>
          </p:cNvSpPr>
          <p:nvPr>
            <p:ph type="sldNum" sz="quarter" idx="12"/>
          </p:nvPr>
        </p:nvSpPr>
        <p:spPr/>
        <p:txBody>
          <a:bodyPr/>
          <a:lstStyle/>
          <a:p>
            <a:fld id="{D1DAE02C-9641-4404-8E72-F934BB55A074}" type="slidenum">
              <a:rPr lang="en-US" smtClean="0"/>
              <a:pPr/>
              <a:t>12</a:t>
            </a:fld>
            <a:endParaRPr lang="en-US" dirty="0"/>
          </a:p>
        </p:txBody>
      </p:sp>
      <p:sp>
        <p:nvSpPr>
          <p:cNvPr id="11" name="Slide Image Placeholder 10"/>
          <p:cNvSpPr>
            <a:spLocks noGrp="1" noRot="1" noChangeAspect="1"/>
          </p:cNvSpPr>
          <p:nvPr>
            <p:ph type="sldImg"/>
          </p:nvPr>
        </p:nvSpPr>
        <p:spPr/>
      </p:sp>
    </p:spTree>
    <p:extLst>
      <p:ext uri="{BB962C8B-B14F-4D97-AF65-F5344CB8AC3E}">
        <p14:creationId xmlns:p14="http://schemas.microsoft.com/office/powerpoint/2010/main" val="3969097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Office of Institutional Research Planning &amp; Effectiveness reports</a:t>
            </a:r>
            <a:r>
              <a:rPr lang="en-US" baseline="0" dirty="0" smtClean="0"/>
              <a:t> to the Vice President for Strategic Initiatives and is housed in the Division of the President. Housing the IR function in direct line of oversight from the CEO usefully </a:t>
            </a:r>
            <a:r>
              <a:rPr lang="en-US" baseline="0" dirty="0" smtClean="0"/>
              <a:t>places </a:t>
            </a:r>
            <a:r>
              <a:rPr lang="en-US" baseline="0" dirty="0" smtClean="0"/>
              <a:t>IR outside of direct control of areas competing for resources and can improve the perception of impartiality. </a:t>
            </a:r>
          </a:p>
          <a:p>
            <a:endParaRPr lang="en-US" baseline="0" dirty="0" smtClean="0"/>
          </a:p>
          <a:p>
            <a:r>
              <a:rPr lang="en-US" baseline="0" dirty="0" smtClean="0"/>
              <a:t>In transformation of the office, the data manager position was added. The senior data scientist position represents transformation of an existing reporting analyst.</a:t>
            </a:r>
            <a:endParaRPr lang="en-US" dirty="0"/>
          </a:p>
        </p:txBody>
      </p:sp>
      <p:sp>
        <p:nvSpPr>
          <p:cNvPr id="4" name="Header Placeholder 3"/>
          <p:cNvSpPr>
            <a:spLocks noGrp="1"/>
          </p:cNvSpPr>
          <p:nvPr>
            <p:ph type="hdr" sz="quarter" idx="10"/>
          </p:nvPr>
        </p:nvSpPr>
        <p:spPr/>
        <p:txBody>
          <a:bodyPr/>
          <a:lstStyle/>
          <a:p>
            <a:r>
              <a:rPr lang="en-US" dirty="0"/>
              <a:t>Dr. Braden J. Hosch</a:t>
            </a:r>
          </a:p>
          <a:p>
            <a:r>
              <a:rPr lang="en-US" dirty="0"/>
              <a:t>Stony Brook University</a:t>
            </a:r>
            <a:endParaRPr lang="en-US" dirty="0"/>
          </a:p>
        </p:txBody>
      </p:sp>
      <p:sp>
        <p:nvSpPr>
          <p:cNvPr id="5" name="Footer Placeholder 4"/>
          <p:cNvSpPr>
            <a:spLocks noGrp="1"/>
          </p:cNvSpPr>
          <p:nvPr>
            <p:ph type="ftr" sz="quarter" idx="11"/>
          </p:nvPr>
        </p:nvSpPr>
        <p:spPr/>
        <p:txBody>
          <a:bodyPr/>
          <a:lstStyle/>
          <a:p>
            <a:r>
              <a:rPr lang="en-US" dirty="0"/>
              <a:t>International Conference on Higher Education and Innovation</a:t>
            </a:r>
            <a:endParaRPr lang="en-US" dirty="0"/>
          </a:p>
        </p:txBody>
      </p:sp>
      <p:sp>
        <p:nvSpPr>
          <p:cNvPr id="6" name="Slide Number Placeholder 5"/>
          <p:cNvSpPr>
            <a:spLocks noGrp="1"/>
          </p:cNvSpPr>
          <p:nvPr>
            <p:ph type="sldNum" sz="quarter" idx="12"/>
          </p:nvPr>
        </p:nvSpPr>
        <p:spPr/>
        <p:txBody>
          <a:bodyPr/>
          <a:lstStyle/>
          <a:p>
            <a:fld id="{D1DAE02C-9641-4404-8E72-F934BB55A074}" type="slidenum">
              <a:rPr lang="en-US" smtClean="0"/>
              <a:t>13</a:t>
            </a:fld>
            <a:endParaRPr lang="en-US" dirty="0"/>
          </a:p>
        </p:txBody>
      </p:sp>
    </p:spTree>
    <p:extLst>
      <p:ext uri="{BB962C8B-B14F-4D97-AF65-F5344CB8AC3E}">
        <p14:creationId xmlns:p14="http://schemas.microsoft.com/office/powerpoint/2010/main" val="3912066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I do not typically read presentation slides, but the words in the mission are important enough to do so. The mission of the Office of Institutional Research, Planning &amp; Effectiveness is to collect, analyze, organize and communicate data and information to provide a valid, consistent, and accurate understanding of how the institution is advancing its mission in support of its vision to become a top-ranked public research university. </a:t>
            </a:r>
          </a:p>
          <a:p>
            <a:endParaRPr lang="en-US" dirty="0" smtClean="0"/>
          </a:p>
          <a:p>
            <a:r>
              <a:rPr lang="en-US" b="1" dirty="0" smtClean="0"/>
              <a:t>Collection</a:t>
            </a:r>
            <a:r>
              <a:rPr lang="en-US" dirty="0" smtClean="0"/>
              <a:t> of data is often overlooked and underrated as an IR function but it is essential to support all subsequent functions. </a:t>
            </a:r>
            <a:r>
              <a:rPr lang="en-US" b="1" dirty="0" smtClean="0"/>
              <a:t>Organization</a:t>
            </a:r>
            <a:r>
              <a:rPr lang="en-US" dirty="0" smtClean="0"/>
              <a:t> of information as well is critical especially in larger, more complex organizations. </a:t>
            </a:r>
            <a:r>
              <a:rPr lang="en-US" b="1" dirty="0" smtClean="0"/>
              <a:t>Analysis</a:t>
            </a:r>
            <a:r>
              <a:rPr lang="en-US" dirty="0" smtClean="0"/>
              <a:t> is an activity traditionally associated with IR offices, but </a:t>
            </a:r>
            <a:r>
              <a:rPr lang="en-US" b="1" dirty="0" smtClean="0"/>
              <a:t>communication</a:t>
            </a:r>
            <a:r>
              <a:rPr lang="en-US" dirty="0" smtClean="0"/>
              <a:t> can at times be overlooked or inadequately accomplished. The office not only reports data but generates information. Values for generating a </a:t>
            </a:r>
            <a:r>
              <a:rPr lang="en-US" b="1" dirty="0" smtClean="0"/>
              <a:t>valid, consistent, and accurate</a:t>
            </a:r>
            <a:r>
              <a:rPr lang="en-US" dirty="0" smtClean="0"/>
              <a:t> understanding are explicit in the mission of the office. Importantly, the office focuses on </a:t>
            </a:r>
            <a:r>
              <a:rPr lang="en-US" b="1" dirty="0" smtClean="0"/>
              <a:t>how the university accomplishes its mission</a:t>
            </a:r>
            <a:r>
              <a:rPr lang="en-US" dirty="0" smtClean="0"/>
              <a:t>, providing a wide scope but one that allows activities to be tied back to the shared vision for advancing the university. The vision simply is to become a world-class IR operation. Elite universities rely upon functional units to perform at a similarly elite level to deliver and maintain high quality services.</a:t>
            </a:r>
            <a:endParaRPr lang="en-US" dirty="0"/>
          </a:p>
        </p:txBody>
      </p:sp>
      <p:sp>
        <p:nvSpPr>
          <p:cNvPr id="4" name="Header Placeholder 3"/>
          <p:cNvSpPr>
            <a:spLocks noGrp="1"/>
          </p:cNvSpPr>
          <p:nvPr>
            <p:ph type="hdr" sz="quarter" idx="10"/>
          </p:nvPr>
        </p:nvSpPr>
        <p:spPr/>
        <p:txBody>
          <a:bodyPr/>
          <a:lstStyle/>
          <a:p>
            <a:r>
              <a:rPr lang="en-US" dirty="0"/>
              <a:t>Dr. Braden J. Hosch</a:t>
            </a:r>
          </a:p>
          <a:p>
            <a:r>
              <a:rPr lang="en-US" dirty="0"/>
              <a:t>Stony Brook University</a:t>
            </a:r>
            <a:endParaRPr lang="en-US" dirty="0"/>
          </a:p>
        </p:txBody>
      </p:sp>
      <p:sp>
        <p:nvSpPr>
          <p:cNvPr id="5" name="Footer Placeholder 4"/>
          <p:cNvSpPr>
            <a:spLocks noGrp="1"/>
          </p:cNvSpPr>
          <p:nvPr>
            <p:ph type="ftr" sz="quarter" idx="11"/>
          </p:nvPr>
        </p:nvSpPr>
        <p:spPr/>
        <p:txBody>
          <a:bodyPr/>
          <a:lstStyle/>
          <a:p>
            <a:r>
              <a:rPr lang="en-US" dirty="0"/>
              <a:t>International Conference on Higher Education and Innovation</a:t>
            </a:r>
            <a:endParaRPr lang="en-US" dirty="0"/>
          </a:p>
        </p:txBody>
      </p:sp>
      <p:sp>
        <p:nvSpPr>
          <p:cNvPr id="6" name="Slide Number Placeholder 5"/>
          <p:cNvSpPr>
            <a:spLocks noGrp="1"/>
          </p:cNvSpPr>
          <p:nvPr>
            <p:ph type="sldNum" sz="quarter" idx="12"/>
          </p:nvPr>
        </p:nvSpPr>
        <p:spPr/>
        <p:txBody>
          <a:bodyPr/>
          <a:lstStyle/>
          <a:p>
            <a:fld id="{D1DAE02C-9641-4404-8E72-F934BB55A074}" type="slidenum">
              <a:rPr lang="en-US" smtClean="0"/>
              <a:pPr/>
              <a:t>14</a:t>
            </a:fld>
            <a:endParaRPr lang="en-US" dirty="0"/>
          </a:p>
        </p:txBody>
      </p:sp>
      <p:sp>
        <p:nvSpPr>
          <p:cNvPr id="11" name="Slide Image Placeholder 10"/>
          <p:cNvSpPr>
            <a:spLocks noGrp="1" noRot="1" noChangeAspect="1"/>
          </p:cNvSpPr>
          <p:nvPr>
            <p:ph type="sldImg"/>
          </p:nvPr>
        </p:nvSpPr>
        <p:spPr/>
      </p:sp>
    </p:spTree>
    <p:extLst>
      <p:ext uri="{BB962C8B-B14F-4D97-AF65-F5344CB8AC3E}">
        <p14:creationId xmlns:p14="http://schemas.microsoft.com/office/powerpoint/2010/main" val="2425634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The goals that follow from the office mission have some elaboration in what activities will be carried out:</a:t>
            </a:r>
          </a:p>
          <a:p>
            <a:endParaRPr lang="en-US" dirty="0" smtClean="0"/>
          </a:p>
          <a:p>
            <a:pPr marL="342850" indent="-342850">
              <a:buFont typeface="+mj-lt"/>
              <a:buAutoNum type="arabicPeriod"/>
            </a:pPr>
            <a:r>
              <a:rPr lang="en-US" b="1" dirty="0" smtClean="0"/>
              <a:t>Data Management</a:t>
            </a:r>
            <a:r>
              <a:rPr lang="en-US" dirty="0" smtClean="0"/>
              <a:t>. Ensure data quality and availability.</a:t>
            </a:r>
          </a:p>
          <a:p>
            <a:pPr marL="342850" indent="-342850">
              <a:buFont typeface="+mj-lt"/>
              <a:buAutoNum type="arabicPeriod"/>
            </a:pPr>
            <a:r>
              <a:rPr lang="en-US" b="1" dirty="0" smtClean="0"/>
              <a:t>External Reporting &amp; Accountability</a:t>
            </a:r>
            <a:r>
              <a:rPr lang="en-US" dirty="0" smtClean="0"/>
              <a:t>. Achieve 100% compliance with regulatory and other external reporting requirements. </a:t>
            </a:r>
          </a:p>
          <a:p>
            <a:pPr marL="342850" indent="-342850">
              <a:buFont typeface="+mj-lt"/>
              <a:buAutoNum type="arabicPeriod"/>
            </a:pPr>
            <a:r>
              <a:rPr lang="en-US" b="1" dirty="0" smtClean="0"/>
              <a:t>Decision Support &amp; Internal Data Requests</a:t>
            </a:r>
            <a:r>
              <a:rPr lang="en-US" dirty="0" smtClean="0"/>
              <a:t>. Develop a culture that relies on evidence-based decision-making. </a:t>
            </a:r>
          </a:p>
          <a:p>
            <a:pPr marL="342850" indent="-342850">
              <a:buFont typeface="+mj-lt"/>
              <a:buAutoNum type="arabicPeriod"/>
            </a:pPr>
            <a:r>
              <a:rPr lang="en-US" b="1" dirty="0" smtClean="0"/>
              <a:t>Research</a:t>
            </a:r>
            <a:r>
              <a:rPr lang="en-US" dirty="0" smtClean="0"/>
              <a:t>. Conduct research to support significant institutional priorities.</a:t>
            </a:r>
          </a:p>
          <a:p>
            <a:pPr marL="342850" indent="-342850">
              <a:buFont typeface="+mj-lt"/>
              <a:buAutoNum type="arabicPeriod"/>
            </a:pPr>
            <a:r>
              <a:rPr lang="en-US" b="1" dirty="0" smtClean="0"/>
              <a:t>Institutional Effectiveness</a:t>
            </a:r>
            <a:r>
              <a:rPr lang="en-US" dirty="0" smtClean="0"/>
              <a:t>. Establish and maintain a multi-level institutional effectiveness system that promotes intentionality and deliberate improvement. </a:t>
            </a:r>
          </a:p>
          <a:p>
            <a:pPr marL="342850" indent="-342850">
              <a:buFont typeface="+mj-lt"/>
              <a:buAutoNum type="arabicPeriod"/>
            </a:pPr>
            <a:r>
              <a:rPr lang="en-US" b="1" dirty="0" smtClean="0"/>
              <a:t>Strategic Planning Support</a:t>
            </a:r>
            <a:r>
              <a:rPr lang="en-US" dirty="0" smtClean="0"/>
              <a:t>. Support strategic planning efforts through metrics development, measurement, communication of progress, and forecasting. </a:t>
            </a:r>
          </a:p>
          <a:p>
            <a:endParaRPr lang="en-US" dirty="0"/>
          </a:p>
        </p:txBody>
      </p:sp>
      <p:sp>
        <p:nvSpPr>
          <p:cNvPr id="4" name="Header Placeholder 3"/>
          <p:cNvSpPr>
            <a:spLocks noGrp="1"/>
          </p:cNvSpPr>
          <p:nvPr>
            <p:ph type="hdr" sz="quarter" idx="10"/>
          </p:nvPr>
        </p:nvSpPr>
        <p:spPr/>
        <p:txBody>
          <a:bodyPr/>
          <a:lstStyle/>
          <a:p>
            <a:r>
              <a:rPr lang="en-US" dirty="0"/>
              <a:t>Dr. Braden J. Hosch</a:t>
            </a:r>
          </a:p>
          <a:p>
            <a:r>
              <a:rPr lang="en-US" dirty="0"/>
              <a:t>Stony Brook University</a:t>
            </a:r>
            <a:endParaRPr lang="en-US" dirty="0"/>
          </a:p>
        </p:txBody>
      </p:sp>
      <p:sp>
        <p:nvSpPr>
          <p:cNvPr id="5" name="Footer Placeholder 4"/>
          <p:cNvSpPr>
            <a:spLocks noGrp="1"/>
          </p:cNvSpPr>
          <p:nvPr>
            <p:ph type="ftr" sz="quarter" idx="11"/>
          </p:nvPr>
        </p:nvSpPr>
        <p:spPr/>
        <p:txBody>
          <a:bodyPr/>
          <a:lstStyle/>
          <a:p>
            <a:r>
              <a:rPr lang="en-US" dirty="0"/>
              <a:t>International Conference on Higher Education and Innovation</a:t>
            </a:r>
            <a:endParaRPr lang="en-US" dirty="0"/>
          </a:p>
        </p:txBody>
      </p:sp>
      <p:sp>
        <p:nvSpPr>
          <p:cNvPr id="6" name="Slide Number Placeholder 5"/>
          <p:cNvSpPr>
            <a:spLocks noGrp="1"/>
          </p:cNvSpPr>
          <p:nvPr>
            <p:ph type="sldNum" sz="quarter" idx="12"/>
          </p:nvPr>
        </p:nvSpPr>
        <p:spPr/>
        <p:txBody>
          <a:bodyPr/>
          <a:lstStyle/>
          <a:p>
            <a:fld id="{D1DAE02C-9641-4404-8E72-F934BB55A074}" type="slidenum">
              <a:rPr lang="en-US" smtClean="0"/>
              <a:pPr/>
              <a:t>15</a:t>
            </a:fld>
            <a:endParaRPr lang="en-US" dirty="0"/>
          </a:p>
        </p:txBody>
      </p:sp>
      <p:sp>
        <p:nvSpPr>
          <p:cNvPr id="11" name="Slide Image Placeholder 10"/>
          <p:cNvSpPr>
            <a:spLocks noGrp="1" noRot="1" noChangeAspect="1"/>
          </p:cNvSpPr>
          <p:nvPr>
            <p:ph type="sldImg"/>
          </p:nvPr>
        </p:nvSpPr>
        <p:spPr/>
      </p:sp>
    </p:spTree>
    <p:extLst>
      <p:ext uri="{BB962C8B-B14F-4D97-AF65-F5344CB8AC3E}">
        <p14:creationId xmlns:p14="http://schemas.microsoft.com/office/powerpoint/2010/main" val="3512960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very brief overview of some of</a:t>
            </a:r>
            <a:r>
              <a:rPr lang="en-US" baseline="0" dirty="0" smtClean="0"/>
              <a:t> the fundamentals that provide a foundation for our work will help provide a better understanding of the tools and approaches I will cover later in the presentation. </a:t>
            </a:r>
            <a:endParaRPr lang="en-US" dirty="0"/>
          </a:p>
        </p:txBody>
      </p:sp>
      <p:sp>
        <p:nvSpPr>
          <p:cNvPr id="4" name="Header Placeholder 3"/>
          <p:cNvSpPr>
            <a:spLocks noGrp="1"/>
          </p:cNvSpPr>
          <p:nvPr>
            <p:ph type="hdr" sz="quarter" idx="10"/>
          </p:nvPr>
        </p:nvSpPr>
        <p:spPr/>
        <p:txBody>
          <a:bodyPr/>
          <a:lstStyle/>
          <a:p>
            <a:r>
              <a:rPr lang="en-US" dirty="0"/>
              <a:t>Dr. Braden J. Hosch</a:t>
            </a:r>
          </a:p>
          <a:p>
            <a:r>
              <a:rPr lang="en-US" dirty="0"/>
              <a:t>Stony Brook University</a:t>
            </a:r>
            <a:endParaRPr lang="en-US" dirty="0"/>
          </a:p>
        </p:txBody>
      </p:sp>
      <p:sp>
        <p:nvSpPr>
          <p:cNvPr id="5" name="Footer Placeholder 4"/>
          <p:cNvSpPr>
            <a:spLocks noGrp="1"/>
          </p:cNvSpPr>
          <p:nvPr>
            <p:ph type="ftr" sz="quarter" idx="11"/>
          </p:nvPr>
        </p:nvSpPr>
        <p:spPr/>
        <p:txBody>
          <a:bodyPr/>
          <a:lstStyle/>
          <a:p>
            <a:r>
              <a:rPr lang="en-US" dirty="0"/>
              <a:t>International Conference on Higher Education and Innovation</a:t>
            </a:r>
            <a:endParaRPr lang="en-US" dirty="0"/>
          </a:p>
        </p:txBody>
      </p:sp>
      <p:sp>
        <p:nvSpPr>
          <p:cNvPr id="6" name="Slide Number Placeholder 5"/>
          <p:cNvSpPr>
            <a:spLocks noGrp="1"/>
          </p:cNvSpPr>
          <p:nvPr>
            <p:ph type="sldNum" sz="quarter" idx="12"/>
          </p:nvPr>
        </p:nvSpPr>
        <p:spPr/>
        <p:txBody>
          <a:bodyPr/>
          <a:lstStyle/>
          <a:p>
            <a:fld id="{D1DAE02C-9641-4404-8E72-F934BB55A074}" type="slidenum">
              <a:rPr lang="en-US" smtClean="0"/>
              <a:t>16</a:t>
            </a:fld>
            <a:endParaRPr lang="en-US" dirty="0"/>
          </a:p>
        </p:txBody>
      </p:sp>
    </p:spTree>
    <p:extLst>
      <p:ext uri="{BB962C8B-B14F-4D97-AF65-F5344CB8AC3E}">
        <p14:creationId xmlns:p14="http://schemas.microsoft.com/office/powerpoint/2010/main" val="572735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Several values are implicit in the activities and projects we carry out. We highly value accuracy and adhere to an organizational code of ethics that obligates us to disseminate only accurate data and information. Projects also must be responsive to constituencies requesting research. This often involves some discussion and conversation to understand and sometimes clarify research questions and intended uses. The office tracks project time to delivery and on-time delivery rate because in many cases information requested is required to make time-sensitive decisions. We strongly value reproducibility so that other analysts or third parties can replicate our findings; this level of scientific rigor requires documentation of data sources and methods. Finally data must be placed in context, often involving benchmarks of performance from other institutions. Outside of a semantic frame, data mean very little. Our job is not merely to report numbers but rather to create meaning and generate actionable information where possible.</a:t>
            </a:r>
            <a:endParaRPr lang="en-US" dirty="0"/>
          </a:p>
        </p:txBody>
      </p:sp>
      <p:sp>
        <p:nvSpPr>
          <p:cNvPr id="4" name="Header Placeholder 3"/>
          <p:cNvSpPr>
            <a:spLocks noGrp="1"/>
          </p:cNvSpPr>
          <p:nvPr>
            <p:ph type="hdr" sz="quarter" idx="10"/>
          </p:nvPr>
        </p:nvSpPr>
        <p:spPr/>
        <p:txBody>
          <a:bodyPr/>
          <a:lstStyle/>
          <a:p>
            <a:r>
              <a:rPr lang="en-US" dirty="0"/>
              <a:t>Dr. Braden J. Hosch</a:t>
            </a:r>
          </a:p>
          <a:p>
            <a:r>
              <a:rPr lang="en-US" dirty="0"/>
              <a:t>Stony Brook University</a:t>
            </a:r>
            <a:endParaRPr lang="en-US" dirty="0"/>
          </a:p>
        </p:txBody>
      </p:sp>
      <p:sp>
        <p:nvSpPr>
          <p:cNvPr id="5" name="Footer Placeholder 4"/>
          <p:cNvSpPr>
            <a:spLocks noGrp="1"/>
          </p:cNvSpPr>
          <p:nvPr>
            <p:ph type="ftr" sz="quarter" idx="11"/>
          </p:nvPr>
        </p:nvSpPr>
        <p:spPr/>
        <p:txBody>
          <a:bodyPr/>
          <a:lstStyle/>
          <a:p>
            <a:r>
              <a:rPr lang="en-US" dirty="0"/>
              <a:t>International Conference on Higher Education and Innovation</a:t>
            </a:r>
            <a:endParaRPr lang="en-US" dirty="0"/>
          </a:p>
        </p:txBody>
      </p:sp>
      <p:sp>
        <p:nvSpPr>
          <p:cNvPr id="6" name="Slide Number Placeholder 5"/>
          <p:cNvSpPr>
            <a:spLocks noGrp="1"/>
          </p:cNvSpPr>
          <p:nvPr>
            <p:ph type="sldNum" sz="quarter" idx="12"/>
          </p:nvPr>
        </p:nvSpPr>
        <p:spPr/>
        <p:txBody>
          <a:bodyPr/>
          <a:lstStyle/>
          <a:p>
            <a:fld id="{D1DAE02C-9641-4404-8E72-F934BB55A074}" type="slidenum">
              <a:rPr lang="en-US" smtClean="0"/>
              <a:pPr/>
              <a:t>17</a:t>
            </a:fld>
            <a:endParaRPr lang="en-US" dirty="0"/>
          </a:p>
        </p:txBody>
      </p:sp>
      <p:sp>
        <p:nvSpPr>
          <p:cNvPr id="11" name="Slide Image Placeholder 10"/>
          <p:cNvSpPr>
            <a:spLocks noGrp="1" noRot="1" noChangeAspect="1"/>
          </p:cNvSpPr>
          <p:nvPr>
            <p:ph type="sldImg"/>
          </p:nvPr>
        </p:nvSpPr>
        <p:spPr/>
      </p:sp>
    </p:spTree>
    <p:extLst>
      <p:ext uri="{BB962C8B-B14F-4D97-AF65-F5344CB8AC3E}">
        <p14:creationId xmlns:p14="http://schemas.microsoft.com/office/powerpoint/2010/main" val="1360264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7825" y="741363"/>
            <a:ext cx="3663950" cy="2747962"/>
          </a:xfrm>
        </p:spPr>
      </p:sp>
      <p:sp>
        <p:nvSpPr>
          <p:cNvPr id="3" name="Notes Placeholder 2"/>
          <p:cNvSpPr>
            <a:spLocks noGrp="1"/>
          </p:cNvSpPr>
          <p:nvPr>
            <p:ph type="body" idx="1"/>
          </p:nvPr>
        </p:nvSpPr>
        <p:spPr/>
        <p:txBody>
          <a:bodyPr/>
          <a:lstStyle/>
          <a:p>
            <a:r>
              <a:rPr lang="en-US" dirty="0" smtClean="0"/>
              <a:t>Also among IR fundamentals</a:t>
            </a:r>
            <a:r>
              <a:rPr lang="en-US" baseline="0" dirty="0" smtClean="0"/>
              <a:t> are the concepts of data definitions, time periods, measurement points, and documentation. For example, the very basic question, “what is the size of your institution’s enrollment?” requires grounding in all four od these concepts. </a:t>
            </a:r>
          </a:p>
          <a:p>
            <a:endParaRPr lang="en-US" baseline="0" dirty="0" smtClean="0"/>
          </a:p>
          <a:p>
            <a:pPr marL="228567" indent="-228567">
              <a:buAutoNum type="arabicPeriod"/>
            </a:pPr>
            <a:r>
              <a:rPr lang="en-US" baseline="0" dirty="0" smtClean="0"/>
              <a:t>From the definitional standpoint, what does it mean for a student to be enrolled? Do students taking exclusively non-credit courses count as enrolled students? What about students away from campus on study abroad programs? Cases such as these have to be addressed in the definition of an “enrolled student” and preferably these definitions are anchored to an external standard. </a:t>
            </a:r>
          </a:p>
          <a:p>
            <a:pPr marL="228567" indent="-228567">
              <a:buAutoNum type="arabicPeriod"/>
            </a:pPr>
            <a:r>
              <a:rPr lang="en-US" baseline="0" dirty="0" smtClean="0"/>
              <a:t>In terms of time period, we know that our enrollment changes from semester to semester and from year to year. Is the question about fall enrollment or spring enrollment? (Fall is almost always higher). This year, last year, or some other period?</a:t>
            </a:r>
          </a:p>
          <a:p>
            <a:pPr marL="228567" indent="-228567">
              <a:buAutoNum type="arabicPeriod"/>
            </a:pPr>
            <a:r>
              <a:rPr lang="en-US" baseline="0" dirty="0" smtClean="0"/>
              <a:t>Even within the semester, enrollment changes day-to-day, if not minute-to-minute. In order to have a consistent answer for questions like this, we typically select a consistent measurement point or census date in each semester to measure the enrollment. </a:t>
            </a:r>
          </a:p>
          <a:p>
            <a:pPr marL="228567" indent="-228567">
              <a:buAutoNum type="arabicPeriod"/>
            </a:pPr>
            <a:r>
              <a:rPr lang="en-US" baseline="0" dirty="0" smtClean="0"/>
              <a:t>Finally, documentation in the form a data dictionaries and procedure manuals must accompany these measurement systems. Reports that include the numbers should document sources and methods where applicable.</a:t>
            </a:r>
            <a:endParaRPr lang="en-US" dirty="0"/>
          </a:p>
        </p:txBody>
      </p:sp>
      <p:sp>
        <p:nvSpPr>
          <p:cNvPr id="4" name="Header Placeholder 3"/>
          <p:cNvSpPr>
            <a:spLocks noGrp="1"/>
          </p:cNvSpPr>
          <p:nvPr>
            <p:ph type="hdr" sz="quarter" idx="10"/>
          </p:nvPr>
        </p:nvSpPr>
        <p:spPr/>
        <p:txBody>
          <a:bodyPr/>
          <a:lstStyle/>
          <a:p>
            <a:r>
              <a:rPr lang="en-US" dirty="0"/>
              <a:t>Dr. Braden J. Hosch</a:t>
            </a:r>
          </a:p>
          <a:p>
            <a:r>
              <a:rPr lang="en-US" dirty="0"/>
              <a:t>Stony Brook University</a:t>
            </a:r>
            <a:endParaRPr lang="en-US" dirty="0"/>
          </a:p>
        </p:txBody>
      </p:sp>
      <p:sp>
        <p:nvSpPr>
          <p:cNvPr id="5" name="Footer Placeholder 4"/>
          <p:cNvSpPr>
            <a:spLocks noGrp="1"/>
          </p:cNvSpPr>
          <p:nvPr>
            <p:ph type="ftr" sz="quarter" idx="11"/>
          </p:nvPr>
        </p:nvSpPr>
        <p:spPr/>
        <p:txBody>
          <a:bodyPr/>
          <a:lstStyle/>
          <a:p>
            <a:r>
              <a:rPr lang="en-US" dirty="0"/>
              <a:t>International Conference on Higher Education and Innovation</a:t>
            </a:r>
            <a:endParaRPr lang="en-US" dirty="0"/>
          </a:p>
        </p:txBody>
      </p:sp>
      <p:sp>
        <p:nvSpPr>
          <p:cNvPr id="6" name="Slide Number Placeholder 5"/>
          <p:cNvSpPr>
            <a:spLocks noGrp="1"/>
          </p:cNvSpPr>
          <p:nvPr>
            <p:ph type="sldNum" sz="quarter" idx="12"/>
          </p:nvPr>
        </p:nvSpPr>
        <p:spPr/>
        <p:txBody>
          <a:bodyPr/>
          <a:lstStyle/>
          <a:p>
            <a:fld id="{D1DAE02C-9641-4404-8E72-F934BB55A074}" type="slidenum">
              <a:rPr lang="en-US" smtClean="0"/>
              <a:t>18</a:t>
            </a:fld>
            <a:endParaRPr lang="en-US" dirty="0"/>
          </a:p>
        </p:txBody>
      </p:sp>
    </p:spTree>
    <p:extLst>
      <p:ext uri="{BB962C8B-B14F-4D97-AF65-F5344CB8AC3E}">
        <p14:creationId xmlns:p14="http://schemas.microsoft.com/office/powerpoint/2010/main" val="30456005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management also is a fundamental</a:t>
            </a:r>
            <a:r>
              <a:rPr lang="en-US" baseline="0" dirty="0" smtClean="0"/>
              <a:t> activity of institutional research, and this function at Stony Brook has been evolving over the past six to eight years. Prior to 2008, the university typically stored IR data in flat data files in organizational silos. Data quality was maintained principally through manual error checks of these files and often reports were simply generated from transactional systems. In 2008, the University implemented a relational data warehouse, and since my arrival, we have launched protocols to shore up data governance and quality assurance. Once more formal data governance systems are in place, we expect to begin adding external data sources to the warehouse for use in that environment.</a:t>
            </a:r>
            <a:endParaRPr lang="en-US" dirty="0"/>
          </a:p>
        </p:txBody>
      </p:sp>
      <p:sp>
        <p:nvSpPr>
          <p:cNvPr id="4" name="Header Placeholder 3"/>
          <p:cNvSpPr>
            <a:spLocks noGrp="1"/>
          </p:cNvSpPr>
          <p:nvPr>
            <p:ph type="hdr" sz="quarter" idx="10"/>
          </p:nvPr>
        </p:nvSpPr>
        <p:spPr/>
        <p:txBody>
          <a:bodyPr/>
          <a:lstStyle/>
          <a:p>
            <a:r>
              <a:rPr lang="en-US" dirty="0"/>
              <a:t>Dr. Braden J. Hosch</a:t>
            </a:r>
          </a:p>
          <a:p>
            <a:r>
              <a:rPr lang="en-US" dirty="0"/>
              <a:t>Stony Brook University</a:t>
            </a:r>
            <a:endParaRPr lang="en-US" dirty="0"/>
          </a:p>
        </p:txBody>
      </p:sp>
      <p:sp>
        <p:nvSpPr>
          <p:cNvPr id="5" name="Footer Placeholder 4"/>
          <p:cNvSpPr>
            <a:spLocks noGrp="1"/>
          </p:cNvSpPr>
          <p:nvPr>
            <p:ph type="ftr" sz="quarter" idx="11"/>
          </p:nvPr>
        </p:nvSpPr>
        <p:spPr/>
        <p:txBody>
          <a:bodyPr/>
          <a:lstStyle/>
          <a:p>
            <a:r>
              <a:rPr lang="en-US" dirty="0"/>
              <a:t>International Conference on Higher Education and Innovation</a:t>
            </a:r>
            <a:endParaRPr lang="en-US" dirty="0"/>
          </a:p>
        </p:txBody>
      </p:sp>
      <p:sp>
        <p:nvSpPr>
          <p:cNvPr id="6" name="Slide Number Placeholder 5"/>
          <p:cNvSpPr>
            <a:spLocks noGrp="1"/>
          </p:cNvSpPr>
          <p:nvPr>
            <p:ph type="sldNum" sz="quarter" idx="12"/>
          </p:nvPr>
        </p:nvSpPr>
        <p:spPr/>
        <p:txBody>
          <a:bodyPr/>
          <a:lstStyle/>
          <a:p>
            <a:fld id="{D1DAE02C-9641-4404-8E72-F934BB55A074}" type="slidenum">
              <a:rPr lang="en-US" smtClean="0"/>
              <a:t>19</a:t>
            </a:fld>
            <a:endParaRPr lang="en-US" dirty="0"/>
          </a:p>
        </p:txBody>
      </p:sp>
    </p:spTree>
    <p:extLst>
      <p:ext uri="{BB962C8B-B14F-4D97-AF65-F5344CB8AC3E}">
        <p14:creationId xmlns:p14="http://schemas.microsoft.com/office/powerpoint/2010/main" val="1922720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The story I am here to tell you today about institutional research at Stony Brook University is one of evolution and reconstruction. You will hear about the types of data we manage and how we use them to advance the mission of the university, but importantly, you will also hear about the context that frames what we do. Quality institutional research operations are able to provide quantitative answers to questions, and these answers are accurate, precise, reliable, valid, and replicable. But these answers are also placed within a context because it is the context that gives the data meaning. This context is both semantic – which means there are firm and agreed upon data definitions behind our data, but they are also situated within an institutional and environmental framework.</a:t>
            </a:r>
          </a:p>
          <a:p>
            <a:endParaRPr lang="en-US" dirty="0" smtClean="0"/>
          </a:p>
          <a:p>
            <a:r>
              <a:rPr lang="en-US" dirty="0" smtClean="0"/>
              <a:t>I can even go on to say that the most effective institutional research activities provide quality information within a context, incorporating actionable information that can be used to construct or support a narrative.</a:t>
            </a:r>
          </a:p>
          <a:p>
            <a:endParaRPr lang="en-US" dirty="0" smtClean="0"/>
          </a:p>
        </p:txBody>
      </p:sp>
      <p:sp>
        <p:nvSpPr>
          <p:cNvPr id="4" name="Header Placeholder 3"/>
          <p:cNvSpPr>
            <a:spLocks noGrp="1"/>
          </p:cNvSpPr>
          <p:nvPr>
            <p:ph type="hdr" sz="quarter" idx="10"/>
          </p:nvPr>
        </p:nvSpPr>
        <p:spPr/>
        <p:txBody>
          <a:bodyPr/>
          <a:lstStyle/>
          <a:p>
            <a:r>
              <a:rPr lang="en-US" smtClean="0"/>
              <a:t>Dr. Braden J. Hosch</a:t>
            </a:r>
          </a:p>
          <a:p>
            <a:r>
              <a:rPr lang="en-US" smtClean="0"/>
              <a:t>Stony Brook University</a:t>
            </a:r>
            <a:endParaRPr lang="en-US" dirty="0"/>
          </a:p>
        </p:txBody>
      </p:sp>
      <p:sp>
        <p:nvSpPr>
          <p:cNvPr id="5" name="Footer Placeholder 4"/>
          <p:cNvSpPr>
            <a:spLocks noGrp="1"/>
          </p:cNvSpPr>
          <p:nvPr>
            <p:ph type="ftr" sz="quarter" idx="11"/>
          </p:nvPr>
        </p:nvSpPr>
        <p:spPr/>
        <p:txBody>
          <a:bodyPr/>
          <a:lstStyle/>
          <a:p>
            <a:r>
              <a:rPr lang="en-US" dirty="0"/>
              <a:t>International Conference on Higher Education and Innovation</a:t>
            </a:r>
            <a:endParaRPr lang="en-US" dirty="0"/>
          </a:p>
        </p:txBody>
      </p:sp>
      <p:sp>
        <p:nvSpPr>
          <p:cNvPr id="6" name="Slide Number Placeholder 5"/>
          <p:cNvSpPr>
            <a:spLocks noGrp="1"/>
          </p:cNvSpPr>
          <p:nvPr>
            <p:ph type="sldNum" sz="quarter" idx="12"/>
          </p:nvPr>
        </p:nvSpPr>
        <p:spPr/>
        <p:txBody>
          <a:bodyPr/>
          <a:lstStyle/>
          <a:p>
            <a:fld id="{D1DAE02C-9641-4404-8E72-F934BB55A074}" type="slidenum">
              <a:rPr lang="en-US" smtClean="0"/>
              <a:pPr/>
              <a:t>2</a:t>
            </a:fld>
            <a:endParaRPr lang="en-US" dirty="0"/>
          </a:p>
        </p:txBody>
      </p:sp>
      <p:sp>
        <p:nvSpPr>
          <p:cNvPr id="11" name="Slide Image Placeholder 10"/>
          <p:cNvSpPr>
            <a:spLocks noGrp="1" noRot="1" noChangeAspect="1"/>
          </p:cNvSpPr>
          <p:nvPr>
            <p:ph type="sldImg"/>
          </p:nvPr>
        </p:nvSpPr>
        <p:spPr/>
      </p:sp>
    </p:spTree>
    <p:extLst>
      <p:ext uri="{BB962C8B-B14F-4D97-AF65-F5344CB8AC3E}">
        <p14:creationId xmlns:p14="http://schemas.microsoft.com/office/powerpoint/2010/main" val="994286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Data Types</a:t>
            </a:r>
          </a:p>
          <a:p>
            <a:r>
              <a:rPr lang="en-US" dirty="0" smtClean="0"/>
              <a:t>Administrative Enterprise</a:t>
            </a:r>
            <a:br>
              <a:rPr lang="en-US" dirty="0" smtClean="0"/>
            </a:br>
            <a:r>
              <a:rPr lang="en-US" dirty="0" smtClean="0"/>
              <a:t>(PeopleSoft)</a:t>
            </a:r>
          </a:p>
          <a:p>
            <a:r>
              <a:rPr lang="en-US" dirty="0" smtClean="0"/>
              <a:t>Why </a:t>
            </a:r>
            <a:r>
              <a:rPr lang="en-US" dirty="0" smtClean="0">
                <a:sym typeface="Wingdings" panose="05000000000000000000" pitchFamily="2" charset="2"/>
              </a:rPr>
              <a:t></a:t>
            </a:r>
            <a:r>
              <a:rPr lang="en-US" dirty="0" smtClean="0"/>
              <a:t> Core university mission/business, compliance reporting, decision support</a:t>
            </a:r>
          </a:p>
          <a:p>
            <a:endParaRPr lang="en-US" dirty="0" smtClean="0"/>
          </a:p>
          <a:p>
            <a:r>
              <a:rPr lang="en-US" dirty="0" smtClean="0"/>
              <a:t>Survey</a:t>
            </a:r>
            <a:br>
              <a:rPr lang="en-US" dirty="0" smtClean="0"/>
            </a:br>
            <a:r>
              <a:rPr lang="en-US" dirty="0" smtClean="0"/>
              <a:t>(NSSE, CIRP, satisfaction, alumni)</a:t>
            </a:r>
          </a:p>
          <a:p>
            <a:r>
              <a:rPr lang="en-US" dirty="0" smtClean="0"/>
              <a:t>Why </a:t>
            </a:r>
            <a:r>
              <a:rPr lang="en-US" dirty="0" smtClean="0">
                <a:sym typeface="Wingdings" panose="05000000000000000000" pitchFamily="2" charset="2"/>
              </a:rPr>
              <a:t></a:t>
            </a:r>
            <a:r>
              <a:rPr lang="en-US" dirty="0" smtClean="0"/>
              <a:t> Context, causality, quality</a:t>
            </a:r>
          </a:p>
          <a:p>
            <a:endParaRPr lang="en-US" dirty="0" smtClean="0"/>
          </a:p>
          <a:p>
            <a:r>
              <a:rPr lang="en-US" dirty="0" smtClean="0"/>
              <a:t>Environmental</a:t>
            </a:r>
            <a:br>
              <a:rPr lang="en-US" dirty="0" smtClean="0"/>
            </a:br>
            <a:r>
              <a:rPr lang="en-US" dirty="0" smtClean="0"/>
              <a:t>(IPEDS, rankings, data exchanges)</a:t>
            </a:r>
          </a:p>
          <a:p>
            <a:r>
              <a:rPr lang="en-US" dirty="0" smtClean="0"/>
              <a:t>Why </a:t>
            </a:r>
            <a:r>
              <a:rPr lang="en-US" dirty="0" smtClean="0">
                <a:sym typeface="Wingdings" panose="05000000000000000000" pitchFamily="2" charset="2"/>
              </a:rPr>
              <a:t></a:t>
            </a:r>
            <a:r>
              <a:rPr lang="en-US" dirty="0" smtClean="0"/>
              <a:t> Comparison, context</a:t>
            </a:r>
          </a:p>
          <a:p>
            <a:endParaRPr lang="en-US" dirty="0" smtClean="0"/>
          </a:p>
          <a:p>
            <a:r>
              <a:rPr lang="en-US" dirty="0" smtClean="0"/>
              <a:t>Administrative Ancillary</a:t>
            </a:r>
            <a:br>
              <a:rPr lang="en-US" dirty="0" smtClean="0"/>
            </a:br>
            <a:r>
              <a:rPr lang="en-US" dirty="0" smtClean="0"/>
              <a:t>(Blackboard, Social Networking)</a:t>
            </a:r>
          </a:p>
          <a:p>
            <a:endParaRPr lang="en-US" dirty="0"/>
          </a:p>
        </p:txBody>
      </p:sp>
      <p:sp>
        <p:nvSpPr>
          <p:cNvPr id="4" name="Header Placeholder 3"/>
          <p:cNvSpPr>
            <a:spLocks noGrp="1"/>
          </p:cNvSpPr>
          <p:nvPr>
            <p:ph type="hdr" sz="quarter" idx="10"/>
          </p:nvPr>
        </p:nvSpPr>
        <p:spPr/>
        <p:txBody>
          <a:bodyPr/>
          <a:lstStyle/>
          <a:p>
            <a:r>
              <a:rPr lang="en-US" dirty="0"/>
              <a:t>Dr. Braden J. Hosch</a:t>
            </a:r>
          </a:p>
          <a:p>
            <a:r>
              <a:rPr lang="en-US" dirty="0"/>
              <a:t>Stony Brook University</a:t>
            </a:r>
            <a:endParaRPr lang="en-US" dirty="0"/>
          </a:p>
        </p:txBody>
      </p:sp>
      <p:sp>
        <p:nvSpPr>
          <p:cNvPr id="5" name="Footer Placeholder 4"/>
          <p:cNvSpPr>
            <a:spLocks noGrp="1"/>
          </p:cNvSpPr>
          <p:nvPr>
            <p:ph type="ftr" sz="quarter" idx="11"/>
          </p:nvPr>
        </p:nvSpPr>
        <p:spPr/>
        <p:txBody>
          <a:bodyPr/>
          <a:lstStyle/>
          <a:p>
            <a:r>
              <a:rPr lang="en-US" dirty="0"/>
              <a:t>International Conference on Higher Education and Innovation</a:t>
            </a:r>
            <a:endParaRPr lang="en-US" dirty="0"/>
          </a:p>
        </p:txBody>
      </p:sp>
      <p:sp>
        <p:nvSpPr>
          <p:cNvPr id="6" name="Slide Number Placeholder 5"/>
          <p:cNvSpPr>
            <a:spLocks noGrp="1"/>
          </p:cNvSpPr>
          <p:nvPr>
            <p:ph type="sldNum" sz="quarter" idx="12"/>
          </p:nvPr>
        </p:nvSpPr>
        <p:spPr/>
        <p:txBody>
          <a:bodyPr/>
          <a:lstStyle/>
          <a:p>
            <a:fld id="{D1DAE02C-9641-4404-8E72-F934BB55A074}" type="slidenum">
              <a:rPr lang="en-US" smtClean="0"/>
              <a:pPr/>
              <a:t>20</a:t>
            </a:fld>
            <a:endParaRPr lang="en-US" dirty="0"/>
          </a:p>
        </p:txBody>
      </p:sp>
      <p:sp>
        <p:nvSpPr>
          <p:cNvPr id="11" name="Slide Image Placeholder 10"/>
          <p:cNvSpPr>
            <a:spLocks noGrp="1" noRot="1" noChangeAspect="1"/>
          </p:cNvSpPr>
          <p:nvPr>
            <p:ph type="sldImg"/>
          </p:nvPr>
        </p:nvSpPr>
        <p:spPr/>
      </p:sp>
    </p:spTree>
    <p:extLst>
      <p:ext uri="{BB962C8B-B14F-4D97-AF65-F5344CB8AC3E}">
        <p14:creationId xmlns:p14="http://schemas.microsoft.com/office/powerpoint/2010/main" val="19826271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External reporting and accountability falls generally into four areas: federal, state, system, and rankings publications. For our university, federal and state level reporting entail preparation of descriptive summary statistics collected by government entities through surveys (IPEDS, NYSED). As a member of the SUNY system, we are required to provide unit record data for students and employees to the system office, which prepares reports for the governing board and the legislature. Over 100 external surveys for rankings publications and other organizations are completed by our office each year, and these too typically entail preparation of summary statistics.</a:t>
            </a:r>
            <a:endParaRPr lang="en-US" dirty="0"/>
          </a:p>
        </p:txBody>
      </p:sp>
      <p:sp>
        <p:nvSpPr>
          <p:cNvPr id="4" name="Header Placeholder 3"/>
          <p:cNvSpPr>
            <a:spLocks noGrp="1"/>
          </p:cNvSpPr>
          <p:nvPr>
            <p:ph type="hdr" sz="quarter" idx="10"/>
          </p:nvPr>
        </p:nvSpPr>
        <p:spPr/>
        <p:txBody>
          <a:bodyPr/>
          <a:lstStyle/>
          <a:p>
            <a:r>
              <a:rPr lang="en-US" dirty="0"/>
              <a:t>Dr. Braden J. Hosch</a:t>
            </a:r>
          </a:p>
          <a:p>
            <a:r>
              <a:rPr lang="en-US" dirty="0"/>
              <a:t>Stony Brook University</a:t>
            </a:r>
            <a:endParaRPr lang="en-US" dirty="0"/>
          </a:p>
        </p:txBody>
      </p:sp>
      <p:sp>
        <p:nvSpPr>
          <p:cNvPr id="5" name="Footer Placeholder 4"/>
          <p:cNvSpPr>
            <a:spLocks noGrp="1"/>
          </p:cNvSpPr>
          <p:nvPr>
            <p:ph type="ftr" sz="quarter" idx="11"/>
          </p:nvPr>
        </p:nvSpPr>
        <p:spPr/>
        <p:txBody>
          <a:bodyPr/>
          <a:lstStyle/>
          <a:p>
            <a:r>
              <a:rPr lang="en-US" dirty="0"/>
              <a:t>International Conference on Higher Education and Innovation</a:t>
            </a:r>
            <a:endParaRPr lang="en-US" dirty="0"/>
          </a:p>
        </p:txBody>
      </p:sp>
      <p:sp>
        <p:nvSpPr>
          <p:cNvPr id="6" name="Slide Number Placeholder 5"/>
          <p:cNvSpPr>
            <a:spLocks noGrp="1"/>
          </p:cNvSpPr>
          <p:nvPr>
            <p:ph type="sldNum" sz="quarter" idx="12"/>
          </p:nvPr>
        </p:nvSpPr>
        <p:spPr/>
        <p:txBody>
          <a:bodyPr/>
          <a:lstStyle/>
          <a:p>
            <a:fld id="{D1DAE02C-9641-4404-8E72-F934BB55A074}" type="slidenum">
              <a:rPr lang="en-US" smtClean="0"/>
              <a:pPr/>
              <a:t>21</a:t>
            </a:fld>
            <a:endParaRPr lang="en-US" dirty="0"/>
          </a:p>
        </p:txBody>
      </p:sp>
      <p:sp>
        <p:nvSpPr>
          <p:cNvPr id="21" name="Slide Image Placeholder 20"/>
          <p:cNvSpPr>
            <a:spLocks noGrp="1" noRot="1" noChangeAspect="1"/>
          </p:cNvSpPr>
          <p:nvPr>
            <p:ph type="sldImg"/>
          </p:nvPr>
        </p:nvSpPr>
        <p:spPr/>
      </p:sp>
    </p:spTree>
    <p:extLst>
      <p:ext uri="{BB962C8B-B14F-4D97-AF65-F5344CB8AC3E}">
        <p14:creationId xmlns:p14="http://schemas.microsoft.com/office/powerpoint/2010/main" val="37953600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911225"/>
            <a:ext cx="2986087" cy="2239963"/>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Dr. Braden J. Hosch</a:t>
            </a:r>
          </a:p>
          <a:p>
            <a:r>
              <a:rPr lang="en-US" dirty="0"/>
              <a:t>Stony Brook University</a:t>
            </a:r>
            <a:endParaRPr lang="en-US" dirty="0"/>
          </a:p>
        </p:txBody>
      </p:sp>
      <p:sp>
        <p:nvSpPr>
          <p:cNvPr id="5" name="Footer Placeholder 4"/>
          <p:cNvSpPr>
            <a:spLocks noGrp="1"/>
          </p:cNvSpPr>
          <p:nvPr>
            <p:ph type="ftr" sz="quarter" idx="11"/>
          </p:nvPr>
        </p:nvSpPr>
        <p:spPr/>
        <p:txBody>
          <a:bodyPr/>
          <a:lstStyle/>
          <a:p>
            <a:r>
              <a:rPr lang="en-US" dirty="0"/>
              <a:t>International Conference on Higher Education and Innovation</a:t>
            </a:r>
            <a:endParaRPr lang="en-US" dirty="0"/>
          </a:p>
        </p:txBody>
      </p:sp>
      <p:sp>
        <p:nvSpPr>
          <p:cNvPr id="6" name="Slide Number Placeholder 5"/>
          <p:cNvSpPr>
            <a:spLocks noGrp="1"/>
          </p:cNvSpPr>
          <p:nvPr>
            <p:ph type="sldNum" sz="quarter" idx="12"/>
          </p:nvPr>
        </p:nvSpPr>
        <p:spPr/>
        <p:txBody>
          <a:bodyPr/>
          <a:lstStyle/>
          <a:p>
            <a:fld id="{D1DAE02C-9641-4404-8E72-F934BB55A074}" type="slidenum">
              <a:rPr lang="en-US" smtClean="0"/>
              <a:t>22</a:t>
            </a:fld>
            <a:endParaRPr lang="en-US" dirty="0"/>
          </a:p>
        </p:txBody>
      </p:sp>
    </p:spTree>
    <p:extLst>
      <p:ext uri="{BB962C8B-B14F-4D97-AF65-F5344CB8AC3E}">
        <p14:creationId xmlns:p14="http://schemas.microsoft.com/office/powerpoint/2010/main" val="23712682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segment of my presentation covers how we get our job done. The vast majority of our day-to-day activities rely on the tools I’m</a:t>
            </a:r>
            <a:r>
              <a:rPr lang="en-US" baseline="0" dirty="0" smtClean="0"/>
              <a:t> going to discuss.</a:t>
            </a:r>
            <a:endParaRPr lang="en-US" dirty="0"/>
          </a:p>
        </p:txBody>
      </p:sp>
      <p:sp>
        <p:nvSpPr>
          <p:cNvPr id="4" name="Header Placeholder 3"/>
          <p:cNvSpPr>
            <a:spLocks noGrp="1"/>
          </p:cNvSpPr>
          <p:nvPr>
            <p:ph type="hdr" sz="quarter" idx="10"/>
          </p:nvPr>
        </p:nvSpPr>
        <p:spPr/>
        <p:txBody>
          <a:bodyPr/>
          <a:lstStyle/>
          <a:p>
            <a:r>
              <a:rPr lang="en-US" dirty="0"/>
              <a:t>Dr. Braden J. Hosch</a:t>
            </a:r>
          </a:p>
          <a:p>
            <a:r>
              <a:rPr lang="en-US" dirty="0"/>
              <a:t>Stony Brook University</a:t>
            </a:r>
            <a:endParaRPr lang="en-US" dirty="0"/>
          </a:p>
        </p:txBody>
      </p:sp>
      <p:sp>
        <p:nvSpPr>
          <p:cNvPr id="5" name="Footer Placeholder 4"/>
          <p:cNvSpPr>
            <a:spLocks noGrp="1"/>
          </p:cNvSpPr>
          <p:nvPr>
            <p:ph type="ftr" sz="quarter" idx="11"/>
          </p:nvPr>
        </p:nvSpPr>
        <p:spPr/>
        <p:txBody>
          <a:bodyPr/>
          <a:lstStyle/>
          <a:p>
            <a:r>
              <a:rPr lang="en-US" dirty="0"/>
              <a:t>International Conference on Higher Education and Innovation</a:t>
            </a:r>
            <a:endParaRPr lang="en-US" dirty="0"/>
          </a:p>
        </p:txBody>
      </p:sp>
      <p:sp>
        <p:nvSpPr>
          <p:cNvPr id="6" name="Slide Number Placeholder 5"/>
          <p:cNvSpPr>
            <a:spLocks noGrp="1"/>
          </p:cNvSpPr>
          <p:nvPr>
            <p:ph type="sldNum" sz="quarter" idx="12"/>
          </p:nvPr>
        </p:nvSpPr>
        <p:spPr/>
        <p:txBody>
          <a:bodyPr/>
          <a:lstStyle/>
          <a:p>
            <a:fld id="{D1DAE02C-9641-4404-8E72-F934BB55A074}" type="slidenum">
              <a:rPr lang="en-US" smtClean="0"/>
              <a:t>23</a:t>
            </a:fld>
            <a:endParaRPr lang="en-US" dirty="0"/>
          </a:p>
        </p:txBody>
      </p:sp>
    </p:spTree>
    <p:extLst>
      <p:ext uri="{BB962C8B-B14F-4D97-AF65-F5344CB8AC3E}">
        <p14:creationId xmlns:p14="http://schemas.microsoft.com/office/powerpoint/2010/main" val="19579917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Fundamentally, we rely heavily on the Microsoft Office Suite for preparation of reports, production of descriptive statistics, and preparation of tables and graphs. File sharing is largely accomplished through email, Google Drive, and our web site. More statistically complex activities use SPSS and SAS. Data mining, inferential statistics, and analysis of large surveys and data sets rely on these packages. We also use some specialized products noted on the slide. Tableau Visual Analysis for Databases is growing more important for us as we use it increasingly to build dynamic tables and charts for web publication.</a:t>
            </a:r>
            <a:endParaRPr lang="en-US" dirty="0"/>
          </a:p>
        </p:txBody>
      </p:sp>
      <p:sp>
        <p:nvSpPr>
          <p:cNvPr id="4" name="Header Placeholder 3"/>
          <p:cNvSpPr>
            <a:spLocks noGrp="1"/>
          </p:cNvSpPr>
          <p:nvPr>
            <p:ph type="hdr" sz="quarter" idx="10"/>
          </p:nvPr>
        </p:nvSpPr>
        <p:spPr/>
        <p:txBody>
          <a:bodyPr/>
          <a:lstStyle/>
          <a:p>
            <a:r>
              <a:rPr lang="en-US" dirty="0"/>
              <a:t>Dr. Braden J. Hosch</a:t>
            </a:r>
          </a:p>
          <a:p>
            <a:r>
              <a:rPr lang="en-US" dirty="0"/>
              <a:t>Stony Brook University</a:t>
            </a:r>
            <a:endParaRPr lang="en-US" dirty="0"/>
          </a:p>
        </p:txBody>
      </p:sp>
      <p:sp>
        <p:nvSpPr>
          <p:cNvPr id="5" name="Footer Placeholder 4"/>
          <p:cNvSpPr>
            <a:spLocks noGrp="1"/>
          </p:cNvSpPr>
          <p:nvPr>
            <p:ph type="ftr" sz="quarter" idx="11"/>
          </p:nvPr>
        </p:nvSpPr>
        <p:spPr/>
        <p:txBody>
          <a:bodyPr/>
          <a:lstStyle/>
          <a:p>
            <a:r>
              <a:rPr lang="en-US" dirty="0"/>
              <a:t>International Conference on Higher Education and Innovation</a:t>
            </a:r>
            <a:endParaRPr lang="en-US" dirty="0"/>
          </a:p>
        </p:txBody>
      </p:sp>
      <p:sp>
        <p:nvSpPr>
          <p:cNvPr id="6" name="Slide Number Placeholder 5"/>
          <p:cNvSpPr>
            <a:spLocks noGrp="1"/>
          </p:cNvSpPr>
          <p:nvPr>
            <p:ph type="sldNum" sz="quarter" idx="12"/>
          </p:nvPr>
        </p:nvSpPr>
        <p:spPr/>
        <p:txBody>
          <a:bodyPr/>
          <a:lstStyle/>
          <a:p>
            <a:fld id="{D1DAE02C-9641-4404-8E72-F934BB55A074}" type="slidenum">
              <a:rPr lang="en-US" smtClean="0"/>
              <a:pPr/>
              <a:t>24</a:t>
            </a:fld>
            <a:endParaRPr lang="en-US" dirty="0"/>
          </a:p>
        </p:txBody>
      </p:sp>
      <p:sp>
        <p:nvSpPr>
          <p:cNvPr id="11" name="Slide Image Placeholder 10"/>
          <p:cNvSpPr>
            <a:spLocks noGrp="1" noRot="1" noChangeAspect="1"/>
          </p:cNvSpPr>
          <p:nvPr>
            <p:ph type="sldImg"/>
          </p:nvPr>
        </p:nvSpPr>
        <p:spPr/>
      </p:sp>
    </p:spTree>
    <p:extLst>
      <p:ext uri="{BB962C8B-B14F-4D97-AF65-F5344CB8AC3E}">
        <p14:creationId xmlns:p14="http://schemas.microsoft.com/office/powerpoint/2010/main" val="14618720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University investing in data warehousing beginning in 2006, with broad</a:t>
            </a:r>
            <a:r>
              <a:rPr lang="en-US" baseline="0" dirty="0" smtClean="0"/>
              <a:t> implementation by 2010. The project was largely driven by the Financial Affairs division. IR stopped managing its own data beginning in 2011. The warehouse extracts selected data, almost exclusively from PeopleSoft – our enterprise system – houses the data in a MySQL server array and is set to produce a range of mostly static reports through SBU reporting. In 2013 a more robust dynamic reporting tool was implemented. The warehouse is managed by a Decision Support unit in Information Technology with 5.0 FTE, all of whom principally operate as SQL programmers</a:t>
            </a:r>
          </a:p>
          <a:p>
            <a:endParaRPr lang="en-US" baseline="0" dirty="0" smtClean="0"/>
          </a:p>
          <a:p>
            <a:r>
              <a:rPr lang="en-US" baseline="0" dirty="0" smtClean="0"/>
              <a:t>This infrastructure is incredibly valuable and has huge potential for leveraging. Nevertheless, several limitations first need to be overcome: 1. data definitions are not aligned with federal or system standards, thus the warehouse cannot replicate publicly available reports about enrollment, completions, staffing, etc. This leads to enormous analytical confusion. Some data sets like enrollment are set to freeze on a given census date, but completions and human resources are not, and so the same query run at a different time will produce different answers. Finally the governance of data in the warehouse and the source data that supplies it is missing key formalized structures and policies to ensure data quality, meeting business requirements, etc.</a:t>
            </a:r>
            <a:endParaRPr lang="en-US" dirty="0"/>
          </a:p>
        </p:txBody>
      </p:sp>
      <p:sp>
        <p:nvSpPr>
          <p:cNvPr id="4" name="Header Placeholder 3"/>
          <p:cNvSpPr>
            <a:spLocks noGrp="1"/>
          </p:cNvSpPr>
          <p:nvPr>
            <p:ph type="hdr" sz="quarter" idx="10"/>
          </p:nvPr>
        </p:nvSpPr>
        <p:spPr/>
        <p:txBody>
          <a:bodyPr/>
          <a:lstStyle/>
          <a:p>
            <a:r>
              <a:rPr lang="en-US" dirty="0"/>
              <a:t>Dr. Braden J. Hosch</a:t>
            </a:r>
          </a:p>
          <a:p>
            <a:r>
              <a:rPr lang="en-US" dirty="0"/>
              <a:t>Stony Brook University</a:t>
            </a:r>
            <a:endParaRPr lang="en-US" dirty="0"/>
          </a:p>
        </p:txBody>
      </p:sp>
      <p:sp>
        <p:nvSpPr>
          <p:cNvPr id="5" name="Footer Placeholder 4"/>
          <p:cNvSpPr>
            <a:spLocks noGrp="1"/>
          </p:cNvSpPr>
          <p:nvPr>
            <p:ph type="ftr" sz="quarter" idx="11"/>
          </p:nvPr>
        </p:nvSpPr>
        <p:spPr/>
        <p:txBody>
          <a:bodyPr/>
          <a:lstStyle/>
          <a:p>
            <a:r>
              <a:rPr lang="en-US" dirty="0"/>
              <a:t>International Conference on Higher Education and Innovation</a:t>
            </a:r>
            <a:endParaRPr lang="en-US" dirty="0"/>
          </a:p>
        </p:txBody>
      </p:sp>
      <p:sp>
        <p:nvSpPr>
          <p:cNvPr id="6" name="Slide Number Placeholder 5"/>
          <p:cNvSpPr>
            <a:spLocks noGrp="1"/>
          </p:cNvSpPr>
          <p:nvPr>
            <p:ph type="sldNum" sz="quarter" idx="12"/>
          </p:nvPr>
        </p:nvSpPr>
        <p:spPr/>
        <p:txBody>
          <a:bodyPr/>
          <a:lstStyle/>
          <a:p>
            <a:fld id="{D1DAE02C-9641-4404-8E72-F934BB55A074}" type="slidenum">
              <a:rPr lang="en-US" smtClean="0"/>
              <a:t>25</a:t>
            </a:fld>
            <a:endParaRPr lang="en-US" dirty="0"/>
          </a:p>
        </p:txBody>
      </p:sp>
    </p:spTree>
    <p:extLst>
      <p:ext uri="{BB962C8B-B14F-4D97-AF65-F5344CB8AC3E}">
        <p14:creationId xmlns:p14="http://schemas.microsoft.com/office/powerpoint/2010/main" val="41021912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Dynamic reporting is available from the data warehouse using a platform</a:t>
            </a:r>
            <a:r>
              <a:rPr lang="en-US" baseline="0" dirty="0" smtClean="0"/>
              <a:t> called Pyramid Analytics. The screenshot above depicts same-time enrollment rates by class level based on the number of days prior to the start of the fall term. The actual data here are unimportant for the topic today other than to show a dynamic reporting tool is connected to the warehouse resource. As previously noted, a significant limitation of the current resource is that it does not account for external reporting standards or business rules and so it does not generate statistics that count the way the U.S. government counts students or the way the governing board counts students. Effecting this alignment is one of the outcomes that should emerge from the data governance project. It is also inaccessible from a physical location other than our main campus.</a:t>
            </a:r>
            <a:endParaRPr lang="en-US" dirty="0"/>
          </a:p>
        </p:txBody>
      </p:sp>
      <p:sp>
        <p:nvSpPr>
          <p:cNvPr id="4" name="Header Placeholder 3"/>
          <p:cNvSpPr>
            <a:spLocks noGrp="1"/>
          </p:cNvSpPr>
          <p:nvPr>
            <p:ph type="hdr" sz="quarter" idx="10"/>
          </p:nvPr>
        </p:nvSpPr>
        <p:spPr/>
        <p:txBody>
          <a:bodyPr/>
          <a:lstStyle/>
          <a:p>
            <a:r>
              <a:rPr lang="en-US" dirty="0"/>
              <a:t>Dr. Braden J. Hosch</a:t>
            </a:r>
          </a:p>
          <a:p>
            <a:r>
              <a:rPr lang="en-US" dirty="0"/>
              <a:t>Stony Brook University</a:t>
            </a:r>
            <a:endParaRPr lang="en-US" dirty="0"/>
          </a:p>
        </p:txBody>
      </p:sp>
      <p:sp>
        <p:nvSpPr>
          <p:cNvPr id="5" name="Footer Placeholder 4"/>
          <p:cNvSpPr>
            <a:spLocks noGrp="1"/>
          </p:cNvSpPr>
          <p:nvPr>
            <p:ph type="ftr" sz="quarter" idx="11"/>
          </p:nvPr>
        </p:nvSpPr>
        <p:spPr/>
        <p:txBody>
          <a:bodyPr/>
          <a:lstStyle/>
          <a:p>
            <a:r>
              <a:rPr lang="en-US" dirty="0"/>
              <a:t>International Conference on Higher Education and Innovation</a:t>
            </a:r>
            <a:endParaRPr lang="en-US" dirty="0"/>
          </a:p>
        </p:txBody>
      </p:sp>
      <p:sp>
        <p:nvSpPr>
          <p:cNvPr id="6" name="Slide Number Placeholder 5"/>
          <p:cNvSpPr>
            <a:spLocks noGrp="1"/>
          </p:cNvSpPr>
          <p:nvPr>
            <p:ph type="sldNum" sz="quarter" idx="12"/>
          </p:nvPr>
        </p:nvSpPr>
        <p:spPr/>
        <p:txBody>
          <a:bodyPr/>
          <a:lstStyle/>
          <a:p>
            <a:fld id="{D1DAE02C-9641-4404-8E72-F934BB55A074}" type="slidenum">
              <a:rPr lang="en-US" smtClean="0"/>
              <a:t>26</a:t>
            </a:fld>
            <a:endParaRPr lang="en-US" dirty="0"/>
          </a:p>
        </p:txBody>
      </p:sp>
    </p:spTree>
    <p:extLst>
      <p:ext uri="{BB962C8B-B14F-4D97-AF65-F5344CB8AC3E}">
        <p14:creationId xmlns:p14="http://schemas.microsoft.com/office/powerpoint/2010/main" val="28300739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smtClean="0"/>
              <a:t>Data governance is the formalizing behavior around the definition, production and usage of data to manage risk and improve the quality and usability of selected data. (Robert Seiner, TDAN). It includes</a:t>
            </a:r>
            <a:br>
              <a:rPr lang="en-US" dirty="0" smtClean="0"/>
            </a:br>
            <a:endParaRPr lang="en-US" dirty="0" smtClean="0"/>
          </a:p>
          <a:p>
            <a:pPr lvl="0"/>
            <a:r>
              <a:rPr lang="en-US" dirty="0" smtClean="0"/>
              <a:t>specification of decision rights</a:t>
            </a:r>
          </a:p>
          <a:p>
            <a:pPr marL="342850" indent="-342850">
              <a:buFont typeface="Arial" panose="020B0604020202020204" pitchFamily="34" charset="0"/>
              <a:buChar char="•"/>
            </a:pPr>
            <a:r>
              <a:rPr lang="en-US" dirty="0" smtClean="0"/>
              <a:t>an accountability framework to ensure appropriate behavior</a:t>
            </a:r>
          </a:p>
          <a:p>
            <a:pPr marL="342850" indent="-342850">
              <a:buFont typeface="Arial" panose="020B0604020202020204" pitchFamily="34" charset="0"/>
              <a:buChar char="•"/>
            </a:pPr>
            <a:r>
              <a:rPr lang="en-US" dirty="0" smtClean="0"/>
              <a:t>valuation, creation, storage, use, archiving and deletion of information</a:t>
            </a:r>
          </a:p>
          <a:p>
            <a:pPr marL="342850" indent="-342850">
              <a:buFont typeface="Arial" panose="020B0604020202020204" pitchFamily="34" charset="0"/>
              <a:buChar char="•"/>
            </a:pPr>
            <a:r>
              <a:rPr lang="en-US" dirty="0" smtClean="0"/>
              <a:t>processes, roles and policies, standards and metrics that ensure the effective and efficient use of information (Gartner)</a:t>
            </a:r>
          </a:p>
          <a:p>
            <a:pPr lvl="1"/>
            <a:endParaRPr lang="en-US" dirty="0" smtClean="0"/>
          </a:p>
          <a:p>
            <a:pPr lvl="0"/>
            <a:r>
              <a:rPr lang="en-US" dirty="0" smtClean="0"/>
              <a:t>Stony Brook’s project to strengthen its data infrastructure will examine existing governance structures, including active and inactive groups and lines of responsibility. </a:t>
            </a:r>
          </a:p>
          <a:p>
            <a:pPr marL="342850" indent="-342850">
              <a:buFont typeface="+mj-lt"/>
              <a:buAutoNum type="arabicPeriod"/>
            </a:pPr>
            <a:r>
              <a:rPr lang="en-US" dirty="0" smtClean="0"/>
              <a:t>A review will be conducted of existing processes, practices and procedures that significantly impact data management and stakeholders. </a:t>
            </a:r>
          </a:p>
          <a:p>
            <a:pPr marL="342850" indent="-342850">
              <a:buFont typeface="+mj-lt"/>
              <a:buAutoNum type="arabicPeriod"/>
            </a:pPr>
            <a:r>
              <a:rPr lang="en-US" dirty="0" smtClean="0"/>
              <a:t>Roles of cross-functional groups will be identified and articulated; functional roles in business units (e.g. data owner, data custodian, report owner) will also be identified and articulated. </a:t>
            </a:r>
          </a:p>
          <a:p>
            <a:pPr marL="342850" indent="-342850">
              <a:buFont typeface="+mj-lt"/>
              <a:buAutoNum type="arabicPeriod"/>
            </a:pPr>
            <a:r>
              <a:rPr lang="en-US" dirty="0" smtClean="0"/>
              <a:t>A formal governance structure following from agreed upon mission and goals will be drafted, approved, implemented, and posted on a website to codify roles and responsibilities. </a:t>
            </a:r>
          </a:p>
          <a:p>
            <a:pPr marL="342850" indent="-342850">
              <a:buFont typeface="+mj-lt"/>
              <a:buAutoNum type="arabicPeriod"/>
            </a:pPr>
            <a:r>
              <a:rPr lang="en-US" dirty="0" smtClean="0"/>
              <a:t>The process for prioritization as well as adoption and adjustment of standards will be examined, adjusted as needed, and formalized</a:t>
            </a:r>
          </a:p>
          <a:p>
            <a:endParaRPr lang="en-US" dirty="0"/>
          </a:p>
        </p:txBody>
      </p:sp>
      <p:sp>
        <p:nvSpPr>
          <p:cNvPr id="4" name="Header Placeholder 3"/>
          <p:cNvSpPr>
            <a:spLocks noGrp="1"/>
          </p:cNvSpPr>
          <p:nvPr>
            <p:ph type="hdr" sz="quarter" idx="10"/>
          </p:nvPr>
        </p:nvSpPr>
        <p:spPr/>
        <p:txBody>
          <a:bodyPr/>
          <a:lstStyle/>
          <a:p>
            <a:r>
              <a:rPr lang="en-US" dirty="0"/>
              <a:t>Dr. Braden J. Hosch</a:t>
            </a:r>
          </a:p>
          <a:p>
            <a:r>
              <a:rPr lang="en-US" dirty="0"/>
              <a:t>Stony Brook University</a:t>
            </a:r>
            <a:endParaRPr lang="en-US" dirty="0"/>
          </a:p>
        </p:txBody>
      </p:sp>
      <p:sp>
        <p:nvSpPr>
          <p:cNvPr id="5" name="Footer Placeholder 4"/>
          <p:cNvSpPr>
            <a:spLocks noGrp="1"/>
          </p:cNvSpPr>
          <p:nvPr>
            <p:ph type="ftr" sz="quarter" idx="11"/>
          </p:nvPr>
        </p:nvSpPr>
        <p:spPr/>
        <p:txBody>
          <a:bodyPr/>
          <a:lstStyle/>
          <a:p>
            <a:r>
              <a:rPr lang="en-US" dirty="0"/>
              <a:t>International Conference on Higher Education and Innovation</a:t>
            </a:r>
            <a:endParaRPr lang="en-US" dirty="0"/>
          </a:p>
        </p:txBody>
      </p:sp>
      <p:sp>
        <p:nvSpPr>
          <p:cNvPr id="6" name="Slide Number Placeholder 5"/>
          <p:cNvSpPr>
            <a:spLocks noGrp="1"/>
          </p:cNvSpPr>
          <p:nvPr>
            <p:ph type="sldNum" sz="quarter" idx="12"/>
          </p:nvPr>
        </p:nvSpPr>
        <p:spPr/>
        <p:txBody>
          <a:bodyPr/>
          <a:lstStyle/>
          <a:p>
            <a:fld id="{D1DAE02C-9641-4404-8E72-F934BB55A074}" type="slidenum">
              <a:rPr lang="en-US" smtClean="0"/>
              <a:pPr/>
              <a:t>27</a:t>
            </a:fld>
            <a:endParaRPr lang="en-US" dirty="0"/>
          </a:p>
        </p:txBody>
      </p:sp>
      <p:sp>
        <p:nvSpPr>
          <p:cNvPr id="11" name="Slide Image Placeholder 10"/>
          <p:cNvSpPr>
            <a:spLocks noGrp="1" noRot="1" noChangeAspect="1"/>
          </p:cNvSpPr>
          <p:nvPr>
            <p:ph type="sldImg"/>
          </p:nvPr>
        </p:nvSpPr>
        <p:spPr/>
      </p:sp>
    </p:spTree>
    <p:extLst>
      <p:ext uri="{BB962C8B-B14F-4D97-AF65-F5344CB8AC3E}">
        <p14:creationId xmlns:p14="http://schemas.microsoft.com/office/powerpoint/2010/main" val="15774692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late 2014, the</a:t>
            </a:r>
            <a:r>
              <a:rPr lang="en-US" dirty="0" smtClean="0"/>
              <a:t> office website was moved out of an FTP environment with editing in Dreamweaver</a:t>
            </a:r>
            <a:r>
              <a:rPr lang="en-US" baseline="0" dirty="0" smtClean="0"/>
              <a:t> and into the University content management system. The website is still under significant development and will likely not reach a more optimal functionality until fall 2015.</a:t>
            </a:r>
            <a:endParaRPr lang="en-US" dirty="0"/>
          </a:p>
        </p:txBody>
      </p:sp>
      <p:sp>
        <p:nvSpPr>
          <p:cNvPr id="4" name="Header Placeholder 3"/>
          <p:cNvSpPr>
            <a:spLocks noGrp="1"/>
          </p:cNvSpPr>
          <p:nvPr>
            <p:ph type="hdr" sz="quarter" idx="10"/>
          </p:nvPr>
        </p:nvSpPr>
        <p:spPr/>
        <p:txBody>
          <a:bodyPr/>
          <a:lstStyle/>
          <a:p>
            <a:r>
              <a:rPr lang="en-US" dirty="0"/>
              <a:t>Dr. Braden J. Hosch</a:t>
            </a:r>
          </a:p>
          <a:p>
            <a:r>
              <a:rPr lang="en-US" dirty="0"/>
              <a:t>Stony Brook University</a:t>
            </a:r>
            <a:endParaRPr lang="en-US" dirty="0"/>
          </a:p>
        </p:txBody>
      </p:sp>
      <p:sp>
        <p:nvSpPr>
          <p:cNvPr id="5" name="Footer Placeholder 4"/>
          <p:cNvSpPr>
            <a:spLocks noGrp="1"/>
          </p:cNvSpPr>
          <p:nvPr>
            <p:ph type="ftr" sz="quarter" idx="11"/>
          </p:nvPr>
        </p:nvSpPr>
        <p:spPr/>
        <p:txBody>
          <a:bodyPr/>
          <a:lstStyle/>
          <a:p>
            <a:r>
              <a:rPr lang="en-US" dirty="0"/>
              <a:t>International Conference on Higher Education and Innovation</a:t>
            </a:r>
            <a:endParaRPr lang="en-US" dirty="0"/>
          </a:p>
        </p:txBody>
      </p:sp>
      <p:sp>
        <p:nvSpPr>
          <p:cNvPr id="6" name="Slide Number Placeholder 5"/>
          <p:cNvSpPr>
            <a:spLocks noGrp="1"/>
          </p:cNvSpPr>
          <p:nvPr>
            <p:ph type="sldNum" sz="quarter" idx="12"/>
          </p:nvPr>
        </p:nvSpPr>
        <p:spPr/>
        <p:txBody>
          <a:bodyPr/>
          <a:lstStyle/>
          <a:p>
            <a:fld id="{D1DAE02C-9641-4404-8E72-F934BB55A074}" type="slidenum">
              <a:rPr lang="en-US" smtClean="0"/>
              <a:t>28</a:t>
            </a:fld>
            <a:endParaRPr lang="en-US" dirty="0"/>
          </a:p>
        </p:txBody>
      </p:sp>
    </p:spTree>
    <p:extLst>
      <p:ext uri="{BB962C8B-B14F-4D97-AF65-F5344CB8AC3E}">
        <p14:creationId xmlns:p14="http://schemas.microsoft.com/office/powerpoint/2010/main" val="39572285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Static</a:t>
            </a:r>
            <a:r>
              <a:rPr lang="en-US" baseline="0" dirty="0" smtClean="0"/>
              <a:t> web pages p</a:t>
            </a:r>
            <a:r>
              <a:rPr lang="en-US" dirty="0" smtClean="0"/>
              <a:t>rovide readily accessible</a:t>
            </a:r>
            <a:r>
              <a:rPr lang="en-US" baseline="0" dirty="0" smtClean="0"/>
              <a:t> frequently used or needed statistics. These are important since some devices and browsers can misbehave with dynamic pages. They are also important to preserve history and data integrity. Maintaining a dynamic web resource for 1-2 years is easy and expected. Maintaining it for 20-30 years can be challenging. IR is regularly called upon for historical comparisons over several decades, and so ensuring data are usefully and readily archived for the IR staff of the future is among our responsibilities and obligations.</a:t>
            </a:r>
            <a:endParaRPr lang="en-US" dirty="0"/>
          </a:p>
        </p:txBody>
      </p:sp>
      <p:sp>
        <p:nvSpPr>
          <p:cNvPr id="4" name="Header Placeholder 3"/>
          <p:cNvSpPr>
            <a:spLocks noGrp="1"/>
          </p:cNvSpPr>
          <p:nvPr>
            <p:ph type="hdr" sz="quarter" idx="10"/>
          </p:nvPr>
        </p:nvSpPr>
        <p:spPr/>
        <p:txBody>
          <a:bodyPr/>
          <a:lstStyle/>
          <a:p>
            <a:r>
              <a:rPr lang="en-US" dirty="0"/>
              <a:t>Dr. Braden J. Hosch</a:t>
            </a:r>
          </a:p>
          <a:p>
            <a:r>
              <a:rPr lang="en-US" dirty="0"/>
              <a:t>Stony Brook University</a:t>
            </a:r>
            <a:endParaRPr lang="en-US" dirty="0"/>
          </a:p>
        </p:txBody>
      </p:sp>
      <p:sp>
        <p:nvSpPr>
          <p:cNvPr id="5" name="Footer Placeholder 4"/>
          <p:cNvSpPr>
            <a:spLocks noGrp="1"/>
          </p:cNvSpPr>
          <p:nvPr>
            <p:ph type="ftr" sz="quarter" idx="11"/>
          </p:nvPr>
        </p:nvSpPr>
        <p:spPr/>
        <p:txBody>
          <a:bodyPr/>
          <a:lstStyle/>
          <a:p>
            <a:r>
              <a:rPr lang="en-US" dirty="0"/>
              <a:t>International Conference on Higher Education and Innovation</a:t>
            </a:r>
            <a:endParaRPr lang="en-US" dirty="0"/>
          </a:p>
        </p:txBody>
      </p:sp>
      <p:sp>
        <p:nvSpPr>
          <p:cNvPr id="6" name="Slide Number Placeholder 5"/>
          <p:cNvSpPr>
            <a:spLocks noGrp="1"/>
          </p:cNvSpPr>
          <p:nvPr>
            <p:ph type="sldNum" sz="quarter" idx="12"/>
          </p:nvPr>
        </p:nvSpPr>
        <p:spPr/>
        <p:txBody>
          <a:bodyPr/>
          <a:lstStyle/>
          <a:p>
            <a:fld id="{D1DAE02C-9641-4404-8E72-F934BB55A074}" type="slidenum">
              <a:rPr lang="en-US" smtClean="0"/>
              <a:t>29</a:t>
            </a:fld>
            <a:endParaRPr lang="en-US" dirty="0"/>
          </a:p>
        </p:txBody>
      </p:sp>
    </p:spTree>
    <p:extLst>
      <p:ext uri="{BB962C8B-B14F-4D97-AF65-F5344CB8AC3E}">
        <p14:creationId xmlns:p14="http://schemas.microsoft.com/office/powerpoint/2010/main" val="4185454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Dr. Braden J. Hosch</a:t>
            </a:r>
          </a:p>
          <a:p>
            <a:r>
              <a:rPr lang="en-US" dirty="0"/>
              <a:t>Stony Brook University</a:t>
            </a:r>
            <a:endParaRPr lang="en-US" dirty="0"/>
          </a:p>
        </p:txBody>
      </p:sp>
      <p:sp>
        <p:nvSpPr>
          <p:cNvPr id="5" name="Footer Placeholder 4"/>
          <p:cNvSpPr>
            <a:spLocks noGrp="1"/>
          </p:cNvSpPr>
          <p:nvPr>
            <p:ph type="ftr" sz="quarter" idx="11"/>
          </p:nvPr>
        </p:nvSpPr>
        <p:spPr/>
        <p:txBody>
          <a:bodyPr/>
          <a:lstStyle/>
          <a:p>
            <a:r>
              <a:rPr lang="en-US" dirty="0"/>
              <a:t>International Conference on Higher Education and Innovation</a:t>
            </a:r>
            <a:endParaRPr lang="en-US" dirty="0"/>
          </a:p>
        </p:txBody>
      </p:sp>
      <p:sp>
        <p:nvSpPr>
          <p:cNvPr id="6" name="Slide Number Placeholder 5"/>
          <p:cNvSpPr>
            <a:spLocks noGrp="1"/>
          </p:cNvSpPr>
          <p:nvPr>
            <p:ph type="sldNum" sz="quarter" idx="12"/>
          </p:nvPr>
        </p:nvSpPr>
        <p:spPr/>
        <p:txBody>
          <a:bodyPr/>
          <a:lstStyle/>
          <a:p>
            <a:fld id="{D1DAE02C-9641-4404-8E72-F934BB55A074}" type="slidenum">
              <a:rPr lang="en-US" smtClean="0"/>
              <a:t>3</a:t>
            </a:fld>
            <a:endParaRPr lang="en-US" dirty="0"/>
          </a:p>
        </p:txBody>
      </p:sp>
    </p:spTree>
    <p:extLst>
      <p:ext uri="{BB962C8B-B14F-4D97-AF65-F5344CB8AC3E}">
        <p14:creationId xmlns:p14="http://schemas.microsoft.com/office/powerpoint/2010/main" val="21955823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dirty="0" smtClean="0"/>
              <a:t>Interactive</a:t>
            </a:r>
            <a:r>
              <a:rPr lang="en-US" baseline="0" dirty="0" smtClean="0"/>
              <a:t> pages are targeted for significant expansion in 2015. These p</a:t>
            </a:r>
            <a:r>
              <a:rPr lang="en-US" dirty="0" smtClean="0"/>
              <a:t>rovide readily available self-service information to public – how many English</a:t>
            </a:r>
            <a:r>
              <a:rPr lang="en-US" baseline="0" dirty="0" smtClean="0"/>
              <a:t> majors by level over time? By demographics? They ease the burden of reporting and follow the basic premise that if an individual can buy a book on Amazon.com, then they should be able to find out targeted information about Stony Brook University. </a:t>
            </a:r>
          </a:p>
          <a:p>
            <a:pPr defTabSz="914266">
              <a:defRPr/>
            </a:pPr>
            <a:endParaRPr lang="en-US" baseline="0" dirty="0" smtClean="0"/>
          </a:p>
          <a:p>
            <a:pPr defTabSz="914266">
              <a:defRPr/>
            </a:pPr>
            <a:r>
              <a:rPr lang="en-US" baseline="0" dirty="0" smtClean="0"/>
              <a:t>This example depicts undergraduate fall headcount enrollment for four years. The table shows double majors and unduplicated totals. It was prepared in Tableau desktop and was published using Tableau Public.</a:t>
            </a:r>
            <a:endParaRPr lang="en-US" dirty="0" smtClean="0"/>
          </a:p>
          <a:p>
            <a:endParaRPr lang="en-US" dirty="0" smtClean="0"/>
          </a:p>
          <a:p>
            <a:r>
              <a:rPr lang="en-US" dirty="0" smtClean="0"/>
              <a:t>Hyperlink to interactive page: http://www.stonybrook.edu/commcms/irpe/data/enrollment/fallUGbyMajor.html</a:t>
            </a:r>
          </a:p>
          <a:p>
            <a:endParaRPr lang="en-US" dirty="0" smtClean="0"/>
          </a:p>
        </p:txBody>
      </p:sp>
      <p:sp>
        <p:nvSpPr>
          <p:cNvPr id="4" name="Header Placeholder 3"/>
          <p:cNvSpPr>
            <a:spLocks noGrp="1"/>
          </p:cNvSpPr>
          <p:nvPr>
            <p:ph type="hdr" sz="quarter" idx="10"/>
          </p:nvPr>
        </p:nvSpPr>
        <p:spPr/>
        <p:txBody>
          <a:bodyPr/>
          <a:lstStyle/>
          <a:p>
            <a:r>
              <a:rPr lang="en-US" dirty="0"/>
              <a:t>Dr. Braden J. Hosch</a:t>
            </a:r>
          </a:p>
          <a:p>
            <a:r>
              <a:rPr lang="en-US" dirty="0"/>
              <a:t>Stony Brook University</a:t>
            </a:r>
            <a:endParaRPr lang="en-US" dirty="0"/>
          </a:p>
        </p:txBody>
      </p:sp>
      <p:sp>
        <p:nvSpPr>
          <p:cNvPr id="5" name="Footer Placeholder 4"/>
          <p:cNvSpPr>
            <a:spLocks noGrp="1"/>
          </p:cNvSpPr>
          <p:nvPr>
            <p:ph type="ftr" sz="quarter" idx="11"/>
          </p:nvPr>
        </p:nvSpPr>
        <p:spPr/>
        <p:txBody>
          <a:bodyPr/>
          <a:lstStyle/>
          <a:p>
            <a:r>
              <a:rPr lang="en-US" dirty="0"/>
              <a:t>International Conference on Higher Education and Innovation</a:t>
            </a:r>
            <a:endParaRPr lang="en-US" dirty="0"/>
          </a:p>
        </p:txBody>
      </p:sp>
      <p:sp>
        <p:nvSpPr>
          <p:cNvPr id="6" name="Slide Number Placeholder 5"/>
          <p:cNvSpPr>
            <a:spLocks noGrp="1"/>
          </p:cNvSpPr>
          <p:nvPr>
            <p:ph type="sldNum" sz="quarter" idx="12"/>
          </p:nvPr>
        </p:nvSpPr>
        <p:spPr/>
        <p:txBody>
          <a:bodyPr/>
          <a:lstStyle/>
          <a:p>
            <a:fld id="{D1DAE02C-9641-4404-8E72-F934BB55A074}" type="slidenum">
              <a:rPr lang="en-US" smtClean="0"/>
              <a:t>30</a:t>
            </a:fld>
            <a:endParaRPr lang="en-US" dirty="0"/>
          </a:p>
        </p:txBody>
      </p:sp>
    </p:spTree>
    <p:extLst>
      <p:ext uri="{BB962C8B-B14F-4D97-AF65-F5344CB8AC3E}">
        <p14:creationId xmlns:p14="http://schemas.microsoft.com/office/powerpoint/2010/main" val="25089491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visualizations</a:t>
            </a:r>
            <a:r>
              <a:rPr lang="en-US" baseline="0" dirty="0" smtClean="0"/>
              <a:t> are also targeted for expansion as web resources. These two visualizations show:</a:t>
            </a:r>
            <a:endParaRPr lang="en-US" dirty="0" smtClean="0"/>
          </a:p>
          <a:p>
            <a:endParaRPr lang="en-US" dirty="0" smtClean="0"/>
          </a:p>
          <a:p>
            <a:r>
              <a:rPr lang="en-US" dirty="0" smtClean="0"/>
              <a:t>Degree outcomes of</a:t>
            </a:r>
            <a:r>
              <a:rPr lang="en-US" baseline="0" dirty="0" smtClean="0"/>
              <a:t> full-time, first-time students entering in fall 2007: http://www.stonybrook.edu/commcms/irpe/reports/degree2007.svg</a:t>
            </a:r>
          </a:p>
          <a:p>
            <a:endParaRPr lang="en-US" baseline="0" dirty="0" smtClean="0"/>
          </a:p>
          <a:p>
            <a:r>
              <a:rPr lang="en-US" baseline="0" dirty="0" smtClean="0"/>
              <a:t>Major Migration Sankey Diagram – FT FT students entering in fall 2010:</a:t>
            </a:r>
          </a:p>
          <a:p>
            <a:r>
              <a:rPr lang="en-US" dirty="0" smtClean="0"/>
              <a:t>http://www.stonybrook.edu/commcms/irpe/reports/F2010Migration.htm</a:t>
            </a:r>
            <a:endParaRPr lang="en-US" dirty="0"/>
          </a:p>
        </p:txBody>
      </p:sp>
      <p:sp>
        <p:nvSpPr>
          <p:cNvPr id="4" name="Header Placeholder 3"/>
          <p:cNvSpPr>
            <a:spLocks noGrp="1"/>
          </p:cNvSpPr>
          <p:nvPr>
            <p:ph type="hdr" sz="quarter" idx="10"/>
          </p:nvPr>
        </p:nvSpPr>
        <p:spPr/>
        <p:txBody>
          <a:bodyPr/>
          <a:lstStyle/>
          <a:p>
            <a:r>
              <a:rPr lang="en-US" dirty="0"/>
              <a:t>Dr. Braden J. Hosch</a:t>
            </a:r>
          </a:p>
          <a:p>
            <a:r>
              <a:rPr lang="en-US" dirty="0"/>
              <a:t>Stony Brook University</a:t>
            </a:r>
            <a:endParaRPr lang="en-US" dirty="0"/>
          </a:p>
        </p:txBody>
      </p:sp>
      <p:sp>
        <p:nvSpPr>
          <p:cNvPr id="5" name="Footer Placeholder 4"/>
          <p:cNvSpPr>
            <a:spLocks noGrp="1"/>
          </p:cNvSpPr>
          <p:nvPr>
            <p:ph type="ftr" sz="quarter" idx="11"/>
          </p:nvPr>
        </p:nvSpPr>
        <p:spPr/>
        <p:txBody>
          <a:bodyPr/>
          <a:lstStyle/>
          <a:p>
            <a:r>
              <a:rPr lang="en-US" dirty="0"/>
              <a:t>International Conference on Higher Education and Innovation</a:t>
            </a:r>
            <a:endParaRPr lang="en-US" dirty="0"/>
          </a:p>
        </p:txBody>
      </p:sp>
      <p:sp>
        <p:nvSpPr>
          <p:cNvPr id="6" name="Slide Number Placeholder 5"/>
          <p:cNvSpPr>
            <a:spLocks noGrp="1"/>
          </p:cNvSpPr>
          <p:nvPr>
            <p:ph type="sldNum" sz="quarter" idx="12"/>
          </p:nvPr>
        </p:nvSpPr>
        <p:spPr/>
        <p:txBody>
          <a:bodyPr/>
          <a:lstStyle/>
          <a:p>
            <a:fld id="{D1DAE02C-9641-4404-8E72-F934BB55A074}" type="slidenum">
              <a:rPr lang="en-US" smtClean="0"/>
              <a:t>31</a:t>
            </a:fld>
            <a:endParaRPr lang="en-US" dirty="0"/>
          </a:p>
        </p:txBody>
      </p:sp>
    </p:spTree>
    <p:extLst>
      <p:ext uri="{BB962C8B-B14F-4D97-AF65-F5344CB8AC3E}">
        <p14:creationId xmlns:p14="http://schemas.microsoft.com/office/powerpoint/2010/main" val="9406324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Dashboards</a:t>
            </a:r>
            <a:r>
              <a:rPr lang="en-US" baseline="0" dirty="0" smtClean="0"/>
              <a:t> are the rage, principally because good dashboards clearly and quickly communicate information. Because many of our cycle times in higher education are annual or bi-annual, the notion of an updating dashboard may overstate the timeliness of the instrument. Nevertheless, preparation of data in this way is increasingly a requirement for successful IR offices. This particular dashboard provides the president and his direct reports with high level information linked to key university goals. It is a mix of static pdf documents managed in Google Drive that link to some dynamic resources. Business requirements for this dashboard included rock-solid access from off-campus and on mobile devices.</a:t>
            </a:r>
            <a:endParaRPr lang="en-US" dirty="0"/>
          </a:p>
        </p:txBody>
      </p:sp>
      <p:sp>
        <p:nvSpPr>
          <p:cNvPr id="4" name="Header Placeholder 3"/>
          <p:cNvSpPr>
            <a:spLocks noGrp="1"/>
          </p:cNvSpPr>
          <p:nvPr>
            <p:ph type="hdr" sz="quarter" idx="10"/>
          </p:nvPr>
        </p:nvSpPr>
        <p:spPr/>
        <p:txBody>
          <a:bodyPr/>
          <a:lstStyle/>
          <a:p>
            <a:r>
              <a:rPr lang="en-US" dirty="0"/>
              <a:t>Dr. Braden J. Hosch</a:t>
            </a:r>
          </a:p>
          <a:p>
            <a:r>
              <a:rPr lang="en-US" dirty="0"/>
              <a:t>Stony Brook University</a:t>
            </a:r>
            <a:endParaRPr lang="en-US" dirty="0"/>
          </a:p>
        </p:txBody>
      </p:sp>
      <p:sp>
        <p:nvSpPr>
          <p:cNvPr id="5" name="Footer Placeholder 4"/>
          <p:cNvSpPr>
            <a:spLocks noGrp="1"/>
          </p:cNvSpPr>
          <p:nvPr>
            <p:ph type="ftr" sz="quarter" idx="11"/>
          </p:nvPr>
        </p:nvSpPr>
        <p:spPr/>
        <p:txBody>
          <a:bodyPr/>
          <a:lstStyle/>
          <a:p>
            <a:r>
              <a:rPr lang="en-US" dirty="0"/>
              <a:t>International Conference on Higher Education and Innovation</a:t>
            </a:r>
            <a:endParaRPr lang="en-US" dirty="0"/>
          </a:p>
        </p:txBody>
      </p:sp>
      <p:sp>
        <p:nvSpPr>
          <p:cNvPr id="6" name="Slide Number Placeholder 5"/>
          <p:cNvSpPr>
            <a:spLocks noGrp="1"/>
          </p:cNvSpPr>
          <p:nvPr>
            <p:ph type="sldNum" sz="quarter" idx="12"/>
          </p:nvPr>
        </p:nvSpPr>
        <p:spPr/>
        <p:txBody>
          <a:bodyPr/>
          <a:lstStyle/>
          <a:p>
            <a:fld id="{D1DAE02C-9641-4404-8E72-F934BB55A074}" type="slidenum">
              <a:rPr lang="en-US" smtClean="0"/>
              <a:t>32</a:t>
            </a:fld>
            <a:endParaRPr lang="en-US" dirty="0"/>
          </a:p>
        </p:txBody>
      </p:sp>
    </p:spTree>
    <p:extLst>
      <p:ext uri="{BB962C8B-B14F-4D97-AF65-F5344CB8AC3E}">
        <p14:creationId xmlns:p14="http://schemas.microsoft.com/office/powerpoint/2010/main" val="36957987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detail from the Executive Dashboard shows</a:t>
            </a:r>
            <a:r>
              <a:rPr lang="en-US" baseline="0" dirty="0" smtClean="0"/>
              <a:t> graduation and retention rates for full-time, first-time students. Links to the interactive tools are provided as well as links to recent reports about related topics.</a:t>
            </a:r>
            <a:endParaRPr lang="en-US" dirty="0"/>
          </a:p>
        </p:txBody>
      </p:sp>
      <p:sp>
        <p:nvSpPr>
          <p:cNvPr id="4" name="Header Placeholder 3"/>
          <p:cNvSpPr>
            <a:spLocks noGrp="1"/>
          </p:cNvSpPr>
          <p:nvPr>
            <p:ph type="hdr" sz="quarter" idx="10"/>
          </p:nvPr>
        </p:nvSpPr>
        <p:spPr/>
        <p:txBody>
          <a:bodyPr/>
          <a:lstStyle/>
          <a:p>
            <a:r>
              <a:rPr lang="en-US" dirty="0"/>
              <a:t>Dr. Braden J. Hosch</a:t>
            </a:r>
          </a:p>
          <a:p>
            <a:r>
              <a:rPr lang="en-US" dirty="0"/>
              <a:t>Stony Brook University</a:t>
            </a:r>
            <a:endParaRPr lang="en-US" dirty="0"/>
          </a:p>
        </p:txBody>
      </p:sp>
      <p:sp>
        <p:nvSpPr>
          <p:cNvPr id="5" name="Footer Placeholder 4"/>
          <p:cNvSpPr>
            <a:spLocks noGrp="1"/>
          </p:cNvSpPr>
          <p:nvPr>
            <p:ph type="ftr" sz="quarter" idx="11"/>
          </p:nvPr>
        </p:nvSpPr>
        <p:spPr/>
        <p:txBody>
          <a:bodyPr/>
          <a:lstStyle/>
          <a:p>
            <a:r>
              <a:rPr lang="en-US" dirty="0"/>
              <a:t>International Conference on Higher Education and Innovation</a:t>
            </a:r>
            <a:endParaRPr lang="en-US" dirty="0"/>
          </a:p>
        </p:txBody>
      </p:sp>
      <p:sp>
        <p:nvSpPr>
          <p:cNvPr id="6" name="Slide Number Placeholder 5"/>
          <p:cNvSpPr>
            <a:spLocks noGrp="1"/>
          </p:cNvSpPr>
          <p:nvPr>
            <p:ph type="sldNum" sz="quarter" idx="12"/>
          </p:nvPr>
        </p:nvSpPr>
        <p:spPr/>
        <p:txBody>
          <a:bodyPr/>
          <a:lstStyle/>
          <a:p>
            <a:fld id="{D1DAE02C-9641-4404-8E72-F934BB55A074}" type="slidenum">
              <a:rPr lang="en-US" smtClean="0"/>
              <a:t>33</a:t>
            </a:fld>
            <a:endParaRPr lang="en-US" dirty="0"/>
          </a:p>
        </p:txBody>
      </p:sp>
    </p:spTree>
    <p:extLst>
      <p:ext uri="{BB962C8B-B14F-4D97-AF65-F5344CB8AC3E}">
        <p14:creationId xmlns:p14="http://schemas.microsoft.com/office/powerpoint/2010/main" val="13527592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Conducting in-depth research or program</a:t>
            </a:r>
            <a:r>
              <a:rPr lang="en-US" baseline="0" dirty="0" smtClean="0"/>
              <a:t> evaluation and issuing</a:t>
            </a:r>
            <a:r>
              <a:rPr lang="en-US" dirty="0" smtClean="0"/>
              <a:t> reports on findings are also</a:t>
            </a:r>
            <a:r>
              <a:rPr lang="en-US" baseline="0" dirty="0" smtClean="0"/>
              <a:t> a regular activity. These three examples (which I did not intend to be legible as slides but rather shown for purposes of layout) covered: general education, admissions, and graduation rates by initial major. </a:t>
            </a:r>
            <a:endParaRPr lang="en-US" dirty="0"/>
          </a:p>
        </p:txBody>
      </p:sp>
      <p:sp>
        <p:nvSpPr>
          <p:cNvPr id="4" name="Header Placeholder 3"/>
          <p:cNvSpPr>
            <a:spLocks noGrp="1"/>
          </p:cNvSpPr>
          <p:nvPr>
            <p:ph type="hdr" sz="quarter" idx="10"/>
          </p:nvPr>
        </p:nvSpPr>
        <p:spPr/>
        <p:txBody>
          <a:bodyPr/>
          <a:lstStyle/>
          <a:p>
            <a:r>
              <a:rPr lang="en-US" dirty="0"/>
              <a:t>Dr. Braden J. Hosch</a:t>
            </a:r>
          </a:p>
          <a:p>
            <a:r>
              <a:rPr lang="en-US" dirty="0"/>
              <a:t>Stony Brook University</a:t>
            </a:r>
            <a:endParaRPr lang="en-US" dirty="0"/>
          </a:p>
        </p:txBody>
      </p:sp>
      <p:sp>
        <p:nvSpPr>
          <p:cNvPr id="5" name="Footer Placeholder 4"/>
          <p:cNvSpPr>
            <a:spLocks noGrp="1"/>
          </p:cNvSpPr>
          <p:nvPr>
            <p:ph type="ftr" sz="quarter" idx="11"/>
          </p:nvPr>
        </p:nvSpPr>
        <p:spPr/>
        <p:txBody>
          <a:bodyPr/>
          <a:lstStyle/>
          <a:p>
            <a:r>
              <a:rPr lang="en-US" dirty="0"/>
              <a:t>International Conference on Higher Education and Innovation</a:t>
            </a:r>
            <a:endParaRPr lang="en-US" dirty="0"/>
          </a:p>
        </p:txBody>
      </p:sp>
      <p:sp>
        <p:nvSpPr>
          <p:cNvPr id="6" name="Slide Number Placeholder 5"/>
          <p:cNvSpPr>
            <a:spLocks noGrp="1"/>
          </p:cNvSpPr>
          <p:nvPr>
            <p:ph type="sldNum" sz="quarter" idx="12"/>
          </p:nvPr>
        </p:nvSpPr>
        <p:spPr/>
        <p:txBody>
          <a:bodyPr/>
          <a:lstStyle/>
          <a:p>
            <a:fld id="{D1DAE02C-9641-4404-8E72-F934BB55A074}" type="slidenum">
              <a:rPr lang="en-US" smtClean="0"/>
              <a:t>34</a:t>
            </a:fld>
            <a:endParaRPr lang="en-US" dirty="0"/>
          </a:p>
        </p:txBody>
      </p:sp>
    </p:spTree>
    <p:extLst>
      <p:ext uri="{BB962C8B-B14F-4D97-AF65-F5344CB8AC3E}">
        <p14:creationId xmlns:p14="http://schemas.microsoft.com/office/powerpoint/2010/main" val="934628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Dr. Braden J. Hosch</a:t>
            </a:r>
          </a:p>
          <a:p>
            <a:r>
              <a:rPr lang="en-US" dirty="0"/>
              <a:t>Stony Brook University</a:t>
            </a:r>
            <a:endParaRPr lang="en-US" dirty="0"/>
          </a:p>
        </p:txBody>
      </p:sp>
      <p:sp>
        <p:nvSpPr>
          <p:cNvPr id="5" name="Footer Placeholder 4"/>
          <p:cNvSpPr>
            <a:spLocks noGrp="1"/>
          </p:cNvSpPr>
          <p:nvPr>
            <p:ph type="ftr" sz="quarter" idx="11"/>
          </p:nvPr>
        </p:nvSpPr>
        <p:spPr/>
        <p:txBody>
          <a:bodyPr/>
          <a:lstStyle/>
          <a:p>
            <a:r>
              <a:rPr lang="en-US" dirty="0"/>
              <a:t>International Conference on Higher Education and Innovation</a:t>
            </a:r>
            <a:endParaRPr lang="en-US" dirty="0"/>
          </a:p>
        </p:txBody>
      </p:sp>
      <p:sp>
        <p:nvSpPr>
          <p:cNvPr id="6" name="Slide Number Placeholder 5"/>
          <p:cNvSpPr>
            <a:spLocks noGrp="1"/>
          </p:cNvSpPr>
          <p:nvPr>
            <p:ph type="sldNum" sz="quarter" idx="12"/>
          </p:nvPr>
        </p:nvSpPr>
        <p:spPr/>
        <p:txBody>
          <a:bodyPr/>
          <a:lstStyle/>
          <a:p>
            <a:fld id="{D1DAE02C-9641-4404-8E72-F934BB55A074}" type="slidenum">
              <a:rPr lang="en-US" smtClean="0"/>
              <a:t>35</a:t>
            </a:fld>
            <a:endParaRPr lang="en-US" dirty="0"/>
          </a:p>
        </p:txBody>
      </p:sp>
    </p:spTree>
    <p:extLst>
      <p:ext uri="{BB962C8B-B14F-4D97-AF65-F5344CB8AC3E}">
        <p14:creationId xmlns:p14="http://schemas.microsoft.com/office/powerpoint/2010/main" val="21518602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Student Success Collaborative from EAB is an example</a:t>
            </a:r>
            <a:r>
              <a:rPr lang="en-US" baseline="0" dirty="0" smtClean="0"/>
              <a:t> of a third-party data mining operation harnessing institutional data to provide information to campus constituencies. IR has a role in data validation (are they using the right data sources?) and also model validation (are their models effective at improving graduation rates? What are the rates of false positive and false negative results?). A question currently under discussion is what is the measure of “risk” that this model treats as a dependent variable? Is it appropriate? How well does the model predict it?</a:t>
            </a:r>
            <a:endParaRPr lang="en-US" dirty="0"/>
          </a:p>
        </p:txBody>
      </p:sp>
      <p:sp>
        <p:nvSpPr>
          <p:cNvPr id="4" name="Header Placeholder 3"/>
          <p:cNvSpPr>
            <a:spLocks noGrp="1"/>
          </p:cNvSpPr>
          <p:nvPr>
            <p:ph type="hdr" sz="quarter" idx="10"/>
          </p:nvPr>
        </p:nvSpPr>
        <p:spPr/>
        <p:txBody>
          <a:bodyPr/>
          <a:lstStyle/>
          <a:p>
            <a:r>
              <a:rPr lang="en-US" dirty="0"/>
              <a:t>Dr. Braden J. Hosch</a:t>
            </a:r>
          </a:p>
          <a:p>
            <a:r>
              <a:rPr lang="en-US" dirty="0"/>
              <a:t>Stony Brook University</a:t>
            </a:r>
            <a:endParaRPr lang="en-US" dirty="0"/>
          </a:p>
        </p:txBody>
      </p:sp>
      <p:sp>
        <p:nvSpPr>
          <p:cNvPr id="5" name="Footer Placeholder 4"/>
          <p:cNvSpPr>
            <a:spLocks noGrp="1"/>
          </p:cNvSpPr>
          <p:nvPr>
            <p:ph type="ftr" sz="quarter" idx="11"/>
          </p:nvPr>
        </p:nvSpPr>
        <p:spPr/>
        <p:txBody>
          <a:bodyPr/>
          <a:lstStyle/>
          <a:p>
            <a:r>
              <a:rPr lang="en-US" dirty="0"/>
              <a:t>International Conference on Higher Education and Innovation</a:t>
            </a:r>
            <a:endParaRPr lang="en-US" dirty="0"/>
          </a:p>
        </p:txBody>
      </p:sp>
      <p:sp>
        <p:nvSpPr>
          <p:cNvPr id="6" name="Slide Number Placeholder 5"/>
          <p:cNvSpPr>
            <a:spLocks noGrp="1"/>
          </p:cNvSpPr>
          <p:nvPr>
            <p:ph type="sldNum" sz="quarter" idx="12"/>
          </p:nvPr>
        </p:nvSpPr>
        <p:spPr/>
        <p:txBody>
          <a:bodyPr/>
          <a:lstStyle/>
          <a:p>
            <a:fld id="{D1DAE02C-9641-4404-8E72-F934BB55A074}" type="slidenum">
              <a:rPr lang="en-US" smtClean="0"/>
              <a:t>36</a:t>
            </a:fld>
            <a:endParaRPr lang="en-US" dirty="0"/>
          </a:p>
        </p:txBody>
      </p:sp>
    </p:spTree>
    <p:extLst>
      <p:ext uri="{BB962C8B-B14F-4D97-AF65-F5344CB8AC3E}">
        <p14:creationId xmlns:p14="http://schemas.microsoft.com/office/powerpoint/2010/main" val="41047397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a:t>
            </a:r>
            <a:r>
              <a:rPr lang="en-US" baseline="0" dirty="0" smtClean="0"/>
              <a:t> level data are available to advisors, who can create watch lists.</a:t>
            </a:r>
            <a:endParaRPr lang="en-US" dirty="0"/>
          </a:p>
        </p:txBody>
      </p:sp>
      <p:sp>
        <p:nvSpPr>
          <p:cNvPr id="4" name="Header Placeholder 3"/>
          <p:cNvSpPr>
            <a:spLocks noGrp="1"/>
          </p:cNvSpPr>
          <p:nvPr>
            <p:ph type="hdr" sz="quarter" idx="10"/>
          </p:nvPr>
        </p:nvSpPr>
        <p:spPr/>
        <p:txBody>
          <a:bodyPr/>
          <a:lstStyle/>
          <a:p>
            <a:r>
              <a:rPr lang="en-US" dirty="0"/>
              <a:t>Dr. Braden J. Hosch</a:t>
            </a:r>
          </a:p>
          <a:p>
            <a:r>
              <a:rPr lang="en-US" dirty="0"/>
              <a:t>Stony Brook University</a:t>
            </a:r>
            <a:endParaRPr lang="en-US" dirty="0"/>
          </a:p>
        </p:txBody>
      </p:sp>
      <p:sp>
        <p:nvSpPr>
          <p:cNvPr id="5" name="Footer Placeholder 4"/>
          <p:cNvSpPr>
            <a:spLocks noGrp="1"/>
          </p:cNvSpPr>
          <p:nvPr>
            <p:ph type="ftr" sz="quarter" idx="11"/>
          </p:nvPr>
        </p:nvSpPr>
        <p:spPr/>
        <p:txBody>
          <a:bodyPr/>
          <a:lstStyle/>
          <a:p>
            <a:r>
              <a:rPr lang="en-US" dirty="0"/>
              <a:t>International Conference on Higher Education and Innovation</a:t>
            </a:r>
            <a:endParaRPr lang="en-US" dirty="0"/>
          </a:p>
        </p:txBody>
      </p:sp>
      <p:sp>
        <p:nvSpPr>
          <p:cNvPr id="6" name="Slide Number Placeholder 5"/>
          <p:cNvSpPr>
            <a:spLocks noGrp="1"/>
          </p:cNvSpPr>
          <p:nvPr>
            <p:ph type="sldNum" sz="quarter" idx="12"/>
          </p:nvPr>
        </p:nvSpPr>
        <p:spPr/>
        <p:txBody>
          <a:bodyPr/>
          <a:lstStyle/>
          <a:p>
            <a:fld id="{D1DAE02C-9641-4404-8E72-F934BB55A074}" type="slidenum">
              <a:rPr lang="en-US" smtClean="0"/>
              <a:t>37</a:t>
            </a:fld>
            <a:endParaRPr lang="en-US" dirty="0"/>
          </a:p>
        </p:txBody>
      </p:sp>
    </p:spTree>
    <p:extLst>
      <p:ext uri="{BB962C8B-B14F-4D97-AF65-F5344CB8AC3E}">
        <p14:creationId xmlns:p14="http://schemas.microsoft.com/office/powerpoint/2010/main" val="41760943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Enrollment</a:t>
            </a:r>
            <a:r>
              <a:rPr lang="en-US" baseline="0" dirty="0" smtClean="0"/>
              <a:t> management makes heavy use of social media and increasingly has large unstructured data available that can usefully be parsed with “big data” analytical methods.</a:t>
            </a:r>
            <a:endParaRPr lang="en-US" dirty="0"/>
          </a:p>
        </p:txBody>
      </p:sp>
      <p:sp>
        <p:nvSpPr>
          <p:cNvPr id="4" name="Header Placeholder 3"/>
          <p:cNvSpPr>
            <a:spLocks noGrp="1"/>
          </p:cNvSpPr>
          <p:nvPr>
            <p:ph type="hdr" sz="quarter" idx="10"/>
          </p:nvPr>
        </p:nvSpPr>
        <p:spPr/>
        <p:txBody>
          <a:bodyPr/>
          <a:lstStyle/>
          <a:p>
            <a:r>
              <a:rPr lang="en-US" dirty="0"/>
              <a:t>Dr. Braden J. Hosch</a:t>
            </a:r>
          </a:p>
          <a:p>
            <a:r>
              <a:rPr lang="en-US" dirty="0"/>
              <a:t>Stony Brook University</a:t>
            </a:r>
            <a:endParaRPr lang="en-US" dirty="0"/>
          </a:p>
        </p:txBody>
      </p:sp>
      <p:sp>
        <p:nvSpPr>
          <p:cNvPr id="5" name="Footer Placeholder 4"/>
          <p:cNvSpPr>
            <a:spLocks noGrp="1"/>
          </p:cNvSpPr>
          <p:nvPr>
            <p:ph type="ftr" sz="quarter" idx="11"/>
          </p:nvPr>
        </p:nvSpPr>
        <p:spPr/>
        <p:txBody>
          <a:bodyPr/>
          <a:lstStyle/>
          <a:p>
            <a:r>
              <a:rPr lang="en-US" dirty="0"/>
              <a:t>International Conference on Higher Education and Innovation</a:t>
            </a:r>
            <a:endParaRPr lang="en-US" dirty="0"/>
          </a:p>
        </p:txBody>
      </p:sp>
      <p:sp>
        <p:nvSpPr>
          <p:cNvPr id="6" name="Slide Number Placeholder 5"/>
          <p:cNvSpPr>
            <a:spLocks noGrp="1"/>
          </p:cNvSpPr>
          <p:nvPr>
            <p:ph type="sldNum" sz="quarter" idx="12"/>
          </p:nvPr>
        </p:nvSpPr>
        <p:spPr/>
        <p:txBody>
          <a:bodyPr/>
          <a:lstStyle/>
          <a:p>
            <a:fld id="{D1DAE02C-9641-4404-8E72-F934BB55A074}" type="slidenum">
              <a:rPr lang="en-US" smtClean="0"/>
              <a:t>38</a:t>
            </a:fld>
            <a:endParaRPr lang="en-US" dirty="0"/>
          </a:p>
        </p:txBody>
      </p:sp>
    </p:spTree>
    <p:extLst>
      <p:ext uri="{BB962C8B-B14F-4D97-AF65-F5344CB8AC3E}">
        <p14:creationId xmlns:p14="http://schemas.microsoft.com/office/powerpoint/2010/main" val="29300652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a:t>
            </a:r>
            <a:r>
              <a:rPr lang="en-US" baseline="0" dirty="0" smtClean="0"/>
              <a:t> the role of IR with the EAB Student Success Collaborative tool, the role of IR here can be to help assess the validity of these predictions. Partnerships with system owners is always recommended for such a project.</a:t>
            </a:r>
            <a:endParaRPr lang="en-US" dirty="0"/>
          </a:p>
        </p:txBody>
      </p:sp>
      <p:sp>
        <p:nvSpPr>
          <p:cNvPr id="4" name="Header Placeholder 3"/>
          <p:cNvSpPr>
            <a:spLocks noGrp="1"/>
          </p:cNvSpPr>
          <p:nvPr>
            <p:ph type="hdr" sz="quarter" idx="10"/>
          </p:nvPr>
        </p:nvSpPr>
        <p:spPr/>
        <p:txBody>
          <a:bodyPr/>
          <a:lstStyle/>
          <a:p>
            <a:r>
              <a:rPr lang="en-US" dirty="0"/>
              <a:t>Dr. Braden J. Hosch</a:t>
            </a:r>
          </a:p>
          <a:p>
            <a:r>
              <a:rPr lang="en-US" dirty="0"/>
              <a:t>Stony Brook University</a:t>
            </a:r>
            <a:endParaRPr lang="en-US" dirty="0"/>
          </a:p>
        </p:txBody>
      </p:sp>
      <p:sp>
        <p:nvSpPr>
          <p:cNvPr id="5" name="Footer Placeholder 4"/>
          <p:cNvSpPr>
            <a:spLocks noGrp="1"/>
          </p:cNvSpPr>
          <p:nvPr>
            <p:ph type="ftr" sz="quarter" idx="11"/>
          </p:nvPr>
        </p:nvSpPr>
        <p:spPr/>
        <p:txBody>
          <a:bodyPr/>
          <a:lstStyle/>
          <a:p>
            <a:r>
              <a:rPr lang="en-US" dirty="0"/>
              <a:t>International Conference on Higher Education and Innovation</a:t>
            </a:r>
            <a:endParaRPr lang="en-US" dirty="0"/>
          </a:p>
        </p:txBody>
      </p:sp>
      <p:sp>
        <p:nvSpPr>
          <p:cNvPr id="6" name="Slide Number Placeholder 5"/>
          <p:cNvSpPr>
            <a:spLocks noGrp="1"/>
          </p:cNvSpPr>
          <p:nvPr>
            <p:ph type="sldNum" sz="quarter" idx="12"/>
          </p:nvPr>
        </p:nvSpPr>
        <p:spPr/>
        <p:txBody>
          <a:bodyPr/>
          <a:lstStyle/>
          <a:p>
            <a:fld id="{D1DAE02C-9641-4404-8E72-F934BB55A074}" type="slidenum">
              <a:rPr lang="en-US" smtClean="0"/>
              <a:t>39</a:t>
            </a:fld>
            <a:endParaRPr lang="en-US" dirty="0"/>
          </a:p>
        </p:txBody>
      </p:sp>
    </p:spTree>
    <p:extLst>
      <p:ext uri="{BB962C8B-B14F-4D97-AF65-F5344CB8AC3E}">
        <p14:creationId xmlns:p14="http://schemas.microsoft.com/office/powerpoint/2010/main" val="3857200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Stony Brook’s main campus is 50 miles from New York City, with locations in Manhattan and Southampton on the eastern tip of Long Island. Stony Brook University is a relatively young institution. It was founded in 1957 as public college envisioned to support the preparation of teachers on Long Island, but by the mid-1960s, it took on a role to provide education for health and medical professions and a related mission to support life and physical sciences. The addition of a medical school and Health Sciences Center in the 1970s positioned the university to become what it is today. </a:t>
            </a:r>
          </a:p>
          <a:p>
            <a:endParaRPr lang="en-US" dirty="0" smtClean="0"/>
          </a:p>
          <a:p>
            <a:endParaRPr lang="en-US" dirty="0" smtClean="0"/>
          </a:p>
        </p:txBody>
      </p:sp>
      <p:sp>
        <p:nvSpPr>
          <p:cNvPr id="4" name="Header Placeholder 3"/>
          <p:cNvSpPr>
            <a:spLocks noGrp="1"/>
          </p:cNvSpPr>
          <p:nvPr>
            <p:ph type="hdr" sz="quarter" idx="10"/>
          </p:nvPr>
        </p:nvSpPr>
        <p:spPr/>
        <p:txBody>
          <a:bodyPr/>
          <a:lstStyle/>
          <a:p>
            <a:r>
              <a:rPr lang="en-US" smtClean="0"/>
              <a:t>Dr. Braden J. Hosch</a:t>
            </a:r>
          </a:p>
          <a:p>
            <a:r>
              <a:rPr lang="en-US" smtClean="0"/>
              <a:t>Stony Brook University</a:t>
            </a:r>
            <a:endParaRPr lang="en-US" dirty="0"/>
          </a:p>
        </p:txBody>
      </p:sp>
      <p:sp>
        <p:nvSpPr>
          <p:cNvPr id="5" name="Footer Placeholder 4"/>
          <p:cNvSpPr>
            <a:spLocks noGrp="1"/>
          </p:cNvSpPr>
          <p:nvPr>
            <p:ph type="ftr" sz="quarter" idx="11"/>
          </p:nvPr>
        </p:nvSpPr>
        <p:spPr/>
        <p:txBody>
          <a:bodyPr/>
          <a:lstStyle/>
          <a:p>
            <a:r>
              <a:rPr lang="en-US" dirty="0"/>
              <a:t>International Conference on Higher Education and Innovation</a:t>
            </a:r>
            <a:endParaRPr lang="en-US" dirty="0"/>
          </a:p>
        </p:txBody>
      </p:sp>
      <p:sp>
        <p:nvSpPr>
          <p:cNvPr id="6" name="Slide Number Placeholder 5"/>
          <p:cNvSpPr>
            <a:spLocks noGrp="1"/>
          </p:cNvSpPr>
          <p:nvPr>
            <p:ph type="sldNum" sz="quarter" idx="12"/>
          </p:nvPr>
        </p:nvSpPr>
        <p:spPr/>
        <p:txBody>
          <a:bodyPr/>
          <a:lstStyle/>
          <a:p>
            <a:fld id="{D1DAE02C-9641-4404-8E72-F934BB55A074}" type="slidenum">
              <a:rPr lang="en-US" smtClean="0"/>
              <a:pPr/>
              <a:t>4</a:t>
            </a:fld>
            <a:endParaRPr lang="en-US" dirty="0"/>
          </a:p>
        </p:txBody>
      </p:sp>
      <p:sp>
        <p:nvSpPr>
          <p:cNvPr id="11" name="Slide Image Placeholder 10"/>
          <p:cNvSpPr>
            <a:spLocks noGrp="1" noRot="1" noChangeAspect="1"/>
          </p:cNvSpPr>
          <p:nvPr>
            <p:ph type="sldImg"/>
          </p:nvPr>
        </p:nvSpPr>
        <p:spPr/>
      </p:sp>
    </p:spTree>
    <p:extLst>
      <p:ext uri="{BB962C8B-B14F-4D97-AF65-F5344CB8AC3E}">
        <p14:creationId xmlns:p14="http://schemas.microsoft.com/office/powerpoint/2010/main" val="17326126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Academic</a:t>
            </a:r>
            <a:r>
              <a:rPr lang="en-US" baseline="0" dirty="0" smtClean="0"/>
              <a:t> Analytics, which was actually developed at Stony Brook University by our former Graduate Dean Lawrence Martin, provides department-level benchmarking for research productivity. The diagram here is a small illustration of the data available. One of the challenges for IR is how to properly summarize, store, access, and retrieve relevant data for decision makers. Validating data are another challenge, since change management activities that may result from communication or use of these data will often encounter resistance that will point to anomalies in data collection or methodology (and some of these challenges are valid concerns).</a:t>
            </a:r>
            <a:endParaRPr lang="en-US" dirty="0"/>
          </a:p>
        </p:txBody>
      </p:sp>
      <p:sp>
        <p:nvSpPr>
          <p:cNvPr id="4" name="Header Placeholder 3"/>
          <p:cNvSpPr>
            <a:spLocks noGrp="1"/>
          </p:cNvSpPr>
          <p:nvPr>
            <p:ph type="hdr" sz="quarter" idx="10"/>
          </p:nvPr>
        </p:nvSpPr>
        <p:spPr/>
        <p:txBody>
          <a:bodyPr/>
          <a:lstStyle/>
          <a:p>
            <a:r>
              <a:rPr lang="en-US" dirty="0"/>
              <a:t>Dr. Braden J. Hosch</a:t>
            </a:r>
          </a:p>
          <a:p>
            <a:r>
              <a:rPr lang="en-US" dirty="0"/>
              <a:t>Stony Brook University</a:t>
            </a:r>
            <a:endParaRPr lang="en-US" dirty="0"/>
          </a:p>
        </p:txBody>
      </p:sp>
      <p:sp>
        <p:nvSpPr>
          <p:cNvPr id="5" name="Footer Placeholder 4"/>
          <p:cNvSpPr>
            <a:spLocks noGrp="1"/>
          </p:cNvSpPr>
          <p:nvPr>
            <p:ph type="ftr" sz="quarter" idx="11"/>
          </p:nvPr>
        </p:nvSpPr>
        <p:spPr/>
        <p:txBody>
          <a:bodyPr/>
          <a:lstStyle/>
          <a:p>
            <a:r>
              <a:rPr lang="en-US" dirty="0"/>
              <a:t>International Conference on Higher Education and Innovation</a:t>
            </a:r>
            <a:endParaRPr lang="en-US" dirty="0"/>
          </a:p>
        </p:txBody>
      </p:sp>
      <p:sp>
        <p:nvSpPr>
          <p:cNvPr id="6" name="Slide Number Placeholder 5"/>
          <p:cNvSpPr>
            <a:spLocks noGrp="1"/>
          </p:cNvSpPr>
          <p:nvPr>
            <p:ph type="sldNum" sz="quarter" idx="12"/>
          </p:nvPr>
        </p:nvSpPr>
        <p:spPr/>
        <p:txBody>
          <a:bodyPr/>
          <a:lstStyle/>
          <a:p>
            <a:fld id="{D1DAE02C-9641-4404-8E72-F934BB55A074}" type="slidenum">
              <a:rPr lang="en-US" smtClean="0"/>
              <a:t>40</a:t>
            </a:fld>
            <a:endParaRPr lang="en-US" dirty="0"/>
          </a:p>
        </p:txBody>
      </p:sp>
    </p:spTree>
    <p:extLst>
      <p:ext uri="{BB962C8B-B14F-4D97-AF65-F5344CB8AC3E}">
        <p14:creationId xmlns:p14="http://schemas.microsoft.com/office/powerpoint/2010/main" val="3626612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 data –</a:t>
            </a:r>
            <a:r>
              <a:rPr lang="en-US" baseline="0" dirty="0" smtClean="0"/>
              <a:t> like small data and all data – have limitations. Often one of the intended applications of data mining is to explore transactional data, and while this can be useful, when models are constructed and later applied, using frozen snapshots is necessary if analyses ever need to be replicated or validated. When using third party tools, proprietary rights may prevent you from “looking under the hood.” In working with databases external to the organization, you are often subject to data quality issues in those systems, and cleaning these data can pose particular difficulties (though often are important activities, such as ensuring faculty are correctly associated with your institution in Thompson Reuters publication databases). </a:t>
            </a:r>
            <a:endParaRPr lang="en-US" dirty="0"/>
          </a:p>
        </p:txBody>
      </p:sp>
      <p:sp>
        <p:nvSpPr>
          <p:cNvPr id="4" name="Header Placeholder 3"/>
          <p:cNvSpPr>
            <a:spLocks noGrp="1"/>
          </p:cNvSpPr>
          <p:nvPr>
            <p:ph type="hdr" sz="quarter" idx="10"/>
          </p:nvPr>
        </p:nvSpPr>
        <p:spPr/>
        <p:txBody>
          <a:bodyPr/>
          <a:lstStyle/>
          <a:p>
            <a:r>
              <a:rPr lang="en-US" dirty="0"/>
              <a:t>Dr. Braden J. Hosch</a:t>
            </a:r>
          </a:p>
          <a:p>
            <a:r>
              <a:rPr lang="en-US" dirty="0"/>
              <a:t>Stony Brook University</a:t>
            </a:r>
            <a:endParaRPr lang="en-US" dirty="0"/>
          </a:p>
        </p:txBody>
      </p:sp>
      <p:sp>
        <p:nvSpPr>
          <p:cNvPr id="5" name="Footer Placeholder 4"/>
          <p:cNvSpPr>
            <a:spLocks noGrp="1"/>
          </p:cNvSpPr>
          <p:nvPr>
            <p:ph type="ftr" sz="quarter" idx="11"/>
          </p:nvPr>
        </p:nvSpPr>
        <p:spPr/>
        <p:txBody>
          <a:bodyPr/>
          <a:lstStyle/>
          <a:p>
            <a:r>
              <a:rPr lang="en-US" dirty="0"/>
              <a:t>International Conference on Higher Education and Innovation</a:t>
            </a:r>
            <a:endParaRPr lang="en-US" dirty="0"/>
          </a:p>
        </p:txBody>
      </p:sp>
      <p:sp>
        <p:nvSpPr>
          <p:cNvPr id="6" name="Slide Number Placeholder 5"/>
          <p:cNvSpPr>
            <a:spLocks noGrp="1"/>
          </p:cNvSpPr>
          <p:nvPr>
            <p:ph type="sldNum" sz="quarter" idx="12"/>
          </p:nvPr>
        </p:nvSpPr>
        <p:spPr/>
        <p:txBody>
          <a:bodyPr/>
          <a:lstStyle/>
          <a:p>
            <a:fld id="{D1DAE02C-9641-4404-8E72-F934BB55A074}" type="slidenum">
              <a:rPr lang="en-US" smtClean="0"/>
              <a:t>41</a:t>
            </a:fld>
            <a:endParaRPr lang="en-US" dirty="0"/>
          </a:p>
        </p:txBody>
      </p:sp>
    </p:spTree>
    <p:extLst>
      <p:ext uri="{BB962C8B-B14F-4D97-AF65-F5344CB8AC3E}">
        <p14:creationId xmlns:p14="http://schemas.microsoft.com/office/powerpoint/2010/main" val="17766590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911225"/>
            <a:ext cx="2986087" cy="2239963"/>
          </a:xfrm>
        </p:spPr>
      </p:sp>
      <p:sp>
        <p:nvSpPr>
          <p:cNvPr id="3" name="Notes Placeholder 2"/>
          <p:cNvSpPr>
            <a:spLocks noGrp="1"/>
          </p:cNvSpPr>
          <p:nvPr>
            <p:ph type="body" idx="1"/>
          </p:nvPr>
        </p:nvSpPr>
        <p:spPr/>
        <p:txBody>
          <a:bodyPr/>
          <a:lstStyle/>
          <a:p>
            <a:pPr defTabSz="914266">
              <a:defRPr/>
            </a:pPr>
            <a:r>
              <a:rPr lang="en-US" dirty="0" smtClean="0"/>
              <a:t>The evolution of </a:t>
            </a:r>
            <a:r>
              <a:rPr lang="en-US" baseline="0" dirty="0" smtClean="0"/>
              <a:t>institutional over the next decade involves using many of the same activities we traditionally valued and moving them into new contexts.</a:t>
            </a:r>
          </a:p>
          <a:p>
            <a:pPr marL="171425" indent="-171425" defTabSz="914266">
              <a:buFont typeface="Arial" panose="020B0604020202020204" pitchFamily="34" charset="0"/>
              <a:buChar char="•"/>
              <a:defRPr/>
            </a:pPr>
            <a:r>
              <a:rPr lang="en-US" baseline="0" dirty="0" smtClean="0"/>
              <a:t>A primary function to sort information and identify what is valuable and what is not becomes more critical in a world awash with data. Filtering out noise is increasingly important</a:t>
            </a:r>
          </a:p>
          <a:p>
            <a:pPr marL="171425" indent="-171425" defTabSz="914266">
              <a:buFont typeface="Arial" panose="020B0604020202020204" pitchFamily="34" charset="0"/>
              <a:buChar char="•"/>
              <a:defRPr/>
            </a:pPr>
            <a:r>
              <a:rPr lang="en-US" baseline="0" dirty="0" smtClean="0"/>
              <a:t>A hallmark of IR remains adherence to a code of ethics that safeguards integrity, impartiality, privacy of research subjects and pursuit of the truth was always essential. The IR Office has to rely upon its reputation to provide reliable and valuable information every time. Even minor lapses in data quality or integrity produce lasting harm.</a:t>
            </a:r>
          </a:p>
          <a:p>
            <a:pPr marL="171425" indent="-171425" defTabSz="914266">
              <a:buFont typeface="Arial" panose="020B0604020202020204" pitchFamily="34" charset="0"/>
              <a:buChar char="•"/>
              <a:defRPr/>
            </a:pPr>
            <a:r>
              <a:rPr lang="en-US" baseline="0" dirty="0" smtClean="0"/>
              <a:t>Data collection skills and methods developed for treatment of traditional data about enrollment, degrees, and human resources need to be extended to financial data and big data projects. Promotion of replicable analyses that lead to a reproducible answer will increase in value.</a:t>
            </a:r>
          </a:p>
          <a:p>
            <a:pPr marL="171425" indent="-171425" defTabSz="914266">
              <a:buFont typeface="Arial" panose="020B0604020202020204" pitchFamily="34" charset="0"/>
              <a:buChar char="•"/>
              <a:defRPr/>
            </a:pPr>
            <a:r>
              <a:rPr lang="en-US" baseline="0" dirty="0" smtClean="0"/>
              <a:t>Development of new skill sets and statistical methods is essential for IR professionals to remain both relevant to their institutions and engaged in their profession.</a:t>
            </a:r>
            <a:endParaRPr lang="en-US" dirty="0" smtClean="0"/>
          </a:p>
          <a:p>
            <a:endParaRPr lang="en-US" dirty="0"/>
          </a:p>
        </p:txBody>
      </p:sp>
      <p:sp>
        <p:nvSpPr>
          <p:cNvPr id="4" name="Header Placeholder 3"/>
          <p:cNvSpPr>
            <a:spLocks noGrp="1"/>
          </p:cNvSpPr>
          <p:nvPr>
            <p:ph type="hdr" sz="quarter" idx="10"/>
          </p:nvPr>
        </p:nvSpPr>
        <p:spPr/>
        <p:txBody>
          <a:bodyPr/>
          <a:lstStyle/>
          <a:p>
            <a:r>
              <a:rPr lang="en-US" dirty="0"/>
              <a:t>Dr. Braden J. Hosch</a:t>
            </a:r>
          </a:p>
          <a:p>
            <a:r>
              <a:rPr lang="en-US" dirty="0"/>
              <a:t>Stony Brook University</a:t>
            </a:r>
            <a:endParaRPr lang="en-US" dirty="0"/>
          </a:p>
        </p:txBody>
      </p:sp>
      <p:sp>
        <p:nvSpPr>
          <p:cNvPr id="5" name="Footer Placeholder 4"/>
          <p:cNvSpPr>
            <a:spLocks noGrp="1"/>
          </p:cNvSpPr>
          <p:nvPr>
            <p:ph type="ftr" sz="quarter" idx="11"/>
          </p:nvPr>
        </p:nvSpPr>
        <p:spPr/>
        <p:txBody>
          <a:bodyPr/>
          <a:lstStyle/>
          <a:p>
            <a:r>
              <a:rPr lang="en-US" dirty="0"/>
              <a:t>International Conference on Higher Education and Innovation</a:t>
            </a:r>
            <a:endParaRPr lang="en-US" dirty="0"/>
          </a:p>
        </p:txBody>
      </p:sp>
      <p:sp>
        <p:nvSpPr>
          <p:cNvPr id="6" name="Slide Number Placeholder 5"/>
          <p:cNvSpPr>
            <a:spLocks noGrp="1"/>
          </p:cNvSpPr>
          <p:nvPr>
            <p:ph type="sldNum" sz="quarter" idx="12"/>
          </p:nvPr>
        </p:nvSpPr>
        <p:spPr/>
        <p:txBody>
          <a:bodyPr/>
          <a:lstStyle/>
          <a:p>
            <a:fld id="{D1DAE02C-9641-4404-8E72-F934BB55A074}" type="slidenum">
              <a:rPr lang="en-US" smtClean="0"/>
              <a:t>42</a:t>
            </a:fld>
            <a:endParaRPr lang="en-US" dirty="0"/>
          </a:p>
        </p:txBody>
      </p:sp>
    </p:spTree>
    <p:extLst>
      <p:ext uri="{BB962C8B-B14F-4D97-AF65-F5344CB8AC3E}">
        <p14:creationId xmlns:p14="http://schemas.microsoft.com/office/powerpoint/2010/main" val="7199101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911225"/>
            <a:ext cx="2986087" cy="2239963"/>
          </a:xfrm>
        </p:spPr>
      </p:sp>
      <p:sp>
        <p:nvSpPr>
          <p:cNvPr id="3" name="Notes Placeholder 2"/>
          <p:cNvSpPr>
            <a:spLocks noGrp="1"/>
          </p:cNvSpPr>
          <p:nvPr>
            <p:ph type="body" idx="1"/>
          </p:nvPr>
        </p:nvSpPr>
        <p:spPr/>
        <p:txBody>
          <a:bodyPr/>
          <a:lstStyle/>
          <a:p>
            <a:r>
              <a:rPr lang="en-US" dirty="0" smtClean="0"/>
              <a:t>In summary, strong</a:t>
            </a:r>
            <a:r>
              <a:rPr lang="en-US" baseline="0" dirty="0" smtClean="0"/>
              <a:t> institutional research begins with firm fundamentals that include establishing data definitions – preferably linked to external sources – and communicating them. Establishing data governance and data management systems and protocols pays dividends into the future. Mastery of regularized communication of descriptive statistics that are reliable and valid is key to building capital and credibility for the office. Development of capacity to apply inferential statistics, forecasting, modeling and data mining can be done in parallel with some of these foundational activities, but more advanced methods are easier to apply when the foundation is already firm.</a:t>
            </a:r>
            <a:endParaRPr lang="en-US" dirty="0"/>
          </a:p>
        </p:txBody>
      </p:sp>
      <p:sp>
        <p:nvSpPr>
          <p:cNvPr id="4" name="Header Placeholder 3"/>
          <p:cNvSpPr>
            <a:spLocks noGrp="1"/>
          </p:cNvSpPr>
          <p:nvPr>
            <p:ph type="hdr" sz="quarter" idx="10"/>
          </p:nvPr>
        </p:nvSpPr>
        <p:spPr/>
        <p:txBody>
          <a:bodyPr/>
          <a:lstStyle/>
          <a:p>
            <a:r>
              <a:rPr lang="en-US" dirty="0"/>
              <a:t>Dr. Braden J. Hosch</a:t>
            </a:r>
          </a:p>
          <a:p>
            <a:r>
              <a:rPr lang="en-US" dirty="0"/>
              <a:t>Stony Brook University</a:t>
            </a:r>
            <a:endParaRPr lang="en-US" dirty="0"/>
          </a:p>
        </p:txBody>
      </p:sp>
      <p:sp>
        <p:nvSpPr>
          <p:cNvPr id="5" name="Footer Placeholder 4"/>
          <p:cNvSpPr>
            <a:spLocks noGrp="1"/>
          </p:cNvSpPr>
          <p:nvPr>
            <p:ph type="ftr" sz="quarter" idx="11"/>
          </p:nvPr>
        </p:nvSpPr>
        <p:spPr/>
        <p:txBody>
          <a:bodyPr/>
          <a:lstStyle/>
          <a:p>
            <a:r>
              <a:rPr lang="en-US" dirty="0"/>
              <a:t>International Conference on Higher Education and Innovation</a:t>
            </a:r>
            <a:endParaRPr lang="en-US" dirty="0"/>
          </a:p>
        </p:txBody>
      </p:sp>
      <p:sp>
        <p:nvSpPr>
          <p:cNvPr id="6" name="Slide Number Placeholder 5"/>
          <p:cNvSpPr>
            <a:spLocks noGrp="1"/>
          </p:cNvSpPr>
          <p:nvPr>
            <p:ph type="sldNum" sz="quarter" idx="12"/>
          </p:nvPr>
        </p:nvSpPr>
        <p:spPr/>
        <p:txBody>
          <a:bodyPr/>
          <a:lstStyle/>
          <a:p>
            <a:fld id="{D1DAE02C-9641-4404-8E72-F934BB55A074}" type="slidenum">
              <a:rPr lang="en-US" smtClean="0"/>
              <a:t>43</a:t>
            </a:fld>
            <a:endParaRPr lang="en-US" dirty="0"/>
          </a:p>
        </p:txBody>
      </p:sp>
    </p:spTree>
    <p:extLst>
      <p:ext uri="{BB962C8B-B14F-4D97-AF65-F5344CB8AC3E}">
        <p14:creationId xmlns:p14="http://schemas.microsoft.com/office/powerpoint/2010/main" val="32647186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Dr. Braden J. Hosch</a:t>
            </a:r>
          </a:p>
          <a:p>
            <a:r>
              <a:rPr lang="en-US" dirty="0"/>
              <a:t>Stony Brook University</a:t>
            </a:r>
            <a:endParaRPr lang="en-US" dirty="0"/>
          </a:p>
        </p:txBody>
      </p:sp>
      <p:sp>
        <p:nvSpPr>
          <p:cNvPr id="5" name="Footer Placeholder 4"/>
          <p:cNvSpPr>
            <a:spLocks noGrp="1"/>
          </p:cNvSpPr>
          <p:nvPr>
            <p:ph type="ftr" sz="quarter" idx="11"/>
          </p:nvPr>
        </p:nvSpPr>
        <p:spPr/>
        <p:txBody>
          <a:bodyPr/>
          <a:lstStyle/>
          <a:p>
            <a:r>
              <a:rPr lang="en-US" dirty="0"/>
              <a:t>International Conference on Higher Education and Innovation</a:t>
            </a:r>
            <a:endParaRPr lang="en-US" dirty="0"/>
          </a:p>
        </p:txBody>
      </p:sp>
      <p:sp>
        <p:nvSpPr>
          <p:cNvPr id="6" name="Slide Number Placeholder 5"/>
          <p:cNvSpPr>
            <a:spLocks noGrp="1"/>
          </p:cNvSpPr>
          <p:nvPr>
            <p:ph type="sldNum" sz="quarter" idx="12"/>
          </p:nvPr>
        </p:nvSpPr>
        <p:spPr/>
        <p:txBody>
          <a:bodyPr/>
          <a:lstStyle/>
          <a:p>
            <a:fld id="{D1DAE02C-9641-4404-8E72-F934BB55A074}" type="slidenum">
              <a:rPr lang="en-US" smtClean="0"/>
              <a:t>44</a:t>
            </a:fld>
            <a:endParaRPr lang="en-US" dirty="0"/>
          </a:p>
        </p:txBody>
      </p:sp>
    </p:spTree>
    <p:extLst>
      <p:ext uri="{BB962C8B-B14F-4D97-AF65-F5344CB8AC3E}">
        <p14:creationId xmlns:p14="http://schemas.microsoft.com/office/powerpoint/2010/main" val="33023015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Dr. Braden J. Hosch</a:t>
            </a:r>
          </a:p>
          <a:p>
            <a:r>
              <a:rPr lang="en-US" dirty="0"/>
              <a:t>Stony Brook University</a:t>
            </a:r>
            <a:endParaRPr lang="en-US" dirty="0"/>
          </a:p>
        </p:txBody>
      </p:sp>
      <p:sp>
        <p:nvSpPr>
          <p:cNvPr id="5" name="Footer Placeholder 4"/>
          <p:cNvSpPr>
            <a:spLocks noGrp="1"/>
          </p:cNvSpPr>
          <p:nvPr>
            <p:ph type="ftr" sz="quarter" idx="11"/>
          </p:nvPr>
        </p:nvSpPr>
        <p:spPr/>
        <p:txBody>
          <a:bodyPr/>
          <a:lstStyle/>
          <a:p>
            <a:r>
              <a:rPr lang="en-US" dirty="0" smtClean="0"/>
              <a:t>International Conference on Higher Education and Innovation</a:t>
            </a:r>
            <a:endParaRPr lang="en-US" dirty="0"/>
          </a:p>
        </p:txBody>
      </p:sp>
      <p:sp>
        <p:nvSpPr>
          <p:cNvPr id="6" name="Slide Number Placeholder 5"/>
          <p:cNvSpPr>
            <a:spLocks noGrp="1"/>
          </p:cNvSpPr>
          <p:nvPr>
            <p:ph type="sldNum" sz="quarter" idx="12"/>
          </p:nvPr>
        </p:nvSpPr>
        <p:spPr/>
        <p:txBody>
          <a:bodyPr/>
          <a:lstStyle/>
          <a:p>
            <a:fld id="{D1DAE02C-9641-4404-8E72-F934BB55A074}" type="slidenum">
              <a:rPr lang="en-US" smtClean="0"/>
              <a:t>45</a:t>
            </a:fld>
            <a:endParaRPr lang="en-US" dirty="0"/>
          </a:p>
        </p:txBody>
      </p:sp>
    </p:spTree>
    <p:extLst>
      <p:ext uri="{BB962C8B-B14F-4D97-AF65-F5344CB8AC3E}">
        <p14:creationId xmlns:p14="http://schemas.microsoft.com/office/powerpoint/2010/main" val="2367860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Stony Brook is one of four major university centers in the State University of New York System, and the most selective public university in the State of New York. The university is a member of the prestigious American Association of Universities – the 62 most prominent research universities in North America. We co-manage the Brookhaven National Laboratory, which houses a particle accelerator and focuses on energy security, photonic sciences, and climate bioscience. Stony Brook is also the principal partner in SUNY Korea, the first American university established on Korean soil. It is also the first university to join the Songdo Global University Campus (SGUC). The range of world-class research, teaching &amp; learning, and advancement of knowledge have propelled Stony Brook’s national ranking to be among the top 100 universities in the United State (in the top 40 among public universities), and our global ranking is also enviable at #131 as rated by U.S. News &amp; World Report (2014).</a:t>
            </a:r>
          </a:p>
          <a:p>
            <a:endParaRPr lang="en-US" dirty="0"/>
          </a:p>
        </p:txBody>
      </p:sp>
      <p:sp>
        <p:nvSpPr>
          <p:cNvPr id="4" name="Header Placeholder 3"/>
          <p:cNvSpPr>
            <a:spLocks noGrp="1"/>
          </p:cNvSpPr>
          <p:nvPr>
            <p:ph type="hdr" sz="quarter" idx="10"/>
          </p:nvPr>
        </p:nvSpPr>
        <p:spPr/>
        <p:txBody>
          <a:bodyPr/>
          <a:lstStyle/>
          <a:p>
            <a:r>
              <a:rPr lang="en-US" smtClean="0"/>
              <a:t>Dr. Braden J. Hosch</a:t>
            </a:r>
          </a:p>
          <a:p>
            <a:r>
              <a:rPr lang="en-US" smtClean="0"/>
              <a:t>Stony Brook University</a:t>
            </a:r>
            <a:endParaRPr lang="en-US" dirty="0"/>
          </a:p>
        </p:txBody>
      </p:sp>
      <p:sp>
        <p:nvSpPr>
          <p:cNvPr id="5" name="Footer Placeholder 4"/>
          <p:cNvSpPr>
            <a:spLocks noGrp="1"/>
          </p:cNvSpPr>
          <p:nvPr>
            <p:ph type="ftr" sz="quarter" idx="11"/>
          </p:nvPr>
        </p:nvSpPr>
        <p:spPr/>
        <p:txBody>
          <a:bodyPr/>
          <a:lstStyle/>
          <a:p>
            <a:r>
              <a:rPr lang="en-US" dirty="0"/>
              <a:t>International Conference on Higher Education and Innovation</a:t>
            </a:r>
            <a:endParaRPr lang="en-US" dirty="0"/>
          </a:p>
        </p:txBody>
      </p:sp>
      <p:sp>
        <p:nvSpPr>
          <p:cNvPr id="6" name="Slide Number Placeholder 5"/>
          <p:cNvSpPr>
            <a:spLocks noGrp="1"/>
          </p:cNvSpPr>
          <p:nvPr>
            <p:ph type="sldNum" sz="quarter" idx="12"/>
          </p:nvPr>
        </p:nvSpPr>
        <p:spPr/>
        <p:txBody>
          <a:bodyPr/>
          <a:lstStyle/>
          <a:p>
            <a:fld id="{D1DAE02C-9641-4404-8E72-F934BB55A074}" type="slidenum">
              <a:rPr lang="en-US" smtClean="0"/>
              <a:pPr/>
              <a:t>5</a:t>
            </a:fld>
            <a:endParaRPr lang="en-US" dirty="0"/>
          </a:p>
        </p:txBody>
      </p:sp>
      <p:sp>
        <p:nvSpPr>
          <p:cNvPr id="11" name="Slide Image Placeholder 10"/>
          <p:cNvSpPr>
            <a:spLocks noGrp="1" noRot="1" noChangeAspect="1"/>
          </p:cNvSpPr>
          <p:nvPr>
            <p:ph type="sldImg"/>
          </p:nvPr>
        </p:nvSpPr>
        <p:spPr/>
      </p:sp>
    </p:spTree>
    <p:extLst>
      <p:ext uri="{BB962C8B-B14F-4D97-AF65-F5344CB8AC3E}">
        <p14:creationId xmlns:p14="http://schemas.microsoft.com/office/powerpoint/2010/main" val="4240723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Stony Brook University has a West campus that houses six colleges and schools, and an East campus where the Health Sciences Center is situated that houses five additional schools, including a school of medicine, a school of dental medicine, a school of nursing, a school of health technology management, and a school of social welfare. The University’s Graduate School has purview over all Ph.D. and some master’s programs on both campuses. At present 225 degree and certificate programs are active.</a:t>
            </a:r>
            <a:endParaRPr lang="en-US" dirty="0"/>
          </a:p>
        </p:txBody>
      </p:sp>
      <p:sp>
        <p:nvSpPr>
          <p:cNvPr id="4" name="Header Placeholder 3"/>
          <p:cNvSpPr>
            <a:spLocks noGrp="1"/>
          </p:cNvSpPr>
          <p:nvPr>
            <p:ph type="hdr" sz="quarter" idx="10"/>
          </p:nvPr>
        </p:nvSpPr>
        <p:spPr/>
        <p:txBody>
          <a:bodyPr/>
          <a:lstStyle/>
          <a:p>
            <a:r>
              <a:rPr lang="en-US" smtClean="0"/>
              <a:t>Dr. Braden J. Hosch</a:t>
            </a:r>
          </a:p>
          <a:p>
            <a:r>
              <a:rPr lang="en-US" smtClean="0"/>
              <a:t>Stony Brook University</a:t>
            </a:r>
            <a:endParaRPr lang="en-US" dirty="0"/>
          </a:p>
        </p:txBody>
      </p:sp>
      <p:sp>
        <p:nvSpPr>
          <p:cNvPr id="5" name="Footer Placeholder 4"/>
          <p:cNvSpPr>
            <a:spLocks noGrp="1"/>
          </p:cNvSpPr>
          <p:nvPr>
            <p:ph type="ftr" sz="quarter" idx="11"/>
          </p:nvPr>
        </p:nvSpPr>
        <p:spPr/>
        <p:txBody>
          <a:bodyPr/>
          <a:lstStyle/>
          <a:p>
            <a:r>
              <a:rPr lang="en-US" dirty="0"/>
              <a:t>International Conference on Higher Education and Innovation</a:t>
            </a:r>
            <a:endParaRPr lang="en-US" dirty="0"/>
          </a:p>
        </p:txBody>
      </p:sp>
      <p:sp>
        <p:nvSpPr>
          <p:cNvPr id="6" name="Slide Number Placeholder 5"/>
          <p:cNvSpPr>
            <a:spLocks noGrp="1"/>
          </p:cNvSpPr>
          <p:nvPr>
            <p:ph type="sldNum" sz="quarter" idx="12"/>
          </p:nvPr>
        </p:nvSpPr>
        <p:spPr/>
        <p:txBody>
          <a:bodyPr/>
          <a:lstStyle/>
          <a:p>
            <a:fld id="{D1DAE02C-9641-4404-8E72-F934BB55A074}" type="slidenum">
              <a:rPr lang="en-US" smtClean="0"/>
              <a:pPr/>
              <a:t>6</a:t>
            </a:fld>
            <a:endParaRPr lang="en-US" dirty="0"/>
          </a:p>
        </p:txBody>
      </p:sp>
      <p:sp>
        <p:nvSpPr>
          <p:cNvPr id="11" name="Slide Image Placeholder 10"/>
          <p:cNvSpPr>
            <a:spLocks noGrp="1" noRot="1" noChangeAspect="1"/>
          </p:cNvSpPr>
          <p:nvPr>
            <p:ph type="sldImg"/>
          </p:nvPr>
        </p:nvSpPr>
        <p:spPr/>
      </p:sp>
    </p:spTree>
    <p:extLst>
      <p:ext uri="{BB962C8B-B14F-4D97-AF65-F5344CB8AC3E}">
        <p14:creationId xmlns:p14="http://schemas.microsoft.com/office/powerpoint/2010/main" val="884899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In fall 2014, 24,607 students were enrolled, about a third of these are graduate students. We awarded 6,475 degrees and certificates last year. Almost a third of these are in Science, Technology, Engineering &amp; Mathematics or STEM fields. About a quarter (24%) were in social and behavioral sciences. A fifth (20% were in health and medicine). The remaining quarter of conferred awards were in arts, humanities &amp; communication, business fields, and a variety of other areas.</a:t>
            </a:r>
          </a:p>
          <a:p>
            <a:endParaRPr lang="en-US" dirty="0"/>
          </a:p>
        </p:txBody>
      </p:sp>
      <p:sp>
        <p:nvSpPr>
          <p:cNvPr id="4" name="Header Placeholder 3"/>
          <p:cNvSpPr>
            <a:spLocks noGrp="1"/>
          </p:cNvSpPr>
          <p:nvPr>
            <p:ph type="hdr" sz="quarter" idx="10"/>
          </p:nvPr>
        </p:nvSpPr>
        <p:spPr/>
        <p:txBody>
          <a:bodyPr/>
          <a:lstStyle/>
          <a:p>
            <a:r>
              <a:rPr lang="en-US" dirty="0"/>
              <a:t>Dr. Braden J. Hosch</a:t>
            </a:r>
          </a:p>
          <a:p>
            <a:r>
              <a:rPr lang="en-US" dirty="0"/>
              <a:t>Stony Brook University</a:t>
            </a:r>
            <a:endParaRPr lang="en-US" dirty="0"/>
          </a:p>
        </p:txBody>
      </p:sp>
      <p:sp>
        <p:nvSpPr>
          <p:cNvPr id="5" name="Footer Placeholder 4"/>
          <p:cNvSpPr>
            <a:spLocks noGrp="1"/>
          </p:cNvSpPr>
          <p:nvPr>
            <p:ph type="ftr" sz="quarter" idx="11"/>
          </p:nvPr>
        </p:nvSpPr>
        <p:spPr/>
        <p:txBody>
          <a:bodyPr/>
          <a:lstStyle/>
          <a:p>
            <a:r>
              <a:rPr lang="en-US" dirty="0"/>
              <a:t>International Conference on Higher Education and Innovation</a:t>
            </a:r>
            <a:endParaRPr lang="en-US" dirty="0"/>
          </a:p>
        </p:txBody>
      </p:sp>
      <p:sp>
        <p:nvSpPr>
          <p:cNvPr id="6" name="Slide Number Placeholder 5"/>
          <p:cNvSpPr>
            <a:spLocks noGrp="1"/>
          </p:cNvSpPr>
          <p:nvPr>
            <p:ph type="sldNum" sz="quarter" idx="12"/>
          </p:nvPr>
        </p:nvSpPr>
        <p:spPr/>
        <p:txBody>
          <a:bodyPr/>
          <a:lstStyle/>
          <a:p>
            <a:fld id="{D1DAE02C-9641-4404-8E72-F934BB55A074}" type="slidenum">
              <a:rPr lang="en-US" smtClean="0"/>
              <a:pPr/>
              <a:t>7</a:t>
            </a:fld>
            <a:endParaRPr lang="en-US" dirty="0"/>
          </a:p>
        </p:txBody>
      </p:sp>
      <p:sp>
        <p:nvSpPr>
          <p:cNvPr id="11" name="Slide Image Placeholder 10"/>
          <p:cNvSpPr>
            <a:spLocks noGrp="1" noRot="1" noChangeAspect="1"/>
          </p:cNvSpPr>
          <p:nvPr>
            <p:ph type="sldImg"/>
          </p:nvPr>
        </p:nvSpPr>
        <p:spPr>
          <a:xfrm>
            <a:off x="700088" y="911225"/>
            <a:ext cx="2986087" cy="2239963"/>
          </a:xfrm>
        </p:spPr>
      </p:sp>
    </p:spTree>
    <p:extLst>
      <p:ext uri="{BB962C8B-B14F-4D97-AF65-F5344CB8AC3E}">
        <p14:creationId xmlns:p14="http://schemas.microsoft.com/office/powerpoint/2010/main" val="4101047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Stony Brook has an annual operating budget of over $2.3 billion (USD) and has $220 million in annual research expenditures. The institution has over 14,500 employees, with 2,500 faculty. 1,100 of these are tenured or on tenure track. Stony Brook is finishing a five year plan to hire 250 tenured/tenure-track faculty members, and the student faculty ratio (as measured by IPEDS) has been lowered from 18:1 to 16:1. Student graduation rates (for first-time students starting and finishing at Stony Brook) far exceed the national average, and Stony Brook is a rare institution in the United States where socioeconomically challenged students (those receiving Pell grants) graduate at higher rates than those with more economic resources. Achievement gaps between white students and racial and ethnic minorities seen throughout American higher education are not present at Stony Brook. African American or Black Students graduate at higher rates that white students and graduation rates for Hispanic students are comparable to whites. The University is engaged in an ambitious project to increase the 4-year graduation rate from an average of 46% to 60% by 2018.</a:t>
            </a:r>
            <a:endParaRPr lang="en-US" dirty="0"/>
          </a:p>
        </p:txBody>
      </p:sp>
      <p:sp>
        <p:nvSpPr>
          <p:cNvPr id="4" name="Header Placeholder 3"/>
          <p:cNvSpPr>
            <a:spLocks noGrp="1"/>
          </p:cNvSpPr>
          <p:nvPr>
            <p:ph type="hdr" sz="quarter" idx="10"/>
          </p:nvPr>
        </p:nvSpPr>
        <p:spPr/>
        <p:txBody>
          <a:bodyPr/>
          <a:lstStyle/>
          <a:p>
            <a:r>
              <a:rPr lang="en-US" dirty="0"/>
              <a:t>Dr. Braden J. Hosch</a:t>
            </a:r>
          </a:p>
          <a:p>
            <a:r>
              <a:rPr lang="en-US" dirty="0"/>
              <a:t>Stony Brook University</a:t>
            </a:r>
            <a:endParaRPr lang="en-US" dirty="0"/>
          </a:p>
        </p:txBody>
      </p:sp>
      <p:sp>
        <p:nvSpPr>
          <p:cNvPr id="5" name="Footer Placeholder 4"/>
          <p:cNvSpPr>
            <a:spLocks noGrp="1"/>
          </p:cNvSpPr>
          <p:nvPr>
            <p:ph type="ftr" sz="quarter" idx="11"/>
          </p:nvPr>
        </p:nvSpPr>
        <p:spPr/>
        <p:txBody>
          <a:bodyPr/>
          <a:lstStyle/>
          <a:p>
            <a:r>
              <a:rPr lang="en-US" dirty="0"/>
              <a:t>International Conference on Higher Education and Innovation</a:t>
            </a:r>
            <a:endParaRPr lang="en-US" dirty="0"/>
          </a:p>
        </p:txBody>
      </p:sp>
      <p:sp>
        <p:nvSpPr>
          <p:cNvPr id="6" name="Slide Number Placeholder 5"/>
          <p:cNvSpPr>
            <a:spLocks noGrp="1"/>
          </p:cNvSpPr>
          <p:nvPr>
            <p:ph type="sldNum" sz="quarter" idx="12"/>
          </p:nvPr>
        </p:nvSpPr>
        <p:spPr/>
        <p:txBody>
          <a:bodyPr/>
          <a:lstStyle/>
          <a:p>
            <a:fld id="{D1DAE02C-9641-4404-8E72-F934BB55A074}" type="slidenum">
              <a:rPr lang="en-US" smtClean="0"/>
              <a:pPr/>
              <a:t>8</a:t>
            </a:fld>
            <a:endParaRPr lang="en-US" dirty="0"/>
          </a:p>
        </p:txBody>
      </p:sp>
      <p:sp>
        <p:nvSpPr>
          <p:cNvPr id="11" name="Slide Image Placeholder 10"/>
          <p:cNvSpPr>
            <a:spLocks noGrp="1" noRot="1" noChangeAspect="1"/>
          </p:cNvSpPr>
          <p:nvPr>
            <p:ph type="sldImg"/>
          </p:nvPr>
        </p:nvSpPr>
        <p:spPr/>
      </p:sp>
    </p:spTree>
    <p:extLst>
      <p:ext uri="{BB962C8B-B14F-4D97-AF65-F5344CB8AC3E}">
        <p14:creationId xmlns:p14="http://schemas.microsoft.com/office/powerpoint/2010/main" val="349400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r>
              <a:rPr lang="en-US" smtClean="0"/>
              <a:t>Dr. Braden J. Hosch</a:t>
            </a:r>
          </a:p>
          <a:p>
            <a:r>
              <a:rPr lang="en-US" smtClean="0"/>
              <a:t>Stony Brook University</a:t>
            </a:r>
            <a:endParaRPr lang="en-US" dirty="0"/>
          </a:p>
        </p:txBody>
      </p:sp>
      <p:sp>
        <p:nvSpPr>
          <p:cNvPr id="5" name="Footer Placeholder 4"/>
          <p:cNvSpPr>
            <a:spLocks noGrp="1"/>
          </p:cNvSpPr>
          <p:nvPr>
            <p:ph type="ftr" sz="quarter" idx="11"/>
          </p:nvPr>
        </p:nvSpPr>
        <p:spPr/>
        <p:txBody>
          <a:bodyPr/>
          <a:lstStyle/>
          <a:p>
            <a:r>
              <a:rPr lang="en-US" dirty="0"/>
              <a:t>International Conference on Higher Education and Innovation</a:t>
            </a:r>
            <a:endParaRPr lang="en-US" dirty="0"/>
          </a:p>
        </p:txBody>
      </p:sp>
      <p:sp>
        <p:nvSpPr>
          <p:cNvPr id="6" name="Slide Number Placeholder 5"/>
          <p:cNvSpPr>
            <a:spLocks noGrp="1"/>
          </p:cNvSpPr>
          <p:nvPr>
            <p:ph type="sldNum" sz="quarter" idx="12"/>
          </p:nvPr>
        </p:nvSpPr>
        <p:spPr/>
        <p:txBody>
          <a:bodyPr/>
          <a:lstStyle/>
          <a:p>
            <a:fld id="{D1DAE02C-9641-4404-8E72-F934BB55A074}" type="slidenum">
              <a:rPr lang="en-US" smtClean="0"/>
              <a:pPr/>
              <a:t>9</a:t>
            </a:fld>
            <a:endParaRPr lang="en-US" dirty="0"/>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278776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BU Logo">
    <p:spTree>
      <p:nvGrpSpPr>
        <p:cNvPr id="1" name=""/>
        <p:cNvGrpSpPr/>
        <p:nvPr/>
      </p:nvGrpSpPr>
      <p:grpSpPr>
        <a:xfrm>
          <a:off x="0" y="0"/>
          <a:ext cx="0" cy="0"/>
          <a:chOff x="0" y="0"/>
          <a:chExt cx="0" cy="0"/>
        </a:xfrm>
      </p:grpSpPr>
      <p:pic>
        <p:nvPicPr>
          <p:cNvPr id="2" name="Picture 1" descr="SBU stack_2clr_cmyk.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46275" y="2543175"/>
            <a:ext cx="5253038" cy="1862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6587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BU Full Page Photo">
    <p:spTree>
      <p:nvGrpSpPr>
        <p:cNvPr id="1" name=""/>
        <p:cNvGrpSpPr/>
        <p:nvPr/>
      </p:nvGrpSpPr>
      <p:grpSpPr>
        <a:xfrm>
          <a:off x="0" y="0"/>
          <a:ext cx="0" cy="0"/>
          <a:chOff x="0" y="0"/>
          <a:chExt cx="0" cy="0"/>
        </a:xfrm>
      </p:grpSpPr>
      <p:cxnSp>
        <p:nvCxnSpPr>
          <p:cNvPr id="7" name="Straight Connector 6"/>
          <p:cNvCxnSpPr/>
          <p:nvPr userDrawn="1"/>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5"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smtClean="0"/>
              <a:t>Click to edit Master text styles</a:t>
            </a:r>
          </a:p>
        </p:txBody>
      </p:sp>
      <p:sp>
        <p:nvSpPr>
          <p:cNvPr id="6" name="Text Placeholder 12"/>
          <p:cNvSpPr>
            <a:spLocks noGrp="1"/>
          </p:cNvSpPr>
          <p:nvPr>
            <p:ph type="body" sz="quarter" idx="14"/>
          </p:nvPr>
        </p:nvSpPr>
        <p:spPr>
          <a:xfrm>
            <a:off x="0" y="6288062"/>
            <a:ext cx="9144000" cy="467416"/>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9" name="Picture Placeholder 2"/>
          <p:cNvSpPr>
            <a:spLocks noGrp="1"/>
          </p:cNvSpPr>
          <p:nvPr>
            <p:ph type="pic" idx="1"/>
          </p:nvPr>
        </p:nvSpPr>
        <p:spPr>
          <a:xfrm>
            <a:off x="0" y="1091259"/>
            <a:ext cx="9144000" cy="5205623"/>
          </a:xfrm>
          <a:solidFill>
            <a:schemeClr val="bg1">
              <a:lumMod val="85000"/>
            </a:schemeClr>
          </a:solidFill>
        </p:spPr>
        <p:txBody>
          <a:bodyPr rtlCol="0">
            <a:normAutofit/>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135882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BU Title Slide">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6" name="Text Placeholder 7"/>
          <p:cNvSpPr>
            <a:spLocks noGrp="1"/>
          </p:cNvSpPr>
          <p:nvPr>
            <p:ph type="body" sz="quarter" idx="15"/>
          </p:nvPr>
        </p:nvSpPr>
        <p:spPr>
          <a:xfrm>
            <a:off x="457200" y="1066800"/>
            <a:ext cx="8229600" cy="5211917"/>
          </a:xfrm>
        </p:spPr>
        <p:txBody>
          <a:bodyPr tIns="0" rIns="0" bIns="0" anchor="ctr"/>
          <a:lstStyle>
            <a:lvl1pPr algn="ctr">
              <a:buFontTx/>
              <a:buNone/>
              <a:defRPr sz="4400">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smtClean="0"/>
              <a:t>Click to edit Master text styles</a:t>
            </a:r>
          </a:p>
          <a:p>
            <a:pPr lvl="1"/>
            <a:r>
              <a:rPr lang="en-US" dirty="0" smtClean="0"/>
              <a:t>Second level</a:t>
            </a:r>
          </a:p>
        </p:txBody>
      </p:sp>
      <p:sp>
        <p:nvSpPr>
          <p:cNvPr id="8"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smtClean="0"/>
              <a:t>Click to edit Master text styles</a:t>
            </a:r>
          </a:p>
        </p:txBody>
      </p:sp>
    </p:spTree>
    <p:extLst>
      <p:ext uri="{BB962C8B-B14F-4D97-AF65-F5344CB8AC3E}">
        <p14:creationId xmlns:p14="http://schemas.microsoft.com/office/powerpoint/2010/main" val="1895178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BU Centered Paragraph Text">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smtClean="0"/>
              <a:t>Click to edit Master text styles</a:t>
            </a:r>
          </a:p>
        </p:txBody>
      </p:sp>
      <p:sp>
        <p:nvSpPr>
          <p:cNvPr id="8"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smtClean="0"/>
              <a:t>Click to edit Master text styles</a:t>
            </a:r>
          </a:p>
        </p:txBody>
      </p:sp>
      <p:sp>
        <p:nvSpPr>
          <p:cNvPr id="6" name="Text Placeholder 7"/>
          <p:cNvSpPr>
            <a:spLocks noGrp="1"/>
          </p:cNvSpPr>
          <p:nvPr>
            <p:ph type="body" sz="quarter" idx="15"/>
          </p:nvPr>
        </p:nvSpPr>
        <p:spPr>
          <a:xfrm>
            <a:off x="457200" y="1066801"/>
            <a:ext cx="8229600" cy="5207000"/>
          </a:xfrm>
        </p:spPr>
        <p:txBody>
          <a:bodyPr tIns="0" rIns="0" bIns="0" anchor="ctr"/>
          <a:lstStyle>
            <a:lvl1pPr algn="ctr">
              <a:buFontTx/>
              <a:buNone/>
              <a:defRPr>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18047290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BU Left Bulleted Text">
    <p:spTree>
      <p:nvGrpSpPr>
        <p:cNvPr id="1" name=""/>
        <p:cNvGrpSpPr/>
        <p:nvPr/>
      </p:nvGrpSpPr>
      <p:grpSpPr>
        <a:xfrm>
          <a:off x="0" y="0"/>
          <a:ext cx="0" cy="0"/>
          <a:chOff x="0" y="0"/>
          <a:chExt cx="0" cy="0"/>
        </a:xfrm>
      </p:grpSpPr>
      <p:sp>
        <p:nvSpPr>
          <p:cNvPr id="5"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8" name="Text Placeholder 7"/>
          <p:cNvSpPr>
            <a:spLocks noGrp="1"/>
          </p:cNvSpPr>
          <p:nvPr>
            <p:ph type="body" sz="quarter" idx="15"/>
          </p:nvPr>
        </p:nvSpPr>
        <p:spPr>
          <a:xfrm>
            <a:off x="457200" y="2163536"/>
            <a:ext cx="8229600" cy="4008664"/>
          </a:xfrm>
        </p:spPr>
        <p:txBody>
          <a:bodyPr tIns="0" rIns="0" bIns="0"/>
          <a:lstStyle>
            <a:lvl1pPr>
              <a:buFontTx/>
              <a:buNone/>
              <a:defRPr sz="2800">
                <a:solidFill>
                  <a:schemeClr val="tx1"/>
                </a:solidFill>
              </a:defRPr>
            </a:lvl1pPr>
            <a:lvl2pPr marL="228600" indent="-228600">
              <a:buClr>
                <a:srgbClr val="C03137"/>
              </a:buClr>
              <a:buFont typeface="Arial"/>
              <a:buChar char="•"/>
              <a:defRPr sz="2400"/>
            </a:lvl2pPr>
            <a:lvl3pPr marL="458788" indent="-230188">
              <a:defRPr/>
            </a:lvl3pPr>
            <a:lvl4pPr marL="458788" indent="-230188">
              <a:defRPr/>
            </a:lvl4pPr>
            <a:lvl5pPr marL="458788" indent="-23018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13"/>
          <p:cNvSpPr>
            <a:spLocks noGrp="1"/>
          </p:cNvSpPr>
          <p:nvPr>
            <p:ph type="body" sz="quarter" idx="12"/>
          </p:nvPr>
        </p:nvSpPr>
        <p:spPr>
          <a:xfrm>
            <a:off x="457200" y="1175248"/>
            <a:ext cx="8229600" cy="797788"/>
          </a:xfrm>
          <a:prstGeom prst="rect">
            <a:avLst/>
          </a:prstGeom>
        </p:spPr>
        <p:txBody>
          <a:bodyPr rIns="0">
            <a:noAutofit/>
          </a:bodyPr>
          <a:lstStyle>
            <a:lvl1pPr algn="l">
              <a:buFontTx/>
              <a:buNone/>
              <a:defRPr sz="3200" cap="all">
                <a:solidFill>
                  <a:srgbClr val="B60225"/>
                </a:solidFill>
                <a:latin typeface="Helvetica"/>
                <a:cs typeface="Helvetica"/>
              </a:defRPr>
            </a:lvl1pPr>
          </a:lstStyle>
          <a:p>
            <a:pPr lvl="0"/>
            <a:r>
              <a:rPr lang="en-US" dirty="0" smtClean="0"/>
              <a:t>Click to edit Master text styles</a:t>
            </a:r>
          </a:p>
        </p:txBody>
      </p:sp>
    </p:spTree>
    <p:extLst>
      <p:ext uri="{BB962C8B-B14F-4D97-AF65-F5344CB8AC3E}">
        <p14:creationId xmlns:p14="http://schemas.microsoft.com/office/powerpoint/2010/main" val="646140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BU Bulleted Text 3 Photo">
    <p:spTree>
      <p:nvGrpSpPr>
        <p:cNvPr id="1" name=""/>
        <p:cNvGrpSpPr/>
        <p:nvPr/>
      </p:nvGrpSpPr>
      <p:grpSpPr>
        <a:xfrm>
          <a:off x="0" y="0"/>
          <a:ext cx="0" cy="0"/>
          <a:chOff x="0" y="0"/>
          <a:chExt cx="0" cy="0"/>
        </a:xfrm>
      </p:grpSpPr>
      <p:sp>
        <p:nvSpPr>
          <p:cNvPr id="4" name="Content Placeholder 2"/>
          <p:cNvSpPr>
            <a:spLocks noGrp="1"/>
          </p:cNvSpPr>
          <p:nvPr>
            <p:ph idx="12"/>
          </p:nvPr>
        </p:nvSpPr>
        <p:spPr>
          <a:xfrm>
            <a:off x="457199" y="1384047"/>
            <a:ext cx="5275716" cy="4788153"/>
          </a:xfrm>
        </p:spPr>
        <p:txBody>
          <a:bodyPr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dirty="0" smtClean="0"/>
              <a:t>Click to edit Master text styles</a:t>
            </a:r>
          </a:p>
          <a:p>
            <a:pPr lvl="1"/>
            <a:r>
              <a:rPr lang="en-US" dirty="0" smtClean="0"/>
              <a:t>Second level</a:t>
            </a:r>
          </a:p>
        </p:txBody>
      </p:sp>
      <p:sp>
        <p:nvSpPr>
          <p:cNvPr id="8" name="Text Placeholder 12"/>
          <p:cNvSpPr>
            <a:spLocks noGrp="1"/>
          </p:cNvSpPr>
          <p:nvPr>
            <p:ph type="body" sz="quarter" idx="15"/>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smtClean="0"/>
              <a:t>Click to edit Master text styles</a:t>
            </a:r>
          </a:p>
        </p:txBody>
      </p:sp>
      <p:sp>
        <p:nvSpPr>
          <p:cNvPr id="11" name="Picture Placeholder 2"/>
          <p:cNvSpPr>
            <a:spLocks noGrp="1"/>
          </p:cNvSpPr>
          <p:nvPr>
            <p:ph type="pic" idx="17"/>
          </p:nvPr>
        </p:nvSpPr>
        <p:spPr>
          <a:xfrm>
            <a:off x="6087218" y="1094980"/>
            <a:ext cx="3056782" cy="1661390"/>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9" name="Text Placeholder 13"/>
          <p:cNvSpPr>
            <a:spLocks noGrp="1"/>
          </p:cNvSpPr>
          <p:nvPr>
            <p:ph type="body" sz="quarter" idx="20"/>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smtClean="0"/>
              <a:t>Click to edit Master text styles</a:t>
            </a:r>
          </a:p>
        </p:txBody>
      </p:sp>
      <p:sp>
        <p:nvSpPr>
          <p:cNvPr id="15" name="Picture Placeholder 2"/>
          <p:cNvSpPr>
            <a:spLocks noGrp="1"/>
          </p:cNvSpPr>
          <p:nvPr>
            <p:ph type="pic" idx="21"/>
          </p:nvPr>
        </p:nvSpPr>
        <p:spPr>
          <a:xfrm>
            <a:off x="6087218" y="4619039"/>
            <a:ext cx="3056782" cy="1655702"/>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6" name="Picture Placeholder 2"/>
          <p:cNvSpPr>
            <a:spLocks noGrp="1"/>
          </p:cNvSpPr>
          <p:nvPr>
            <p:ph type="pic" idx="22"/>
          </p:nvPr>
        </p:nvSpPr>
        <p:spPr>
          <a:xfrm>
            <a:off x="6087218" y="2850446"/>
            <a:ext cx="3056782" cy="1655702"/>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extLst>
      <p:ext uri="{BB962C8B-B14F-4D97-AF65-F5344CB8AC3E}">
        <p14:creationId xmlns:p14="http://schemas.microsoft.com/office/powerpoint/2010/main" val="20533202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BU Bulleted Text 1 Phot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036146" y="1094981"/>
            <a:ext cx="4107853" cy="5173084"/>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8" name="Text Placeholder 12"/>
          <p:cNvSpPr>
            <a:spLocks noGrp="1"/>
          </p:cNvSpPr>
          <p:nvPr>
            <p:ph type="body" sz="quarter" idx="15"/>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smtClean="0"/>
              <a:t>Click to edit Master text styles</a:t>
            </a:r>
          </a:p>
        </p:txBody>
      </p:sp>
      <p:sp>
        <p:nvSpPr>
          <p:cNvPr id="7" name="Text Placeholder 13"/>
          <p:cNvSpPr>
            <a:spLocks noGrp="1"/>
          </p:cNvSpPr>
          <p:nvPr>
            <p:ph type="body" sz="quarter" idx="20"/>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smtClean="0"/>
              <a:t>Click to edit Master text styles</a:t>
            </a:r>
          </a:p>
        </p:txBody>
      </p:sp>
      <p:sp>
        <p:nvSpPr>
          <p:cNvPr id="10" name="Content Placeholder 2"/>
          <p:cNvSpPr>
            <a:spLocks noGrp="1"/>
          </p:cNvSpPr>
          <p:nvPr>
            <p:ph idx="12"/>
          </p:nvPr>
        </p:nvSpPr>
        <p:spPr>
          <a:xfrm>
            <a:off x="457199" y="1392239"/>
            <a:ext cx="4229101" cy="4805361"/>
          </a:xfrm>
        </p:spPr>
        <p:txBody>
          <a:bodyPr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391142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BM Full Page Photo">
    <p:spTree>
      <p:nvGrpSpPr>
        <p:cNvPr id="1" name=""/>
        <p:cNvGrpSpPr/>
        <p:nvPr/>
      </p:nvGrpSpPr>
      <p:grpSpPr>
        <a:xfrm>
          <a:off x="0" y="0"/>
          <a:ext cx="0" cy="0"/>
          <a:chOff x="0" y="0"/>
          <a:chExt cx="0" cy="0"/>
        </a:xfrm>
      </p:grpSpPr>
      <p:cxnSp>
        <p:nvCxnSpPr>
          <p:cNvPr id="7" name="Straight Connector 6"/>
          <p:cNvCxnSpPr/>
          <p:nvPr userDrawn="1"/>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5"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smtClean="0"/>
              <a:t>Click to edit Master text styles</a:t>
            </a:r>
          </a:p>
        </p:txBody>
      </p:sp>
      <p:sp>
        <p:nvSpPr>
          <p:cNvPr id="6" name="Text Placeholder 12"/>
          <p:cNvSpPr>
            <a:spLocks noGrp="1"/>
          </p:cNvSpPr>
          <p:nvPr>
            <p:ph type="body" sz="quarter" idx="14"/>
          </p:nvPr>
        </p:nvSpPr>
        <p:spPr>
          <a:xfrm>
            <a:off x="0" y="6288062"/>
            <a:ext cx="9144000" cy="467416"/>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8" name="Picture Placeholder 2"/>
          <p:cNvSpPr>
            <a:spLocks noGrp="1"/>
          </p:cNvSpPr>
          <p:nvPr>
            <p:ph type="pic" idx="1"/>
          </p:nvPr>
        </p:nvSpPr>
        <p:spPr>
          <a:xfrm>
            <a:off x="0" y="1091259"/>
            <a:ext cx="9144000" cy="5205623"/>
          </a:xfrm>
          <a:solidFill>
            <a:schemeClr val="bg1">
              <a:lumMod val="85000"/>
            </a:schemeClr>
          </a:solidFill>
        </p:spPr>
        <p:txBody>
          <a:bodyPr rtlCol="0">
            <a:normAutofit/>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296573963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BM Title Slide">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smtClean="0"/>
              <a:t>Click to edit Master text styles</a:t>
            </a:r>
          </a:p>
        </p:txBody>
      </p:sp>
      <p:sp>
        <p:nvSpPr>
          <p:cNvPr id="5" name="Text Placeholder 7"/>
          <p:cNvSpPr>
            <a:spLocks noGrp="1"/>
          </p:cNvSpPr>
          <p:nvPr>
            <p:ph type="body" sz="quarter" idx="15"/>
          </p:nvPr>
        </p:nvSpPr>
        <p:spPr>
          <a:xfrm>
            <a:off x="457200" y="1079500"/>
            <a:ext cx="8229600" cy="5199217"/>
          </a:xfrm>
        </p:spPr>
        <p:txBody>
          <a:bodyPr tIns="0" rIns="0" bIns="0" anchor="ctr"/>
          <a:lstStyle>
            <a:lvl1pPr algn="ctr">
              <a:buFontTx/>
              <a:buNone/>
              <a:defRPr sz="4400">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smtClean="0"/>
              <a:t>Click to edit Master text styles</a:t>
            </a:r>
          </a:p>
          <a:p>
            <a:pPr lvl="1"/>
            <a:r>
              <a:rPr lang="en-US" dirty="0" smtClean="0"/>
              <a:t>Second level</a:t>
            </a:r>
          </a:p>
        </p:txBody>
      </p:sp>
      <p:sp>
        <p:nvSpPr>
          <p:cNvPr id="8"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smtClean="0"/>
              <a:t>Click to edit Master text styles</a:t>
            </a:r>
          </a:p>
        </p:txBody>
      </p:sp>
    </p:spTree>
    <p:extLst>
      <p:ext uri="{BB962C8B-B14F-4D97-AF65-F5344CB8AC3E}">
        <p14:creationId xmlns:p14="http://schemas.microsoft.com/office/powerpoint/2010/main" val="411339403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BM Centered Paragraph Text">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smtClean="0"/>
              <a:t>Click to edit Master text styles</a:t>
            </a:r>
          </a:p>
        </p:txBody>
      </p:sp>
      <p:sp>
        <p:nvSpPr>
          <p:cNvPr id="8"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smtClean="0"/>
              <a:t>Click to edit Master text styles</a:t>
            </a:r>
          </a:p>
        </p:txBody>
      </p:sp>
      <p:sp>
        <p:nvSpPr>
          <p:cNvPr id="6" name="Text Placeholder 7"/>
          <p:cNvSpPr>
            <a:spLocks noGrp="1"/>
          </p:cNvSpPr>
          <p:nvPr>
            <p:ph type="body" sz="quarter" idx="15"/>
          </p:nvPr>
        </p:nvSpPr>
        <p:spPr>
          <a:xfrm>
            <a:off x="457200" y="1092200"/>
            <a:ext cx="8229600" cy="5186519"/>
          </a:xfrm>
        </p:spPr>
        <p:txBody>
          <a:bodyPr tIns="0" rIns="0" bIns="0" anchor="ctr"/>
          <a:lstStyle>
            <a:lvl1pPr algn="ctr">
              <a:buFontTx/>
              <a:buNone/>
              <a:defRPr>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4815530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BM Left Bulleted Text">
    <p:spTree>
      <p:nvGrpSpPr>
        <p:cNvPr id="1" name=""/>
        <p:cNvGrpSpPr/>
        <p:nvPr/>
      </p:nvGrpSpPr>
      <p:grpSpPr>
        <a:xfrm>
          <a:off x="0" y="0"/>
          <a:ext cx="0" cy="0"/>
          <a:chOff x="0" y="0"/>
          <a:chExt cx="0" cy="0"/>
        </a:xfrm>
      </p:grpSpPr>
      <p:sp>
        <p:nvSpPr>
          <p:cNvPr id="5"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8" name="Text Placeholder 7"/>
          <p:cNvSpPr>
            <a:spLocks noGrp="1"/>
          </p:cNvSpPr>
          <p:nvPr>
            <p:ph type="body" sz="quarter" idx="15"/>
          </p:nvPr>
        </p:nvSpPr>
        <p:spPr>
          <a:xfrm>
            <a:off x="457200" y="1375851"/>
            <a:ext cx="8229600" cy="4796349"/>
          </a:xfrm>
        </p:spPr>
        <p:txBody>
          <a:bodyPr tIns="0" rIns="0" bIns="0"/>
          <a:lstStyle>
            <a:lvl1pPr>
              <a:buFontTx/>
              <a:buNone/>
              <a:defRPr>
                <a:solidFill>
                  <a:srgbClr val="B60225"/>
                </a:solidFill>
              </a:defRPr>
            </a:lvl1pPr>
            <a:lvl2pPr marL="228600" indent="-228600">
              <a:buClr>
                <a:srgbClr val="C03137"/>
              </a:buClr>
              <a:buFont typeface="Arial"/>
              <a:buChar char="•"/>
              <a:defRPr sz="2400"/>
            </a:lvl2pPr>
            <a:lvl3pPr marL="458788" indent="-230188">
              <a:defRPr/>
            </a:lvl3pPr>
            <a:lvl4pPr marL="458788" indent="-230188">
              <a:defRPr/>
            </a:lvl4pPr>
            <a:lvl5pPr marL="458788" indent="-23018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smtClean="0"/>
              <a:t>Click to edit Master text styles</a:t>
            </a:r>
          </a:p>
        </p:txBody>
      </p:sp>
    </p:spTree>
    <p:extLst>
      <p:ext uri="{BB962C8B-B14F-4D97-AF65-F5344CB8AC3E}">
        <p14:creationId xmlns:p14="http://schemas.microsoft.com/office/powerpoint/2010/main" val="3755621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BM Logo">
    <p:spTree>
      <p:nvGrpSpPr>
        <p:cNvPr id="1" name=""/>
        <p:cNvGrpSpPr/>
        <p:nvPr/>
      </p:nvGrpSpPr>
      <p:grpSpPr>
        <a:xfrm>
          <a:off x="0" y="0"/>
          <a:ext cx="0" cy="0"/>
          <a:chOff x="0" y="0"/>
          <a:chExt cx="0" cy="0"/>
        </a:xfrm>
      </p:grpSpPr>
      <p:pic>
        <p:nvPicPr>
          <p:cNvPr id="2" name="Picture 1" descr="SBM stack_2clr_pms1.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49450" y="2552700"/>
            <a:ext cx="5245100" cy="170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708731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BM Bulleted Text 3 Photo">
    <p:spTree>
      <p:nvGrpSpPr>
        <p:cNvPr id="1" name=""/>
        <p:cNvGrpSpPr/>
        <p:nvPr/>
      </p:nvGrpSpPr>
      <p:grpSpPr>
        <a:xfrm>
          <a:off x="0" y="0"/>
          <a:ext cx="0" cy="0"/>
          <a:chOff x="0" y="0"/>
          <a:chExt cx="0" cy="0"/>
        </a:xfrm>
      </p:grpSpPr>
      <p:sp>
        <p:nvSpPr>
          <p:cNvPr id="4" name="Content Placeholder 2"/>
          <p:cNvSpPr>
            <a:spLocks noGrp="1"/>
          </p:cNvSpPr>
          <p:nvPr>
            <p:ph idx="12"/>
          </p:nvPr>
        </p:nvSpPr>
        <p:spPr>
          <a:xfrm>
            <a:off x="457199" y="1392239"/>
            <a:ext cx="5275716" cy="4741861"/>
          </a:xfrm>
        </p:spPr>
        <p:txBody>
          <a:bodyPr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dirty="0" smtClean="0"/>
              <a:t>Click to edit Master text styles</a:t>
            </a:r>
          </a:p>
          <a:p>
            <a:pPr lvl="1"/>
            <a:r>
              <a:rPr lang="en-US" dirty="0" smtClean="0"/>
              <a:t>Second level</a:t>
            </a:r>
          </a:p>
        </p:txBody>
      </p:sp>
      <p:sp>
        <p:nvSpPr>
          <p:cNvPr id="8" name="Text Placeholder 12"/>
          <p:cNvSpPr>
            <a:spLocks noGrp="1"/>
          </p:cNvSpPr>
          <p:nvPr>
            <p:ph type="body" sz="quarter" idx="15"/>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smtClean="0"/>
              <a:t>Click to edit Master text styles</a:t>
            </a:r>
          </a:p>
        </p:txBody>
      </p:sp>
      <p:sp>
        <p:nvSpPr>
          <p:cNvPr id="11" name="Picture Placeholder 2"/>
          <p:cNvSpPr>
            <a:spLocks noGrp="1"/>
          </p:cNvSpPr>
          <p:nvPr>
            <p:ph type="pic" idx="17"/>
          </p:nvPr>
        </p:nvSpPr>
        <p:spPr>
          <a:xfrm>
            <a:off x="6087218" y="1094980"/>
            <a:ext cx="3056782" cy="1661390"/>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9" name="Text Placeholder 13"/>
          <p:cNvSpPr>
            <a:spLocks noGrp="1"/>
          </p:cNvSpPr>
          <p:nvPr>
            <p:ph type="body" sz="quarter" idx="20"/>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smtClean="0"/>
              <a:t>Click to edit Master text styles</a:t>
            </a:r>
          </a:p>
        </p:txBody>
      </p:sp>
      <p:sp>
        <p:nvSpPr>
          <p:cNvPr id="15" name="Picture Placeholder 2"/>
          <p:cNvSpPr>
            <a:spLocks noGrp="1"/>
          </p:cNvSpPr>
          <p:nvPr>
            <p:ph type="pic" idx="21"/>
          </p:nvPr>
        </p:nvSpPr>
        <p:spPr>
          <a:xfrm>
            <a:off x="6087218" y="4619039"/>
            <a:ext cx="3056782" cy="1655702"/>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6" name="Picture Placeholder 2"/>
          <p:cNvSpPr>
            <a:spLocks noGrp="1"/>
          </p:cNvSpPr>
          <p:nvPr>
            <p:ph type="pic" idx="22"/>
          </p:nvPr>
        </p:nvSpPr>
        <p:spPr>
          <a:xfrm>
            <a:off x="6087218" y="2850446"/>
            <a:ext cx="3056782" cy="1655702"/>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extLst>
      <p:ext uri="{BB962C8B-B14F-4D97-AF65-F5344CB8AC3E}">
        <p14:creationId xmlns:p14="http://schemas.microsoft.com/office/powerpoint/2010/main" val="771802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BM Bulleted Text 1 Phot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036146" y="1094981"/>
            <a:ext cx="4107853" cy="5173084"/>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8" name="Text Placeholder 12"/>
          <p:cNvSpPr>
            <a:spLocks noGrp="1"/>
          </p:cNvSpPr>
          <p:nvPr>
            <p:ph type="body" sz="quarter" idx="15"/>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7" name="Text Placeholder 13"/>
          <p:cNvSpPr>
            <a:spLocks noGrp="1"/>
          </p:cNvSpPr>
          <p:nvPr>
            <p:ph type="body" sz="quarter" idx="20"/>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smtClean="0"/>
              <a:t>Click to edit Master text styles</a:t>
            </a:r>
          </a:p>
        </p:txBody>
      </p:sp>
      <p:sp>
        <p:nvSpPr>
          <p:cNvPr id="10" name="Content Placeholder 2"/>
          <p:cNvSpPr>
            <a:spLocks noGrp="1"/>
          </p:cNvSpPr>
          <p:nvPr>
            <p:ph idx="12"/>
          </p:nvPr>
        </p:nvSpPr>
        <p:spPr>
          <a:xfrm>
            <a:off x="457199" y="1379891"/>
            <a:ext cx="4051301" cy="4792309"/>
          </a:xfrm>
        </p:spPr>
        <p:txBody>
          <a:bodyPr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1166568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BC Full Page Photo">
    <p:spTree>
      <p:nvGrpSpPr>
        <p:cNvPr id="1" name=""/>
        <p:cNvGrpSpPr/>
        <p:nvPr/>
      </p:nvGrpSpPr>
      <p:grpSpPr>
        <a:xfrm>
          <a:off x="0" y="0"/>
          <a:ext cx="0" cy="0"/>
          <a:chOff x="0" y="0"/>
          <a:chExt cx="0" cy="0"/>
        </a:xfrm>
      </p:grpSpPr>
      <p:sp>
        <p:nvSpPr>
          <p:cNvPr id="6" name="Subtitle 2"/>
          <p:cNvSpPr>
            <a:spLocks noGrp="1"/>
          </p:cNvSpPr>
          <p:nvPr>
            <p:ph type="subTitle" idx="10"/>
          </p:nvPr>
        </p:nvSpPr>
        <p:spPr>
          <a:xfrm>
            <a:off x="348734" y="5959603"/>
            <a:ext cx="4743966" cy="528831"/>
          </a:xfrm>
          <a:prstGeom prst="rect">
            <a:avLst/>
          </a:prstGeom>
        </p:spPr>
        <p:txBody>
          <a:bodyPr/>
          <a:lstStyle>
            <a:lvl1pPr marL="0" indent="0" algn="l">
              <a:buNone/>
              <a:defRPr sz="200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Picture Placeholder 2"/>
          <p:cNvSpPr>
            <a:spLocks noGrp="1"/>
          </p:cNvSpPr>
          <p:nvPr>
            <p:ph type="pic" idx="1"/>
          </p:nvPr>
        </p:nvSpPr>
        <p:spPr>
          <a:xfrm>
            <a:off x="180975" y="195263"/>
            <a:ext cx="8767762" cy="5332780"/>
          </a:xfrm>
          <a:prstGeom prst="rect">
            <a:avLst/>
          </a:prstGeo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35739496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BC Title Slide">
    <p:spTree>
      <p:nvGrpSpPr>
        <p:cNvPr id="1" name=""/>
        <p:cNvGrpSpPr/>
        <p:nvPr/>
      </p:nvGrpSpPr>
      <p:grpSpPr>
        <a:xfrm>
          <a:off x="0" y="0"/>
          <a:ext cx="0" cy="0"/>
          <a:chOff x="0" y="0"/>
          <a:chExt cx="0" cy="0"/>
        </a:xfrm>
      </p:grpSpPr>
      <p:sp>
        <p:nvSpPr>
          <p:cNvPr id="3" name="Subtitle 2"/>
          <p:cNvSpPr>
            <a:spLocks noGrp="1"/>
          </p:cNvSpPr>
          <p:nvPr>
            <p:ph type="subTitle" idx="10"/>
          </p:nvPr>
        </p:nvSpPr>
        <p:spPr>
          <a:xfrm>
            <a:off x="348734" y="5959603"/>
            <a:ext cx="4731266" cy="528831"/>
          </a:xfrm>
          <a:prstGeom prst="rect">
            <a:avLst/>
          </a:prstGeom>
        </p:spPr>
        <p:txBody>
          <a:bodyPr/>
          <a:lstStyle>
            <a:lvl1pPr marL="0" indent="0" algn="l">
              <a:buNone/>
              <a:defRPr sz="200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Text Placeholder 7"/>
          <p:cNvSpPr>
            <a:spLocks noGrp="1"/>
          </p:cNvSpPr>
          <p:nvPr>
            <p:ph type="body" sz="quarter" idx="15"/>
          </p:nvPr>
        </p:nvSpPr>
        <p:spPr>
          <a:xfrm>
            <a:off x="457200" y="165100"/>
            <a:ext cx="8229600" cy="5372099"/>
          </a:xfrm>
          <a:prstGeom prst="rect">
            <a:avLst/>
          </a:prstGeom>
        </p:spPr>
        <p:txBody>
          <a:bodyPr tIns="0" rIns="0" bIns="0" anchor="ctr"/>
          <a:lstStyle>
            <a:lvl1pPr algn="ctr">
              <a:buFontTx/>
              <a:buNone/>
              <a:defRPr sz="4400">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5944657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BC Centered Paragraph Text">
    <p:spTree>
      <p:nvGrpSpPr>
        <p:cNvPr id="1" name=""/>
        <p:cNvGrpSpPr/>
        <p:nvPr/>
      </p:nvGrpSpPr>
      <p:grpSpPr>
        <a:xfrm>
          <a:off x="0" y="0"/>
          <a:ext cx="0" cy="0"/>
          <a:chOff x="0" y="0"/>
          <a:chExt cx="0" cy="0"/>
        </a:xfrm>
      </p:grpSpPr>
      <p:sp>
        <p:nvSpPr>
          <p:cNvPr id="3" name="Subtitle 2"/>
          <p:cNvSpPr>
            <a:spLocks noGrp="1"/>
          </p:cNvSpPr>
          <p:nvPr>
            <p:ph type="subTitle" idx="10"/>
          </p:nvPr>
        </p:nvSpPr>
        <p:spPr>
          <a:xfrm>
            <a:off x="348734" y="5959603"/>
            <a:ext cx="4769366" cy="528831"/>
          </a:xfrm>
          <a:prstGeom prst="rect">
            <a:avLst/>
          </a:prstGeom>
        </p:spPr>
        <p:txBody>
          <a:bodyPr/>
          <a:lstStyle>
            <a:lvl1pPr marL="0" indent="0" algn="l">
              <a:buNone/>
              <a:defRPr sz="200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5" name="Text Placeholder 7"/>
          <p:cNvSpPr>
            <a:spLocks noGrp="1"/>
          </p:cNvSpPr>
          <p:nvPr>
            <p:ph type="body" sz="quarter" idx="15"/>
          </p:nvPr>
        </p:nvSpPr>
        <p:spPr>
          <a:xfrm>
            <a:off x="457200" y="139699"/>
            <a:ext cx="8229600" cy="5435601"/>
          </a:xfrm>
          <a:prstGeom prst="rect">
            <a:avLst/>
          </a:prstGeom>
        </p:spPr>
        <p:txBody>
          <a:bodyPr tIns="0" rIns="0" bIns="0" anchor="ctr"/>
          <a:lstStyle>
            <a:lvl1pPr algn="ctr">
              <a:buFontTx/>
              <a:buNone/>
              <a:defRPr>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7569632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BC Left Bulleted Text">
    <p:spTree>
      <p:nvGrpSpPr>
        <p:cNvPr id="1" name=""/>
        <p:cNvGrpSpPr/>
        <p:nvPr/>
      </p:nvGrpSpPr>
      <p:grpSpPr>
        <a:xfrm>
          <a:off x="0" y="0"/>
          <a:ext cx="0" cy="0"/>
          <a:chOff x="0" y="0"/>
          <a:chExt cx="0" cy="0"/>
        </a:xfrm>
      </p:grpSpPr>
      <p:sp>
        <p:nvSpPr>
          <p:cNvPr id="3" name="Subtitle 2"/>
          <p:cNvSpPr>
            <a:spLocks noGrp="1"/>
          </p:cNvSpPr>
          <p:nvPr>
            <p:ph type="subTitle" idx="10"/>
          </p:nvPr>
        </p:nvSpPr>
        <p:spPr>
          <a:xfrm>
            <a:off x="348734" y="5959603"/>
            <a:ext cx="4743966" cy="528831"/>
          </a:xfrm>
          <a:prstGeom prst="rect">
            <a:avLst/>
          </a:prstGeom>
        </p:spPr>
        <p:txBody>
          <a:bodyPr/>
          <a:lstStyle>
            <a:lvl1pPr marL="0" indent="0" algn="l">
              <a:buNone/>
              <a:defRPr sz="200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Text Placeholder 7"/>
          <p:cNvSpPr>
            <a:spLocks noGrp="1"/>
          </p:cNvSpPr>
          <p:nvPr>
            <p:ph type="body" sz="quarter" idx="15"/>
          </p:nvPr>
        </p:nvSpPr>
        <p:spPr>
          <a:xfrm>
            <a:off x="457200" y="1045651"/>
            <a:ext cx="8229600" cy="4516949"/>
          </a:xfrm>
          <a:prstGeom prst="rect">
            <a:avLst/>
          </a:prstGeom>
        </p:spPr>
        <p:txBody>
          <a:bodyPr lIns="0" tIns="0" rIns="0" bIns="0"/>
          <a:lstStyle>
            <a:lvl1pPr>
              <a:buFontTx/>
              <a:buNone/>
              <a:defRPr>
                <a:solidFill>
                  <a:srgbClr val="B60225"/>
                </a:solidFill>
              </a:defRPr>
            </a:lvl1pPr>
            <a:lvl2pPr marL="228600" indent="-228600">
              <a:buClr>
                <a:srgbClr val="C03137"/>
              </a:buClr>
              <a:buFont typeface="Arial"/>
              <a:buChar char="•"/>
              <a:defRPr sz="2400"/>
            </a:lvl2pPr>
            <a:lvl3pPr marL="458788" indent="-230188">
              <a:defRPr/>
            </a:lvl3pPr>
            <a:lvl4pPr marL="458788" indent="-230188">
              <a:defRPr/>
            </a:lvl4pPr>
            <a:lvl5pPr marL="458788" indent="-23018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015268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BC Bulleted Text 3 Photo">
    <p:spTree>
      <p:nvGrpSpPr>
        <p:cNvPr id="1" name=""/>
        <p:cNvGrpSpPr/>
        <p:nvPr/>
      </p:nvGrpSpPr>
      <p:grpSpPr>
        <a:xfrm>
          <a:off x="0" y="0"/>
          <a:ext cx="0" cy="0"/>
          <a:chOff x="0" y="0"/>
          <a:chExt cx="0" cy="0"/>
        </a:xfrm>
      </p:grpSpPr>
      <p:sp>
        <p:nvSpPr>
          <p:cNvPr id="11" name="Subtitle 2"/>
          <p:cNvSpPr>
            <a:spLocks noGrp="1"/>
          </p:cNvSpPr>
          <p:nvPr>
            <p:ph type="subTitle" idx="10"/>
          </p:nvPr>
        </p:nvSpPr>
        <p:spPr>
          <a:xfrm>
            <a:off x="348734" y="5949682"/>
            <a:ext cx="4743966" cy="528831"/>
          </a:xfrm>
          <a:prstGeom prst="rect">
            <a:avLst/>
          </a:prstGeom>
        </p:spPr>
        <p:txBody>
          <a:bodyPr/>
          <a:lstStyle>
            <a:lvl1pPr marL="0" indent="0" algn="l">
              <a:buNone/>
              <a:defRPr sz="200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7" name="Content Placeholder 2"/>
          <p:cNvSpPr>
            <a:spLocks noGrp="1"/>
          </p:cNvSpPr>
          <p:nvPr>
            <p:ph idx="12"/>
          </p:nvPr>
        </p:nvSpPr>
        <p:spPr>
          <a:xfrm>
            <a:off x="458788" y="642939"/>
            <a:ext cx="4456112" cy="4881561"/>
          </a:xfrm>
          <a:prstGeom prst="rect">
            <a:avLst/>
          </a:prstGeom>
        </p:spPr>
        <p:txBody>
          <a:bodyPr lIns="0"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dirty="0" smtClean="0"/>
              <a:t>Click to edit Master text styles</a:t>
            </a:r>
          </a:p>
          <a:p>
            <a:pPr lvl="1"/>
            <a:r>
              <a:rPr lang="en-US" dirty="0" smtClean="0"/>
              <a:t>Second level</a:t>
            </a:r>
          </a:p>
        </p:txBody>
      </p:sp>
      <p:sp>
        <p:nvSpPr>
          <p:cNvPr id="9" name="Picture Placeholder 2"/>
          <p:cNvSpPr>
            <a:spLocks noGrp="1"/>
          </p:cNvSpPr>
          <p:nvPr>
            <p:ph type="pic" idx="21"/>
          </p:nvPr>
        </p:nvSpPr>
        <p:spPr>
          <a:xfrm>
            <a:off x="5245193" y="3822700"/>
            <a:ext cx="3682907" cy="1702741"/>
          </a:xfrm>
          <a:prstGeom prst="rect">
            <a:avLst/>
          </a:prstGeo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6" name="Picture Placeholder 2"/>
          <p:cNvSpPr>
            <a:spLocks noGrp="1"/>
          </p:cNvSpPr>
          <p:nvPr>
            <p:ph type="pic" idx="22"/>
          </p:nvPr>
        </p:nvSpPr>
        <p:spPr>
          <a:xfrm>
            <a:off x="5245193" y="2019300"/>
            <a:ext cx="3682907" cy="1702741"/>
          </a:xfrm>
          <a:prstGeom prst="rect">
            <a:avLst/>
          </a:prstGeo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7" name="Picture Placeholder 2"/>
          <p:cNvSpPr>
            <a:spLocks noGrp="1"/>
          </p:cNvSpPr>
          <p:nvPr>
            <p:ph type="pic" idx="23"/>
          </p:nvPr>
        </p:nvSpPr>
        <p:spPr>
          <a:xfrm>
            <a:off x="5245193" y="215900"/>
            <a:ext cx="3682907" cy="1702741"/>
          </a:xfrm>
          <a:prstGeom prst="rect">
            <a:avLst/>
          </a:prstGeo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extLst>
      <p:ext uri="{BB962C8B-B14F-4D97-AF65-F5344CB8AC3E}">
        <p14:creationId xmlns:p14="http://schemas.microsoft.com/office/powerpoint/2010/main" val="94131796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BC Bulleted Text 1 Photo">
    <p:spTree>
      <p:nvGrpSpPr>
        <p:cNvPr id="1" name=""/>
        <p:cNvGrpSpPr/>
        <p:nvPr/>
      </p:nvGrpSpPr>
      <p:grpSpPr>
        <a:xfrm>
          <a:off x="0" y="0"/>
          <a:ext cx="0" cy="0"/>
          <a:chOff x="0" y="0"/>
          <a:chExt cx="0" cy="0"/>
        </a:xfrm>
      </p:grpSpPr>
      <p:sp>
        <p:nvSpPr>
          <p:cNvPr id="11" name="Subtitle 2"/>
          <p:cNvSpPr>
            <a:spLocks noGrp="1"/>
          </p:cNvSpPr>
          <p:nvPr>
            <p:ph type="subTitle" idx="10"/>
          </p:nvPr>
        </p:nvSpPr>
        <p:spPr>
          <a:xfrm>
            <a:off x="348734" y="5949682"/>
            <a:ext cx="4743966" cy="528831"/>
          </a:xfrm>
          <a:prstGeom prst="rect">
            <a:avLst/>
          </a:prstGeom>
        </p:spPr>
        <p:txBody>
          <a:bodyPr/>
          <a:lstStyle>
            <a:lvl1pPr marL="0" indent="0" algn="l">
              <a:buNone/>
              <a:defRPr sz="200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7" name="Content Placeholder 2"/>
          <p:cNvSpPr>
            <a:spLocks noGrp="1"/>
          </p:cNvSpPr>
          <p:nvPr>
            <p:ph idx="12"/>
          </p:nvPr>
        </p:nvSpPr>
        <p:spPr>
          <a:xfrm>
            <a:off x="458788" y="642939"/>
            <a:ext cx="4456112" cy="4841719"/>
          </a:xfrm>
          <a:prstGeom prst="rect">
            <a:avLst/>
          </a:prstGeom>
        </p:spPr>
        <p:txBody>
          <a:bodyPr lIns="0"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dirty="0" smtClean="0"/>
              <a:t>Click to edit Master text styles</a:t>
            </a:r>
          </a:p>
          <a:p>
            <a:pPr lvl="1"/>
            <a:r>
              <a:rPr lang="en-US" dirty="0" smtClean="0"/>
              <a:t>Second level</a:t>
            </a:r>
          </a:p>
        </p:txBody>
      </p:sp>
      <p:sp>
        <p:nvSpPr>
          <p:cNvPr id="8" name="Picture Placeholder 1"/>
          <p:cNvSpPr>
            <a:spLocks noGrp="1"/>
          </p:cNvSpPr>
          <p:nvPr>
            <p:ph type="pic" idx="23"/>
          </p:nvPr>
        </p:nvSpPr>
        <p:spPr>
          <a:xfrm>
            <a:off x="5245100" y="215900"/>
            <a:ext cx="3683000" cy="5257800"/>
          </a:xfrm>
          <a:prstGeom prst="rect">
            <a:avLst/>
          </a:prstGeom>
          <a:solidFill>
            <a:srgbClr val="D9D9D9"/>
          </a:solidFill>
        </p:spPr>
      </p:sp>
    </p:spTree>
    <p:extLst>
      <p:ext uri="{BB962C8B-B14F-4D97-AF65-F5344CB8AC3E}">
        <p14:creationId xmlns:p14="http://schemas.microsoft.com/office/powerpoint/2010/main" val="2941205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B Children's Logo">
    <p:spTree>
      <p:nvGrpSpPr>
        <p:cNvPr id="1" name=""/>
        <p:cNvGrpSpPr/>
        <p:nvPr/>
      </p:nvGrpSpPr>
      <p:grpSpPr>
        <a:xfrm>
          <a:off x="0" y="0"/>
          <a:ext cx="0" cy="0"/>
          <a:chOff x="0" y="0"/>
          <a:chExt cx="0" cy="0"/>
        </a:xfrm>
      </p:grpSpPr>
      <p:pic>
        <p:nvPicPr>
          <p:cNvPr id="4" name="Picture 3" descr="sb_childrens_horizstack_3c_CMYK_2.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31298" y="2235200"/>
            <a:ext cx="6076002" cy="2382384"/>
          </a:xfrm>
          <a:prstGeom prst="rect">
            <a:avLst/>
          </a:prstGeom>
        </p:spPr>
      </p:pic>
    </p:spTree>
    <p:extLst>
      <p:ext uri="{BB962C8B-B14F-4D97-AF65-F5344CB8AC3E}">
        <p14:creationId xmlns:p14="http://schemas.microsoft.com/office/powerpoint/2010/main" val="24162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BU Full Page Photo">
    <p:spTree>
      <p:nvGrpSpPr>
        <p:cNvPr id="1" name=""/>
        <p:cNvGrpSpPr/>
        <p:nvPr/>
      </p:nvGrpSpPr>
      <p:grpSpPr>
        <a:xfrm>
          <a:off x="0" y="0"/>
          <a:ext cx="0" cy="0"/>
          <a:chOff x="0" y="0"/>
          <a:chExt cx="0" cy="0"/>
        </a:xfrm>
      </p:grpSpPr>
      <p:cxnSp>
        <p:nvCxnSpPr>
          <p:cNvPr id="7" name="Straight Connector 6"/>
          <p:cNvCxnSpPr/>
          <p:nvPr userDrawn="1"/>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5"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smtClean="0"/>
              <a:t>Click to edit Master text styles</a:t>
            </a:r>
          </a:p>
        </p:txBody>
      </p:sp>
      <p:sp>
        <p:nvSpPr>
          <p:cNvPr id="6" name="Text Placeholder 12"/>
          <p:cNvSpPr>
            <a:spLocks noGrp="1"/>
          </p:cNvSpPr>
          <p:nvPr>
            <p:ph type="body" sz="quarter" idx="14"/>
          </p:nvPr>
        </p:nvSpPr>
        <p:spPr>
          <a:xfrm>
            <a:off x="0" y="6288062"/>
            <a:ext cx="9144000" cy="467416"/>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9" name="Picture Placeholder 2"/>
          <p:cNvSpPr>
            <a:spLocks noGrp="1"/>
          </p:cNvSpPr>
          <p:nvPr>
            <p:ph type="pic" idx="1"/>
          </p:nvPr>
        </p:nvSpPr>
        <p:spPr>
          <a:xfrm>
            <a:off x="0" y="1091259"/>
            <a:ext cx="9144000" cy="5205623"/>
          </a:xfrm>
          <a:solidFill>
            <a:schemeClr val="bg1">
              <a:lumMod val="85000"/>
            </a:schemeClr>
          </a:solidFill>
        </p:spPr>
        <p:txBody>
          <a:bodyPr rtlCol="0">
            <a:normAutofit/>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1520166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BU Title Slide">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6" name="Text Placeholder 7"/>
          <p:cNvSpPr>
            <a:spLocks noGrp="1"/>
          </p:cNvSpPr>
          <p:nvPr>
            <p:ph type="body" sz="quarter" idx="15"/>
          </p:nvPr>
        </p:nvSpPr>
        <p:spPr>
          <a:xfrm>
            <a:off x="457200" y="1066800"/>
            <a:ext cx="8229600" cy="5211917"/>
          </a:xfrm>
        </p:spPr>
        <p:txBody>
          <a:bodyPr tIns="0" rIns="0" bIns="0" anchor="ctr"/>
          <a:lstStyle>
            <a:lvl1pPr algn="ctr">
              <a:buFontTx/>
              <a:buNone/>
              <a:defRPr sz="4400">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smtClean="0"/>
              <a:t>Click to edit Master text styles</a:t>
            </a:r>
          </a:p>
          <a:p>
            <a:pPr lvl="1"/>
            <a:r>
              <a:rPr lang="en-US" dirty="0" smtClean="0"/>
              <a:t>Second level</a:t>
            </a:r>
          </a:p>
        </p:txBody>
      </p:sp>
      <p:sp>
        <p:nvSpPr>
          <p:cNvPr id="8"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smtClean="0"/>
              <a:t>Click to edit Master text styles</a:t>
            </a:r>
          </a:p>
        </p:txBody>
      </p:sp>
    </p:spTree>
    <p:extLst>
      <p:ext uri="{BB962C8B-B14F-4D97-AF65-F5344CB8AC3E}">
        <p14:creationId xmlns:p14="http://schemas.microsoft.com/office/powerpoint/2010/main" val="42769189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BU Centered Paragraph Text">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smtClean="0"/>
              <a:t>Click to edit Master text styles</a:t>
            </a:r>
          </a:p>
        </p:txBody>
      </p:sp>
      <p:sp>
        <p:nvSpPr>
          <p:cNvPr id="8"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smtClean="0"/>
              <a:t>Click to edit Master text styles</a:t>
            </a:r>
          </a:p>
        </p:txBody>
      </p:sp>
      <p:sp>
        <p:nvSpPr>
          <p:cNvPr id="6" name="Text Placeholder 7"/>
          <p:cNvSpPr>
            <a:spLocks noGrp="1"/>
          </p:cNvSpPr>
          <p:nvPr>
            <p:ph type="body" sz="quarter" idx="15"/>
          </p:nvPr>
        </p:nvSpPr>
        <p:spPr>
          <a:xfrm>
            <a:off x="457200" y="1066801"/>
            <a:ext cx="8229600" cy="5207000"/>
          </a:xfrm>
        </p:spPr>
        <p:txBody>
          <a:bodyPr tIns="0" rIns="0" bIns="0" anchor="ctr"/>
          <a:lstStyle>
            <a:lvl1pPr algn="ctr">
              <a:buFontTx/>
              <a:buNone/>
              <a:defRPr>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473020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BU Left Bulleted Text">
    <p:spTree>
      <p:nvGrpSpPr>
        <p:cNvPr id="1" name=""/>
        <p:cNvGrpSpPr/>
        <p:nvPr/>
      </p:nvGrpSpPr>
      <p:grpSpPr>
        <a:xfrm>
          <a:off x="0" y="0"/>
          <a:ext cx="0" cy="0"/>
          <a:chOff x="0" y="0"/>
          <a:chExt cx="0" cy="0"/>
        </a:xfrm>
      </p:grpSpPr>
      <p:sp>
        <p:nvSpPr>
          <p:cNvPr id="5"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8" name="Text Placeholder 7"/>
          <p:cNvSpPr>
            <a:spLocks noGrp="1"/>
          </p:cNvSpPr>
          <p:nvPr>
            <p:ph type="body" sz="quarter" idx="15"/>
          </p:nvPr>
        </p:nvSpPr>
        <p:spPr>
          <a:xfrm>
            <a:off x="457200" y="2163536"/>
            <a:ext cx="8229600" cy="4008664"/>
          </a:xfrm>
        </p:spPr>
        <p:txBody>
          <a:bodyPr tIns="0" rIns="0" bIns="0"/>
          <a:lstStyle>
            <a:lvl1pPr>
              <a:buFontTx/>
              <a:buNone/>
              <a:defRPr sz="2800">
                <a:solidFill>
                  <a:schemeClr val="tx1"/>
                </a:solidFill>
              </a:defRPr>
            </a:lvl1pPr>
            <a:lvl2pPr marL="457200" indent="-228600">
              <a:buClr>
                <a:srgbClr val="C03137"/>
              </a:buClr>
              <a:buFont typeface="Arial"/>
              <a:buChar char="•"/>
              <a:defRPr sz="2400"/>
            </a:lvl2pPr>
            <a:lvl3pPr marL="914400" indent="-230188">
              <a:defRPr/>
            </a:lvl3pPr>
            <a:lvl4pPr marL="1371600" indent="-230188">
              <a:defRPr/>
            </a:lvl4pPr>
            <a:lvl5pPr marL="1828800" indent="-23018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13"/>
          <p:cNvSpPr>
            <a:spLocks noGrp="1"/>
          </p:cNvSpPr>
          <p:nvPr>
            <p:ph type="body" sz="quarter" idx="12"/>
          </p:nvPr>
        </p:nvSpPr>
        <p:spPr>
          <a:xfrm>
            <a:off x="457200" y="1175248"/>
            <a:ext cx="8229600" cy="797788"/>
          </a:xfrm>
          <a:prstGeom prst="rect">
            <a:avLst/>
          </a:prstGeom>
        </p:spPr>
        <p:txBody>
          <a:bodyPr rIns="0">
            <a:noAutofit/>
          </a:bodyPr>
          <a:lstStyle>
            <a:lvl1pPr algn="l">
              <a:buFontTx/>
              <a:buNone/>
              <a:defRPr sz="3200" cap="all">
                <a:solidFill>
                  <a:srgbClr val="B60225"/>
                </a:solidFill>
                <a:latin typeface="Helvetica"/>
                <a:cs typeface="Helvetica"/>
              </a:defRPr>
            </a:lvl1pPr>
          </a:lstStyle>
          <a:p>
            <a:pPr lvl="0"/>
            <a:r>
              <a:rPr lang="en-US" dirty="0" smtClean="0"/>
              <a:t>Click to edit Master text styles</a:t>
            </a:r>
          </a:p>
        </p:txBody>
      </p:sp>
    </p:spTree>
    <p:extLst>
      <p:ext uri="{BB962C8B-B14F-4D97-AF65-F5344CB8AC3E}">
        <p14:creationId xmlns:p14="http://schemas.microsoft.com/office/powerpoint/2010/main" val="79678483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BU Bulleted Text 3 Photo">
    <p:spTree>
      <p:nvGrpSpPr>
        <p:cNvPr id="1" name=""/>
        <p:cNvGrpSpPr/>
        <p:nvPr/>
      </p:nvGrpSpPr>
      <p:grpSpPr>
        <a:xfrm>
          <a:off x="0" y="0"/>
          <a:ext cx="0" cy="0"/>
          <a:chOff x="0" y="0"/>
          <a:chExt cx="0" cy="0"/>
        </a:xfrm>
      </p:grpSpPr>
      <p:sp>
        <p:nvSpPr>
          <p:cNvPr id="4" name="Content Placeholder 2"/>
          <p:cNvSpPr>
            <a:spLocks noGrp="1"/>
          </p:cNvSpPr>
          <p:nvPr>
            <p:ph idx="12"/>
          </p:nvPr>
        </p:nvSpPr>
        <p:spPr>
          <a:xfrm>
            <a:off x="457199" y="1384047"/>
            <a:ext cx="5275716" cy="4788153"/>
          </a:xfrm>
        </p:spPr>
        <p:txBody>
          <a:bodyPr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dirty="0" smtClean="0"/>
              <a:t>Click to edit Master text styles</a:t>
            </a:r>
          </a:p>
          <a:p>
            <a:pPr lvl="1"/>
            <a:r>
              <a:rPr lang="en-US" dirty="0" smtClean="0"/>
              <a:t>Second level</a:t>
            </a:r>
          </a:p>
        </p:txBody>
      </p:sp>
      <p:sp>
        <p:nvSpPr>
          <p:cNvPr id="8" name="Text Placeholder 12"/>
          <p:cNvSpPr>
            <a:spLocks noGrp="1"/>
          </p:cNvSpPr>
          <p:nvPr>
            <p:ph type="body" sz="quarter" idx="15"/>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smtClean="0"/>
              <a:t>Click to edit Master text styles</a:t>
            </a:r>
          </a:p>
        </p:txBody>
      </p:sp>
      <p:sp>
        <p:nvSpPr>
          <p:cNvPr id="11" name="Picture Placeholder 2"/>
          <p:cNvSpPr>
            <a:spLocks noGrp="1"/>
          </p:cNvSpPr>
          <p:nvPr>
            <p:ph type="pic" idx="17"/>
          </p:nvPr>
        </p:nvSpPr>
        <p:spPr>
          <a:xfrm>
            <a:off x="6087218" y="1094980"/>
            <a:ext cx="3056782" cy="1661390"/>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9" name="Text Placeholder 13"/>
          <p:cNvSpPr>
            <a:spLocks noGrp="1"/>
          </p:cNvSpPr>
          <p:nvPr>
            <p:ph type="body" sz="quarter" idx="20"/>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smtClean="0"/>
              <a:t>Click to edit Master text styles</a:t>
            </a:r>
          </a:p>
        </p:txBody>
      </p:sp>
      <p:sp>
        <p:nvSpPr>
          <p:cNvPr id="15" name="Picture Placeholder 2"/>
          <p:cNvSpPr>
            <a:spLocks noGrp="1"/>
          </p:cNvSpPr>
          <p:nvPr>
            <p:ph type="pic" idx="21"/>
          </p:nvPr>
        </p:nvSpPr>
        <p:spPr>
          <a:xfrm>
            <a:off x="6087218" y="4619039"/>
            <a:ext cx="3056782" cy="1655702"/>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6" name="Picture Placeholder 2"/>
          <p:cNvSpPr>
            <a:spLocks noGrp="1"/>
          </p:cNvSpPr>
          <p:nvPr>
            <p:ph type="pic" idx="22"/>
          </p:nvPr>
        </p:nvSpPr>
        <p:spPr>
          <a:xfrm>
            <a:off x="6087218" y="2850446"/>
            <a:ext cx="3056782" cy="1655702"/>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extLst>
      <p:ext uri="{BB962C8B-B14F-4D97-AF65-F5344CB8AC3E}">
        <p14:creationId xmlns:p14="http://schemas.microsoft.com/office/powerpoint/2010/main" val="2657434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BU Bulleted Text 1 Phot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036146" y="1094981"/>
            <a:ext cx="4107853" cy="5173084"/>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8" name="Text Placeholder 12"/>
          <p:cNvSpPr>
            <a:spLocks noGrp="1"/>
          </p:cNvSpPr>
          <p:nvPr>
            <p:ph type="body" sz="quarter" idx="15"/>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smtClean="0"/>
              <a:t>Click to edit Master text styles</a:t>
            </a:r>
          </a:p>
        </p:txBody>
      </p:sp>
      <p:sp>
        <p:nvSpPr>
          <p:cNvPr id="7" name="Text Placeholder 13"/>
          <p:cNvSpPr>
            <a:spLocks noGrp="1"/>
          </p:cNvSpPr>
          <p:nvPr>
            <p:ph type="body" sz="quarter" idx="20"/>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smtClean="0"/>
              <a:t>Click to edit Master text styles</a:t>
            </a:r>
          </a:p>
        </p:txBody>
      </p:sp>
      <p:sp>
        <p:nvSpPr>
          <p:cNvPr id="10" name="Content Placeholder 2"/>
          <p:cNvSpPr>
            <a:spLocks noGrp="1"/>
          </p:cNvSpPr>
          <p:nvPr>
            <p:ph idx="12"/>
          </p:nvPr>
        </p:nvSpPr>
        <p:spPr>
          <a:xfrm>
            <a:off x="457199" y="1392239"/>
            <a:ext cx="4229101" cy="4805361"/>
          </a:xfrm>
        </p:spPr>
        <p:txBody>
          <a:bodyPr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6289165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5.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12.xml"/><Relationship Id="rId7"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5.emf"/></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18.xml"/><Relationship Id="rId7"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6.emf"/></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24.xml"/><Relationship Id="rId7" Type="http://schemas.openxmlformats.org/officeDocument/2006/relationships/theme" Target="../theme/theme5.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image" Target="../media/image8.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572" r:id="rId1"/>
    <p:sldLayoutId id="2147484573" r:id="rId2"/>
    <p:sldLayoutId id="2147484574" r:id="rId3"/>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110"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110"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110"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110"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110"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pitchFamily="-110"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pitchFamily="-110"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pitchFamily="-110" charset="0"/>
          <a:ea typeface="ヒラギノ角ゴ Pro W3" charset="-128"/>
          <a:cs typeface="ヒラギノ角ゴ Pro W3"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PPTbackground_Red.jpg"/>
          <p:cNvPicPr>
            <a:picLocks noChangeAspect="1"/>
          </p:cNvPicPr>
          <p:nvPr/>
        </p:nvPicPr>
        <p:blipFill>
          <a:blip r:embed="rId8"/>
          <a:srcRect b="97814"/>
          <a:stretch>
            <a:fillRect/>
          </a:stretch>
        </p:blipFill>
        <p:spPr bwMode="auto">
          <a:xfrm flipH="1">
            <a:off x="0" y="0"/>
            <a:ext cx="9144000" cy="149225"/>
          </a:xfrm>
          <a:prstGeom prst="rect">
            <a:avLst/>
          </a:prstGeom>
          <a:noFill/>
          <a:ln w="9525">
            <a:noFill/>
            <a:miter lim="800000"/>
            <a:headEnd/>
            <a:tailEnd/>
          </a:ln>
          <a:effectLst>
            <a:outerShdw blurRad="136525" dist="38100" dir="2700000" algn="tl" rotWithShape="0">
              <a:srgbClr val="000000">
                <a:alpha val="43000"/>
              </a:srgbClr>
            </a:outerShdw>
          </a:effectLst>
        </p:spPr>
      </p:pic>
      <p:sp>
        <p:nvSpPr>
          <p:cNvPr id="5123" name="Text Placeholder 2"/>
          <p:cNvSpPr>
            <a:spLocks noGrp="1"/>
          </p:cNvSpPr>
          <p:nvPr>
            <p:ph type="body" idx="1"/>
          </p:nvPr>
        </p:nvSpPr>
        <p:spPr bwMode="auto">
          <a:xfrm>
            <a:off x="458788" y="1330325"/>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124" name="Picture 4" descr="SBU horz_2clr_cmyk.eps"/>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60375" y="295275"/>
            <a:ext cx="361950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0" y="6278563"/>
            <a:ext cx="9144000" cy="579437"/>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6" name="Straight Connector 5"/>
          <p:cNvCxnSpPr/>
          <p:nvPr/>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userDrawn="1"/>
        </p:nvSpPr>
        <p:spPr>
          <a:xfrm>
            <a:off x="8311243" y="6383615"/>
            <a:ext cx="555171" cy="369332"/>
          </a:xfrm>
          <a:prstGeom prst="rect">
            <a:avLst/>
          </a:prstGeom>
          <a:noFill/>
        </p:spPr>
        <p:txBody>
          <a:bodyPr wrap="square" rtlCol="0">
            <a:spAutoFit/>
          </a:bodyPr>
          <a:lstStyle/>
          <a:p>
            <a:fld id="{E54EA03A-105D-48BE-B67B-5898C589FDED}" type="slidenum">
              <a:rPr lang="en-US" smtClean="0">
                <a:solidFill>
                  <a:schemeClr val="bg1"/>
                </a:solidFill>
              </a:rPr>
              <a:t>‹#›</a:t>
            </a:fld>
            <a:endParaRPr lang="en-US"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4575" r:id="rId1"/>
    <p:sldLayoutId id="2147484556" r:id="rId2"/>
    <p:sldLayoutId id="2147484557" r:id="rId3"/>
    <p:sldLayoutId id="2147484558" r:id="rId4"/>
    <p:sldLayoutId id="2147484559" r:id="rId5"/>
    <p:sldLayoutId id="2147484560" r:id="rId6"/>
  </p:sldLayoutIdLst>
  <p:timing>
    <p:tnLst>
      <p:par>
        <p:cTn id="1" dur="indefinite" restart="never" nodeType="tmRoot"/>
      </p:par>
    </p:tnLst>
  </p:timing>
  <p:hf hdr="0" ftr="0" dt="0"/>
  <p:txStyles>
    <p:titleStyle>
      <a:lvl1pPr algn="r" defTabSz="457200" rtl="0" eaLnBrk="0" fontAlgn="base" hangingPunct="0">
        <a:spcBef>
          <a:spcPct val="0"/>
        </a:spcBef>
        <a:spcAft>
          <a:spcPct val="0"/>
        </a:spcAft>
        <a:defRPr sz="5400" kern="1200" baseline="6000">
          <a:solidFill>
            <a:schemeClr val="bg1"/>
          </a:solidFill>
          <a:latin typeface="Helvetica"/>
          <a:ea typeface="ＭＳ Ｐゴシック" pitchFamily="-112" charset="-128"/>
          <a:cs typeface="Helvetica"/>
        </a:defRPr>
      </a:lvl1pPr>
      <a:lvl2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5pPr>
      <a:lvl6pPr marL="4572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Helvetica"/>
          <a:ea typeface="ＭＳ Ｐゴシック" pitchFamily="-112" charset="-128"/>
          <a:cs typeface="Helvetica"/>
        </a:defRPr>
      </a:lvl1pPr>
      <a:lvl2pPr marL="742950" indent="-285750" algn="l" defTabSz="457200" rtl="0" eaLnBrk="0" fontAlgn="base" hangingPunct="0">
        <a:spcBef>
          <a:spcPct val="20000"/>
        </a:spcBef>
        <a:spcAft>
          <a:spcPct val="0"/>
        </a:spcAft>
        <a:buFont typeface="Lucida Grande" charset="0"/>
        <a:buChar char="–"/>
        <a:defRPr sz="2800" kern="1200">
          <a:solidFill>
            <a:schemeClr val="tx1"/>
          </a:solidFill>
          <a:latin typeface="Helvetica"/>
          <a:ea typeface="ＭＳ Ｐゴシック" pitchFamily="-112" charset="-128"/>
          <a:cs typeface="Helvetic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Helvetica"/>
          <a:ea typeface="ＭＳ Ｐゴシック" pitchFamily="-112" charset="-128"/>
          <a:cs typeface="Helvetica"/>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PPTbackground_Red.jpg"/>
          <p:cNvPicPr>
            <a:picLocks noChangeAspect="1"/>
          </p:cNvPicPr>
          <p:nvPr/>
        </p:nvPicPr>
        <p:blipFill>
          <a:blip r:embed="rId8"/>
          <a:srcRect b="97814"/>
          <a:stretch>
            <a:fillRect/>
          </a:stretch>
        </p:blipFill>
        <p:spPr bwMode="auto">
          <a:xfrm flipH="1">
            <a:off x="0" y="0"/>
            <a:ext cx="9144000" cy="149225"/>
          </a:xfrm>
          <a:prstGeom prst="rect">
            <a:avLst/>
          </a:prstGeom>
          <a:noFill/>
          <a:ln w="9525">
            <a:noFill/>
            <a:miter lim="800000"/>
            <a:headEnd/>
            <a:tailEnd/>
          </a:ln>
          <a:effectLst>
            <a:outerShdw blurRad="136525" dist="38100" dir="2700000" algn="tl" rotWithShape="0">
              <a:srgbClr val="000000">
                <a:alpha val="43000"/>
              </a:srgbClr>
            </a:outerShdw>
          </a:effectLst>
        </p:spPr>
      </p:pic>
      <p:sp>
        <p:nvSpPr>
          <p:cNvPr id="5123" name="Text Placeholder 2"/>
          <p:cNvSpPr>
            <a:spLocks noGrp="1"/>
          </p:cNvSpPr>
          <p:nvPr>
            <p:ph type="body" idx="1"/>
          </p:nvPr>
        </p:nvSpPr>
        <p:spPr bwMode="auto">
          <a:xfrm>
            <a:off x="458788" y="1330325"/>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124" name="Picture 4" descr="SBU horz_2clr_cmyk.eps"/>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60375" y="295275"/>
            <a:ext cx="361950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 name="Straight Connector 5"/>
          <p:cNvCxnSpPr/>
          <p:nvPr/>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3951889"/>
      </p:ext>
    </p:extLst>
  </p:cSld>
  <p:clrMap bg1="lt1" tx1="dk1" bg2="lt2" tx2="dk2" accent1="accent1" accent2="accent2" accent3="accent3" accent4="accent4" accent5="accent5" accent6="accent6" hlink="hlink" folHlink="folHlink"/>
  <p:sldLayoutIdLst>
    <p:sldLayoutId id="2147484579" r:id="rId1"/>
    <p:sldLayoutId id="2147484580" r:id="rId2"/>
    <p:sldLayoutId id="2147484581" r:id="rId3"/>
    <p:sldLayoutId id="2147484582" r:id="rId4"/>
    <p:sldLayoutId id="2147484583" r:id="rId5"/>
    <p:sldLayoutId id="2147484584" r:id="rId6"/>
  </p:sldLayoutIdLst>
  <p:hf hdr="0" ftr="0" dt="0"/>
  <p:txStyles>
    <p:titleStyle>
      <a:lvl1pPr algn="r" defTabSz="457200" rtl="0" eaLnBrk="0" fontAlgn="base" hangingPunct="0">
        <a:spcBef>
          <a:spcPct val="0"/>
        </a:spcBef>
        <a:spcAft>
          <a:spcPct val="0"/>
        </a:spcAft>
        <a:defRPr sz="5400" kern="1200" baseline="6000">
          <a:solidFill>
            <a:schemeClr val="bg1"/>
          </a:solidFill>
          <a:latin typeface="Helvetica"/>
          <a:ea typeface="ＭＳ Ｐゴシック" pitchFamily="-112" charset="-128"/>
          <a:cs typeface="Helvetica"/>
        </a:defRPr>
      </a:lvl1pPr>
      <a:lvl2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5pPr>
      <a:lvl6pPr marL="4572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Helvetica"/>
          <a:ea typeface="ＭＳ Ｐゴシック" pitchFamily="-112" charset="-128"/>
          <a:cs typeface="Helvetica"/>
        </a:defRPr>
      </a:lvl1pPr>
      <a:lvl2pPr marL="742950" indent="-285750" algn="l" defTabSz="457200" rtl="0" eaLnBrk="0" fontAlgn="base" hangingPunct="0">
        <a:spcBef>
          <a:spcPct val="20000"/>
        </a:spcBef>
        <a:spcAft>
          <a:spcPct val="0"/>
        </a:spcAft>
        <a:buFont typeface="Lucida Grande" charset="0"/>
        <a:buChar char="–"/>
        <a:defRPr sz="2800" kern="1200">
          <a:solidFill>
            <a:schemeClr val="tx1"/>
          </a:solidFill>
          <a:latin typeface="Helvetica"/>
          <a:ea typeface="ＭＳ Ｐゴシック" pitchFamily="-112" charset="-128"/>
          <a:cs typeface="Helvetic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Helvetica"/>
          <a:ea typeface="ＭＳ Ｐゴシック" pitchFamily="-112" charset="-128"/>
          <a:cs typeface="Helvetica"/>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PPTbackground_Red.jpg"/>
          <p:cNvPicPr>
            <a:picLocks noChangeAspect="1"/>
          </p:cNvPicPr>
          <p:nvPr/>
        </p:nvPicPr>
        <p:blipFill>
          <a:blip r:embed="rId8"/>
          <a:srcRect b="97814"/>
          <a:stretch>
            <a:fillRect/>
          </a:stretch>
        </p:blipFill>
        <p:spPr bwMode="auto">
          <a:xfrm flipH="1">
            <a:off x="0" y="0"/>
            <a:ext cx="9144000" cy="149225"/>
          </a:xfrm>
          <a:prstGeom prst="rect">
            <a:avLst/>
          </a:prstGeom>
          <a:noFill/>
          <a:ln w="9525">
            <a:noFill/>
            <a:miter lim="800000"/>
            <a:headEnd/>
            <a:tailEnd/>
          </a:ln>
          <a:effectLst>
            <a:outerShdw blurRad="136525" dist="38100" dir="2700000" algn="tl" rotWithShape="0">
              <a:srgbClr val="000000">
                <a:alpha val="43000"/>
              </a:srgbClr>
            </a:outerShdw>
          </a:effectLst>
        </p:spPr>
      </p:pic>
      <p:sp>
        <p:nvSpPr>
          <p:cNvPr id="7171" name="Text Placeholder 2"/>
          <p:cNvSpPr>
            <a:spLocks noGrp="1"/>
          </p:cNvSpPr>
          <p:nvPr>
            <p:ph type="body" idx="1"/>
          </p:nvPr>
        </p:nvSpPr>
        <p:spPr bwMode="auto">
          <a:xfrm>
            <a:off x="458788" y="1330325"/>
            <a:ext cx="8229600" cy="4841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p:nvSpPr>
        <p:spPr>
          <a:xfrm>
            <a:off x="0" y="6278563"/>
            <a:ext cx="9144000" cy="579437"/>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6" name="Straight Connector 5"/>
          <p:cNvCxnSpPr/>
          <p:nvPr/>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pic>
        <p:nvPicPr>
          <p:cNvPr id="7174" name="Picture 7" descr="SBM horz_2clr_pms1.eps"/>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58788" y="298450"/>
            <a:ext cx="345440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76" r:id="rId1"/>
    <p:sldLayoutId id="2147484561" r:id="rId2"/>
    <p:sldLayoutId id="2147484562" r:id="rId3"/>
    <p:sldLayoutId id="2147484563" r:id="rId4"/>
    <p:sldLayoutId id="2147484564" r:id="rId5"/>
    <p:sldLayoutId id="2147484565" r:id="rId6"/>
  </p:sldLayoutIdLst>
  <p:hf hdr="0" ftr="0" dt="0"/>
  <p:txStyles>
    <p:titleStyle>
      <a:lvl1pPr algn="r" defTabSz="457200" rtl="0" eaLnBrk="0" fontAlgn="base" hangingPunct="0">
        <a:spcBef>
          <a:spcPct val="0"/>
        </a:spcBef>
        <a:spcAft>
          <a:spcPct val="0"/>
        </a:spcAft>
        <a:defRPr sz="5400" kern="1200" baseline="6000">
          <a:solidFill>
            <a:schemeClr val="bg1"/>
          </a:solidFill>
          <a:latin typeface="Helvetica"/>
          <a:ea typeface="ＭＳ Ｐゴシック" pitchFamily="-112" charset="-128"/>
          <a:cs typeface="Helvetica"/>
        </a:defRPr>
      </a:lvl1pPr>
      <a:lvl2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5pPr>
      <a:lvl6pPr marL="4572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Helvetica"/>
          <a:ea typeface="ＭＳ Ｐゴシック" pitchFamily="-112" charset="-128"/>
          <a:cs typeface="Helvetica"/>
        </a:defRPr>
      </a:lvl1pPr>
      <a:lvl2pPr marL="742950" indent="-285750" algn="l" defTabSz="457200" rtl="0" eaLnBrk="0" fontAlgn="base" hangingPunct="0">
        <a:spcBef>
          <a:spcPct val="20000"/>
        </a:spcBef>
        <a:spcAft>
          <a:spcPct val="0"/>
        </a:spcAft>
        <a:buFont typeface="Lucida Grande" charset="0"/>
        <a:buChar char="–"/>
        <a:defRPr sz="2800" kern="1200">
          <a:solidFill>
            <a:schemeClr val="tx1"/>
          </a:solidFill>
          <a:latin typeface="Helvetica"/>
          <a:ea typeface="ＭＳ Ｐゴシック" pitchFamily="-112" charset="-128"/>
          <a:cs typeface="Helvetic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Helvetica"/>
          <a:ea typeface="ＭＳ Ｐゴシック" pitchFamily="-112" charset="-128"/>
          <a:cs typeface="Helvetica"/>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218" name="Picture 4" descr="SolidFooterArt_CH.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65100" y="5692775"/>
            <a:ext cx="8799513"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19" name="Picture 5" descr="sb_childrens_horiz_3c_Cnotag.eps"/>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499100" y="5876925"/>
            <a:ext cx="3222625" cy="625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66" r:id="rId1"/>
    <p:sldLayoutId id="2147484567" r:id="rId2"/>
    <p:sldLayoutId id="2147484568" r:id="rId3"/>
    <p:sldLayoutId id="2147484569" r:id="rId4"/>
    <p:sldLayoutId id="2147484570" r:id="rId5"/>
    <p:sldLayoutId id="2147484577" r:id="rId6"/>
  </p:sldLayoutIdLst>
  <p:hf hdr="0" ftr="0" dt="0"/>
  <p:txStyles>
    <p:titleStyle>
      <a:lvl1pPr algn="r" defTabSz="457200" rtl="0" eaLnBrk="0" fontAlgn="base" hangingPunct="0">
        <a:spcBef>
          <a:spcPct val="0"/>
        </a:spcBef>
        <a:spcAft>
          <a:spcPct val="0"/>
        </a:spcAft>
        <a:defRPr sz="5400" kern="1200" baseline="6000">
          <a:solidFill>
            <a:schemeClr val="bg1"/>
          </a:solidFill>
          <a:latin typeface="Helvetica"/>
          <a:ea typeface="ＭＳ Ｐゴシック" pitchFamily="-112" charset="-128"/>
          <a:cs typeface="Helvetica"/>
        </a:defRPr>
      </a:lvl1pPr>
      <a:lvl2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5pPr>
      <a:lvl6pPr marL="4572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42900" indent="-342900" algn="l" defTabSz="457200" rtl="0" eaLnBrk="0" fontAlgn="base" hangingPunct="0">
        <a:spcBef>
          <a:spcPct val="20000"/>
        </a:spcBef>
        <a:spcAft>
          <a:spcPct val="0"/>
        </a:spcAft>
        <a:defRPr sz="3200" kern="1200">
          <a:solidFill>
            <a:srgbClr val="C03137"/>
          </a:solidFill>
          <a:latin typeface="Helvetica"/>
          <a:ea typeface="ＭＳ Ｐゴシック" pitchFamily="-112" charset="-128"/>
          <a:cs typeface="Helvetica"/>
        </a:defRPr>
      </a:lvl1pPr>
      <a:lvl2pPr marL="107950" indent="-107950" algn="l" defTabSz="576263" rtl="0" eaLnBrk="0" fontAlgn="base" hangingPunct="0">
        <a:spcBef>
          <a:spcPct val="20000"/>
        </a:spcBef>
        <a:spcAft>
          <a:spcPct val="0"/>
        </a:spcAft>
        <a:defRPr sz="2800" kern="1200">
          <a:solidFill>
            <a:schemeClr val="tx1"/>
          </a:solidFill>
          <a:latin typeface="Helvetica"/>
          <a:ea typeface="ＭＳ Ｐゴシック" pitchFamily="-112" charset="-128"/>
          <a:cs typeface="Helvetica"/>
        </a:defRPr>
      </a:lvl2pPr>
      <a:lvl3pPr marL="515938" indent="-228600" algn="l" defTabSz="457200" rtl="0" eaLnBrk="0" fontAlgn="base" hangingPunct="0">
        <a:spcBef>
          <a:spcPct val="20000"/>
        </a:spcBef>
        <a:spcAft>
          <a:spcPct val="0"/>
        </a:spcAft>
        <a:buClr>
          <a:srgbClr val="C03137"/>
        </a:buClr>
        <a:buFont typeface="Arial" charset="0"/>
        <a:buChar char="•"/>
        <a:defRPr sz="2400" kern="1200">
          <a:solidFill>
            <a:schemeClr val="tx1"/>
          </a:solidFill>
          <a:latin typeface="Helvetica"/>
          <a:ea typeface="ＭＳ Ｐゴシック" pitchFamily="-112" charset="-128"/>
          <a:cs typeface="Helvetica"/>
        </a:defRPr>
      </a:lvl3pPr>
      <a:lvl4pPr marL="1373188" indent="-231775" algn="l" defTabSz="457200" rtl="0" eaLnBrk="0" fontAlgn="base" hangingPunct="0">
        <a:spcBef>
          <a:spcPct val="20000"/>
        </a:spcBef>
        <a:spcAft>
          <a:spcPct val="0"/>
        </a:spcAft>
        <a:defRPr sz="2000" kern="1200">
          <a:solidFill>
            <a:schemeClr val="tx1"/>
          </a:solidFill>
          <a:latin typeface="Helvetica"/>
          <a:ea typeface="ＭＳ Ｐゴシック" pitchFamily="-112" charset="-128"/>
          <a:cs typeface="Helvetica"/>
        </a:defRPr>
      </a:lvl4pPr>
      <a:lvl5pPr marL="747713" indent="-231775" algn="l" defTabSz="457200" rtl="0" eaLnBrk="0" fontAlgn="base" hangingPunct="0">
        <a:spcBef>
          <a:spcPct val="20000"/>
        </a:spcBef>
        <a:spcAft>
          <a:spcPct val="0"/>
        </a:spcAft>
        <a:buClr>
          <a:srgbClr val="C03137"/>
        </a:buClr>
        <a:buFont typeface="Arial"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www.stonybrook.edu/commcms/irpe/data/enrollment/fall.html"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www.stonybrook.edu/commcms/irpe/data/enrollment/fallUGbyMajor.html"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hyperlink" Target="http://www.stonybrook.edu/commcms/irpe/dashboards/viz.html"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4.xml.rels><?xml version="1.0" encoding="UTF-8" standalone="yes"?>
<Relationships xmlns="http://schemas.openxmlformats.org/package/2006/relationships"><Relationship Id="rId3" Type="http://schemas.openxmlformats.org/officeDocument/2006/relationships/hyperlink" Target="mailto:Braden.Hosch@StonyBrook.edu" TargetMode="External"/><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dirty="0"/>
          </a:p>
        </p:txBody>
      </p:sp>
      <p:sp>
        <p:nvSpPr>
          <p:cNvPr id="3" name="Text Placeholder 2"/>
          <p:cNvSpPr>
            <a:spLocks noGrp="1"/>
          </p:cNvSpPr>
          <p:nvPr>
            <p:ph type="body" sz="quarter" idx="15"/>
          </p:nvPr>
        </p:nvSpPr>
        <p:spPr>
          <a:xfrm>
            <a:off x="457200" y="1480457"/>
            <a:ext cx="8229600" cy="4798260"/>
          </a:xfrm>
        </p:spPr>
        <p:txBody>
          <a:bodyPr/>
          <a:lstStyle/>
          <a:p>
            <a:r>
              <a:rPr lang="en-US" sz="3600" dirty="0" smtClean="0"/>
              <a:t>Reconstructing Institutional Research for</a:t>
            </a:r>
          </a:p>
          <a:p>
            <a:r>
              <a:rPr lang="en-US" sz="3600" dirty="0" smtClean="0"/>
              <a:t>21</a:t>
            </a:r>
            <a:r>
              <a:rPr lang="en-US" sz="3600" baseline="30000" dirty="0" smtClean="0"/>
              <a:t>st</a:t>
            </a:r>
            <a:r>
              <a:rPr lang="en-US" sz="3600" dirty="0" smtClean="0"/>
              <a:t> Century Needs:</a:t>
            </a:r>
          </a:p>
          <a:p>
            <a:r>
              <a:rPr lang="en-US" sz="3600" dirty="0" smtClean="0"/>
              <a:t>A Case Study of Stony Brook University</a:t>
            </a:r>
            <a:endParaRPr lang="en-US" sz="3600" dirty="0"/>
          </a:p>
          <a:p>
            <a:pPr algn="l"/>
            <a:r>
              <a:rPr lang="en-US" sz="1600" dirty="0" smtClean="0"/>
              <a:t>	</a:t>
            </a:r>
          </a:p>
          <a:p>
            <a:pPr algn="l"/>
            <a:r>
              <a:rPr lang="en-US" sz="1600" dirty="0" smtClean="0"/>
              <a:t>	Braden </a:t>
            </a:r>
            <a:r>
              <a:rPr lang="en-US" sz="1600" dirty="0"/>
              <a:t>J. </a:t>
            </a:r>
            <a:r>
              <a:rPr lang="en-US" sz="1600" dirty="0" smtClean="0"/>
              <a:t>Hosch, Ph.D.</a:t>
            </a:r>
            <a:r>
              <a:rPr lang="en-US" sz="1600" dirty="0"/>
              <a:t/>
            </a:r>
            <a:br>
              <a:rPr lang="en-US" sz="1600" dirty="0"/>
            </a:br>
            <a:r>
              <a:rPr lang="en-US" sz="1600" dirty="0"/>
              <a:t>Asst. Vice President for Institutional Research, Planning &amp; </a:t>
            </a:r>
            <a:r>
              <a:rPr lang="en-US" sz="1600" dirty="0" smtClean="0"/>
              <a:t>Effectiveness</a:t>
            </a:r>
            <a:br>
              <a:rPr lang="en-US" sz="1600" dirty="0" smtClean="0"/>
            </a:br>
            <a:r>
              <a:rPr lang="en-US" sz="1600" dirty="0" smtClean="0"/>
              <a:t>Stony </a:t>
            </a:r>
            <a:r>
              <a:rPr lang="en-US" sz="1600" dirty="0"/>
              <a:t>Brook </a:t>
            </a:r>
            <a:r>
              <a:rPr lang="en-US" sz="1600" dirty="0" smtClean="0"/>
              <a:t>University</a:t>
            </a:r>
          </a:p>
          <a:p>
            <a:pPr algn="l"/>
            <a:endParaRPr lang="en-US" sz="1600" dirty="0" smtClean="0"/>
          </a:p>
          <a:p>
            <a:pPr algn="l"/>
            <a:r>
              <a:rPr lang="en-US" sz="1600" dirty="0"/>
              <a:t>	</a:t>
            </a:r>
            <a:r>
              <a:rPr lang="en-US" sz="1600" dirty="0" smtClean="0"/>
              <a:t>International Conference on Higher Education and Innovation</a:t>
            </a:r>
            <a:br>
              <a:rPr lang="en-US" sz="1600" dirty="0" smtClean="0"/>
            </a:br>
            <a:r>
              <a:rPr lang="en-US" sz="1600" dirty="0" smtClean="0"/>
              <a:t>February 5, 2015</a:t>
            </a:r>
            <a:endParaRPr lang="en-US" sz="1600" dirty="0"/>
          </a:p>
        </p:txBody>
      </p:sp>
      <p:sp>
        <p:nvSpPr>
          <p:cNvPr id="4" name="Text Placeholder 3"/>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30803394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pPr algn="l"/>
            <a:r>
              <a:rPr lang="en-US" dirty="0" smtClean="0"/>
              <a:t>* FTE = Full-Time Equivalent</a:t>
            </a:r>
            <a:endParaRPr lang="en-US" dirty="0"/>
          </a:p>
        </p:txBody>
      </p:sp>
      <p:sp>
        <p:nvSpPr>
          <p:cNvPr id="3" name="Text Placeholder 2"/>
          <p:cNvSpPr>
            <a:spLocks noGrp="1"/>
          </p:cNvSpPr>
          <p:nvPr>
            <p:ph type="body" sz="quarter" idx="15"/>
          </p:nvPr>
        </p:nvSpPr>
        <p:spPr>
          <a:xfrm>
            <a:off x="457200" y="1810139"/>
            <a:ext cx="8229600" cy="4362061"/>
          </a:xfrm>
        </p:spPr>
        <p:txBody>
          <a:bodyPr/>
          <a:lstStyle/>
          <a:p>
            <a:r>
              <a:rPr lang="en-US" b="1" dirty="0" smtClean="0"/>
              <a:t>Office of Institutional Research</a:t>
            </a:r>
          </a:p>
          <a:p>
            <a:r>
              <a:rPr lang="en-US" dirty="0" smtClean="0"/>
              <a:t>5 FTE* Employees – Director, Assoc. Director, 3 Analysts</a:t>
            </a:r>
          </a:p>
          <a:p>
            <a:r>
              <a:rPr lang="en-US" dirty="0" smtClean="0"/>
              <a:t>Primary tools: SPSS, SAS</a:t>
            </a:r>
          </a:p>
          <a:p>
            <a:r>
              <a:rPr lang="en-US" dirty="0" smtClean="0"/>
              <a:t>Data storage: SPSS files</a:t>
            </a:r>
          </a:p>
          <a:p>
            <a:r>
              <a:rPr lang="en-US" dirty="0" smtClean="0"/>
              <a:t>Primary functions:</a:t>
            </a:r>
          </a:p>
          <a:p>
            <a:pPr marL="457200" indent="-457200">
              <a:buFont typeface="Arial" panose="020B0604020202020204" pitchFamily="34" charset="0"/>
              <a:buChar char="•"/>
            </a:pPr>
            <a:r>
              <a:rPr lang="en-US" dirty="0" smtClean="0"/>
              <a:t>Compliance reporting</a:t>
            </a:r>
          </a:p>
          <a:p>
            <a:pPr marL="457200" indent="-457200">
              <a:buFont typeface="Arial" panose="020B0604020202020204" pitchFamily="34" charset="0"/>
              <a:buChar char="•"/>
            </a:pPr>
            <a:r>
              <a:rPr lang="en-US" dirty="0"/>
              <a:t>R</a:t>
            </a:r>
            <a:r>
              <a:rPr lang="en-US" dirty="0" smtClean="0"/>
              <a:t>anking surveys</a:t>
            </a:r>
          </a:p>
          <a:p>
            <a:pPr marL="457200" indent="-457200">
              <a:buFont typeface="Arial" panose="020B0604020202020204" pitchFamily="34" charset="0"/>
              <a:buChar char="•"/>
            </a:pPr>
            <a:r>
              <a:rPr lang="en-US" dirty="0" smtClean="0"/>
              <a:t>Presidential support</a:t>
            </a:r>
          </a:p>
          <a:p>
            <a:endParaRPr lang="en-US" dirty="0"/>
          </a:p>
        </p:txBody>
      </p:sp>
      <p:sp>
        <p:nvSpPr>
          <p:cNvPr id="4" name="Text Placeholder 3"/>
          <p:cNvSpPr>
            <a:spLocks noGrp="1"/>
          </p:cNvSpPr>
          <p:nvPr>
            <p:ph type="body" sz="quarter" idx="12"/>
          </p:nvPr>
        </p:nvSpPr>
        <p:spPr/>
        <p:txBody>
          <a:bodyPr/>
          <a:lstStyle/>
          <a:p>
            <a:r>
              <a:rPr lang="en-US" dirty="0" smtClean="0"/>
              <a:t>History of IR to 2010</a:t>
            </a:r>
            <a:endParaRPr lang="en-US" dirty="0"/>
          </a:p>
        </p:txBody>
      </p:sp>
      <p:sp>
        <p:nvSpPr>
          <p:cNvPr id="5" name="TextBox 4"/>
          <p:cNvSpPr txBox="1"/>
          <p:nvPr/>
        </p:nvSpPr>
        <p:spPr>
          <a:xfrm>
            <a:off x="4831307" y="2811439"/>
            <a:ext cx="3855493" cy="2923877"/>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a:outerShdw blurRad="50800" dist="38100" dir="2700000" algn="tl" rotWithShape="0">
              <a:prstClr val="black">
                <a:alpha val="40000"/>
              </a:prstClr>
            </a:outerShdw>
          </a:effectLst>
        </p:spPr>
        <p:txBody>
          <a:bodyPr wrap="square" rtlCol="0">
            <a:spAutoFit/>
          </a:bodyPr>
          <a:lstStyle/>
          <a:p>
            <a:pPr algn="ctr"/>
            <a:r>
              <a:rPr lang="en-US" sz="4000" dirty="0" smtClean="0">
                <a:solidFill>
                  <a:schemeClr val="bg1"/>
                </a:solidFill>
              </a:rPr>
              <a:t>“We deal with numbers </a:t>
            </a:r>
            <a:r>
              <a:rPr lang="en-US" sz="4000" dirty="0">
                <a:solidFill>
                  <a:schemeClr val="bg1"/>
                </a:solidFill>
              </a:rPr>
              <a:t>without the dollar sign”</a:t>
            </a:r>
          </a:p>
          <a:p>
            <a:pPr algn="ctr"/>
            <a:endParaRPr lang="en-US" sz="2400" dirty="0" smtClean="0">
              <a:solidFill>
                <a:schemeClr val="bg1"/>
              </a:solidFill>
            </a:endParaRPr>
          </a:p>
        </p:txBody>
      </p:sp>
    </p:spTree>
    <p:extLst>
      <p:ext uri="{BB962C8B-B14F-4D97-AF65-F5344CB8AC3E}">
        <p14:creationId xmlns:p14="http://schemas.microsoft.com/office/powerpoint/2010/main" val="32676941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dirty="0"/>
          </a:p>
        </p:txBody>
      </p:sp>
      <p:sp>
        <p:nvSpPr>
          <p:cNvPr id="4" name="Text Placeholder 3"/>
          <p:cNvSpPr>
            <a:spLocks noGrp="1"/>
          </p:cNvSpPr>
          <p:nvPr>
            <p:ph type="body" sz="quarter" idx="12"/>
          </p:nvPr>
        </p:nvSpPr>
        <p:spPr/>
        <p:txBody>
          <a:bodyPr/>
          <a:lstStyle/>
          <a:p>
            <a:r>
              <a:rPr lang="en-US" dirty="0" smtClean="0"/>
              <a:t>Transformation</a:t>
            </a:r>
            <a:endParaRPr lang="en-US" dirty="0"/>
          </a:p>
        </p:txBody>
      </p:sp>
      <p:graphicFrame>
        <p:nvGraphicFramePr>
          <p:cNvPr id="5" name="Diagram 4"/>
          <p:cNvGraphicFramePr/>
          <p:nvPr>
            <p:extLst>
              <p:ext uri="{D42A27DB-BD31-4B8C-83A1-F6EECF244321}">
                <p14:modId xmlns:p14="http://schemas.microsoft.com/office/powerpoint/2010/main" val="3764840226"/>
              </p:ext>
            </p:extLst>
          </p:nvPr>
        </p:nvGraphicFramePr>
        <p:xfrm>
          <a:off x="457199" y="1973036"/>
          <a:ext cx="8360229"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5058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smtClean="0"/>
              <a:t>*FY 2016: 5 FTE, plus 1 requested</a:t>
            </a:r>
            <a:endParaRPr lang="en-US" dirty="0"/>
          </a:p>
        </p:txBody>
      </p:sp>
      <p:sp>
        <p:nvSpPr>
          <p:cNvPr id="4" name="Text Placeholder 3"/>
          <p:cNvSpPr>
            <a:spLocks noGrp="1"/>
          </p:cNvSpPr>
          <p:nvPr>
            <p:ph type="body" sz="quarter" idx="12"/>
          </p:nvPr>
        </p:nvSpPr>
        <p:spPr/>
        <p:txBody>
          <a:bodyPr/>
          <a:lstStyle/>
          <a:p>
            <a:r>
              <a:rPr lang="en-US" dirty="0" smtClean="0"/>
              <a:t>Institutional Research </a:t>
            </a:r>
            <a:br>
              <a:rPr lang="en-US" dirty="0" smtClean="0"/>
            </a:br>
            <a:r>
              <a:rPr lang="en-US" dirty="0" smtClean="0"/>
              <a:t>Full-Time Staff 2009 - 2016</a:t>
            </a:r>
            <a:endParaRPr lang="en-US" dirty="0"/>
          </a:p>
        </p:txBody>
      </p:sp>
      <p:graphicFrame>
        <p:nvGraphicFramePr>
          <p:cNvPr id="8" name="Chart 7"/>
          <p:cNvGraphicFramePr/>
          <p:nvPr>
            <p:extLst>
              <p:ext uri="{D42A27DB-BD31-4B8C-83A1-F6EECF244321}">
                <p14:modId xmlns:p14="http://schemas.microsoft.com/office/powerpoint/2010/main" val="3620451334"/>
              </p:ext>
            </p:extLst>
          </p:nvPr>
        </p:nvGraphicFramePr>
        <p:xfrm>
          <a:off x="457201" y="2147777"/>
          <a:ext cx="7842068" cy="39395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979951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dirty="0"/>
          </a:p>
        </p:txBody>
      </p:sp>
      <p:sp>
        <p:nvSpPr>
          <p:cNvPr id="4" name="Text Placeholder 3"/>
          <p:cNvSpPr>
            <a:spLocks noGrp="1"/>
          </p:cNvSpPr>
          <p:nvPr>
            <p:ph type="body" sz="quarter" idx="12"/>
          </p:nvPr>
        </p:nvSpPr>
        <p:spPr/>
        <p:txBody>
          <a:bodyPr/>
          <a:lstStyle/>
          <a:p>
            <a:r>
              <a:rPr lang="en-US" sz="2800" dirty="0"/>
              <a:t>O</a:t>
            </a:r>
            <a:r>
              <a:rPr lang="en-US" sz="2800" dirty="0" smtClean="0"/>
              <a:t>rganization Chart: Institutional Research, Planning &amp; Effectiveness</a:t>
            </a:r>
            <a:endParaRPr lang="en-US" sz="2800" dirty="0"/>
          </a:p>
        </p:txBody>
      </p:sp>
      <p:pic>
        <p:nvPicPr>
          <p:cNvPr id="5" name="Picture 4"/>
          <p:cNvPicPr>
            <a:picLocks noChangeAspect="1"/>
          </p:cNvPicPr>
          <p:nvPr/>
        </p:nvPicPr>
        <p:blipFill>
          <a:blip r:embed="rId3"/>
          <a:stretch>
            <a:fillRect/>
          </a:stretch>
        </p:blipFill>
        <p:spPr>
          <a:xfrm>
            <a:off x="907651" y="2049195"/>
            <a:ext cx="7104762" cy="4028571"/>
          </a:xfrm>
          <a:prstGeom prst="rect">
            <a:avLst/>
          </a:prstGeom>
        </p:spPr>
      </p:pic>
    </p:spTree>
    <p:extLst>
      <p:ext uri="{BB962C8B-B14F-4D97-AF65-F5344CB8AC3E}">
        <p14:creationId xmlns:p14="http://schemas.microsoft.com/office/powerpoint/2010/main" val="10980556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dirty="0"/>
          </a:p>
        </p:txBody>
      </p:sp>
      <p:sp>
        <p:nvSpPr>
          <p:cNvPr id="4" name="Text Placeholder 3"/>
          <p:cNvSpPr>
            <a:spLocks noGrp="1"/>
          </p:cNvSpPr>
          <p:nvPr>
            <p:ph type="body" sz="quarter" idx="12"/>
          </p:nvPr>
        </p:nvSpPr>
        <p:spPr/>
        <p:txBody>
          <a:bodyPr/>
          <a:lstStyle/>
          <a:p>
            <a:r>
              <a:rPr lang="en-US" dirty="0" smtClean="0"/>
              <a:t>Mission and Vision</a:t>
            </a:r>
            <a:endParaRPr lang="en-US" dirty="0"/>
          </a:p>
        </p:txBody>
      </p:sp>
      <p:sp>
        <p:nvSpPr>
          <p:cNvPr id="5" name="Text Placeholder 4"/>
          <p:cNvSpPr>
            <a:spLocks noGrp="1"/>
          </p:cNvSpPr>
          <p:nvPr>
            <p:ph type="body" sz="quarter" idx="15"/>
          </p:nvPr>
        </p:nvSpPr>
        <p:spPr>
          <a:xfrm>
            <a:off x="457200" y="1796143"/>
            <a:ext cx="8229600" cy="4376057"/>
          </a:xfrm>
        </p:spPr>
        <p:txBody>
          <a:bodyPr/>
          <a:lstStyle/>
          <a:p>
            <a:r>
              <a:rPr lang="en-US" sz="2400" b="1" dirty="0"/>
              <a:t>Mission</a:t>
            </a:r>
          </a:p>
          <a:p>
            <a:r>
              <a:rPr lang="en-US" sz="2400" dirty="0" smtClean="0"/>
              <a:t>	To </a:t>
            </a:r>
            <a:r>
              <a:rPr lang="en-US" sz="2400" dirty="0"/>
              <a:t>collect, analyze, organize and communicate data and information to provide a valid, consistent, and accurate understanding of how the institution is advancing its mission in support of its vision to become a </a:t>
            </a:r>
            <a:r>
              <a:rPr lang="en-US" sz="2400" dirty="0" smtClean="0"/>
              <a:t>top-ranked </a:t>
            </a:r>
            <a:r>
              <a:rPr lang="en-US" sz="2400" dirty="0"/>
              <a:t>public research university. </a:t>
            </a:r>
            <a:r>
              <a:rPr lang="en-US" sz="2400" dirty="0" smtClean="0"/>
              <a:t/>
            </a:r>
            <a:br>
              <a:rPr lang="en-US" sz="2400" dirty="0" smtClean="0"/>
            </a:br>
            <a:endParaRPr lang="en-US" sz="2400" dirty="0"/>
          </a:p>
          <a:p>
            <a:r>
              <a:rPr lang="en-US" sz="2400" b="1" dirty="0"/>
              <a:t>Vision</a:t>
            </a:r>
          </a:p>
          <a:p>
            <a:r>
              <a:rPr lang="en-US" sz="2400" dirty="0" smtClean="0"/>
              <a:t>	To </a:t>
            </a:r>
            <a:r>
              <a:rPr lang="en-US" sz="2400" dirty="0"/>
              <a:t>establish a world-class institutional research operation and institutional effectiveness system in support of the University’s mission. </a:t>
            </a:r>
          </a:p>
          <a:p>
            <a:endParaRPr lang="en-US" sz="2400" dirty="0"/>
          </a:p>
        </p:txBody>
      </p:sp>
    </p:spTree>
    <p:extLst>
      <p:ext uri="{BB962C8B-B14F-4D97-AF65-F5344CB8AC3E}">
        <p14:creationId xmlns:p14="http://schemas.microsoft.com/office/powerpoint/2010/main" val="729226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dirty="0"/>
          </a:p>
        </p:txBody>
      </p:sp>
      <p:sp>
        <p:nvSpPr>
          <p:cNvPr id="4" name="Text Placeholder 3"/>
          <p:cNvSpPr>
            <a:spLocks noGrp="1"/>
          </p:cNvSpPr>
          <p:nvPr>
            <p:ph type="body" sz="quarter" idx="12"/>
          </p:nvPr>
        </p:nvSpPr>
        <p:spPr/>
        <p:txBody>
          <a:bodyPr/>
          <a:lstStyle/>
          <a:p>
            <a:r>
              <a:rPr lang="en-US" dirty="0" smtClean="0"/>
              <a:t>Goals</a:t>
            </a:r>
            <a:endParaRPr lang="en-US" dirty="0"/>
          </a:p>
        </p:txBody>
      </p:sp>
      <p:graphicFrame>
        <p:nvGraphicFramePr>
          <p:cNvPr id="5" name="Diagram 4"/>
          <p:cNvGraphicFramePr/>
          <p:nvPr>
            <p:extLst>
              <p:ext uri="{D42A27DB-BD31-4B8C-83A1-F6EECF244321}">
                <p14:modId xmlns:p14="http://schemas.microsoft.com/office/powerpoint/2010/main" val="545981218"/>
              </p:ext>
            </p:extLst>
          </p:nvPr>
        </p:nvGraphicFramePr>
        <p:xfrm>
          <a:off x="457200" y="1338534"/>
          <a:ext cx="8686800" cy="4861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Up Arrow 5"/>
          <p:cNvSpPr/>
          <p:nvPr/>
        </p:nvSpPr>
        <p:spPr>
          <a:xfrm>
            <a:off x="8490857" y="1796143"/>
            <a:ext cx="391886" cy="4049486"/>
          </a:xfrm>
          <a:prstGeom prst="upArrow">
            <a:avLst/>
          </a:prstGeom>
          <a:gradFill>
            <a:gsLst>
              <a:gs pos="49600">
                <a:srgbClr val="FF3B3B"/>
              </a:gs>
              <a:gs pos="0">
                <a:srgbClr val="C00000"/>
              </a:gs>
              <a:gs pos="100000">
                <a:srgbClr val="FFB7B7"/>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008057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dirty="0"/>
          </a:p>
        </p:txBody>
      </p:sp>
      <p:sp>
        <p:nvSpPr>
          <p:cNvPr id="3" name="Text Placeholder 2"/>
          <p:cNvSpPr>
            <a:spLocks noGrp="1"/>
          </p:cNvSpPr>
          <p:nvPr>
            <p:ph type="body" sz="quarter" idx="15"/>
          </p:nvPr>
        </p:nvSpPr>
        <p:spPr/>
        <p:txBody>
          <a:bodyPr/>
          <a:lstStyle/>
          <a:p>
            <a:r>
              <a:rPr lang="en-US" dirty="0" smtClean="0"/>
              <a:t>INSTITUTIONAL RESEARCH</a:t>
            </a:r>
          </a:p>
          <a:p>
            <a:r>
              <a:rPr lang="en-US" dirty="0" smtClean="0"/>
              <a:t>FUNDAMENTALS</a:t>
            </a:r>
          </a:p>
        </p:txBody>
      </p:sp>
      <p:sp>
        <p:nvSpPr>
          <p:cNvPr id="4" name="Text Placeholder 3"/>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3904537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dirty="0"/>
          </a:p>
        </p:txBody>
      </p:sp>
      <p:sp>
        <p:nvSpPr>
          <p:cNvPr id="4" name="Text Placeholder 3"/>
          <p:cNvSpPr>
            <a:spLocks noGrp="1"/>
          </p:cNvSpPr>
          <p:nvPr>
            <p:ph type="body" sz="quarter" idx="12"/>
          </p:nvPr>
        </p:nvSpPr>
        <p:spPr/>
        <p:txBody>
          <a:bodyPr/>
          <a:lstStyle/>
          <a:p>
            <a:r>
              <a:rPr lang="en-US" dirty="0" smtClean="0"/>
              <a:t>Values For Projects</a:t>
            </a:r>
            <a:endParaRPr lang="en-US" dirty="0"/>
          </a:p>
        </p:txBody>
      </p:sp>
      <p:graphicFrame>
        <p:nvGraphicFramePr>
          <p:cNvPr id="5" name="Diagram 4"/>
          <p:cNvGraphicFramePr/>
          <p:nvPr>
            <p:extLst>
              <p:ext uri="{D42A27DB-BD31-4B8C-83A1-F6EECF244321}">
                <p14:modId xmlns:p14="http://schemas.microsoft.com/office/powerpoint/2010/main" val="613689283"/>
              </p:ext>
            </p:extLst>
          </p:nvPr>
        </p:nvGraphicFramePr>
        <p:xfrm>
          <a:off x="457199" y="1973036"/>
          <a:ext cx="7903029"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67548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dirty="0"/>
          </a:p>
        </p:txBody>
      </p:sp>
      <p:sp>
        <p:nvSpPr>
          <p:cNvPr id="4" name="Text Placeholder 3"/>
          <p:cNvSpPr>
            <a:spLocks noGrp="1"/>
          </p:cNvSpPr>
          <p:nvPr>
            <p:ph type="body" sz="quarter" idx="12"/>
          </p:nvPr>
        </p:nvSpPr>
        <p:spPr/>
        <p:txBody>
          <a:bodyPr/>
          <a:lstStyle/>
          <a:p>
            <a:r>
              <a:rPr lang="en-US" dirty="0" smtClean="0"/>
              <a:t>Measurement Concepts</a:t>
            </a:r>
            <a:endParaRPr lang="en-US" dirty="0"/>
          </a:p>
        </p:txBody>
      </p:sp>
      <p:graphicFrame>
        <p:nvGraphicFramePr>
          <p:cNvPr id="5" name="Diagram 4"/>
          <p:cNvGraphicFramePr/>
          <p:nvPr>
            <p:extLst>
              <p:ext uri="{D42A27DB-BD31-4B8C-83A1-F6EECF244321}">
                <p14:modId xmlns:p14="http://schemas.microsoft.com/office/powerpoint/2010/main" val="2047618381"/>
              </p:ext>
            </p:extLst>
          </p:nvPr>
        </p:nvGraphicFramePr>
        <p:xfrm>
          <a:off x="576943" y="1973036"/>
          <a:ext cx="775062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53600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dirty="0"/>
          </a:p>
        </p:txBody>
      </p:sp>
      <p:sp>
        <p:nvSpPr>
          <p:cNvPr id="4" name="Text Placeholder 3"/>
          <p:cNvSpPr>
            <a:spLocks noGrp="1"/>
          </p:cNvSpPr>
          <p:nvPr>
            <p:ph type="body" sz="quarter" idx="12"/>
          </p:nvPr>
        </p:nvSpPr>
        <p:spPr/>
        <p:txBody>
          <a:bodyPr/>
          <a:lstStyle/>
          <a:p>
            <a:r>
              <a:rPr lang="en-US" dirty="0" smtClean="0"/>
              <a:t>Data Management</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749872849"/>
              </p:ext>
            </p:extLst>
          </p:nvPr>
        </p:nvGraphicFramePr>
        <p:xfrm>
          <a:off x="457200" y="1854925"/>
          <a:ext cx="8229600" cy="3988525"/>
        </p:xfrm>
        <a:graphic>
          <a:graphicData uri="http://schemas.openxmlformats.org/drawingml/2006/table">
            <a:tbl>
              <a:tblPr firstRow="1" bandRow="1">
                <a:effectLst>
                  <a:outerShdw blurRad="50800" dist="38100" dir="2700000" algn="tl" rotWithShape="0">
                    <a:prstClr val="black">
                      <a:alpha val="40000"/>
                    </a:prstClr>
                  </a:outerShdw>
                </a:effectLst>
                <a:tableStyleId>{B301B821-A1FF-4177-AEE7-76D212191A09}</a:tableStyleId>
              </a:tblPr>
              <a:tblGrid>
                <a:gridCol w="2057400"/>
                <a:gridCol w="2057400"/>
                <a:gridCol w="2057400"/>
                <a:gridCol w="2057400"/>
              </a:tblGrid>
              <a:tr h="470988">
                <a:tc>
                  <a:txBody>
                    <a:bodyPr/>
                    <a:lstStyle/>
                    <a:p>
                      <a:r>
                        <a:rPr lang="en-US" sz="2000" dirty="0" smtClean="0"/>
                        <a:t>To 2008</a:t>
                      </a:r>
                      <a:endParaRPr lang="en-US" sz="2000" dirty="0"/>
                    </a:p>
                  </a:txBody>
                  <a:tcPr>
                    <a:lnR w="12700" cap="flat" cmpd="sng" algn="ctr">
                      <a:solidFill>
                        <a:schemeClr val="tx1"/>
                      </a:solidFill>
                      <a:prstDash val="solid"/>
                      <a:round/>
                      <a:headEnd type="none" w="med" len="med"/>
                      <a:tailEnd type="none" w="med" len="med"/>
                    </a:lnR>
                  </a:tcPr>
                </a:tc>
                <a:tc>
                  <a:txBody>
                    <a:bodyPr/>
                    <a:lstStyle/>
                    <a:p>
                      <a:r>
                        <a:rPr lang="en-US" sz="2000" dirty="0" smtClean="0"/>
                        <a:t>2008-2013</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2000" dirty="0" smtClean="0"/>
                        <a:t>2014-16</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2000" dirty="0" smtClean="0"/>
                        <a:t>2016 </a:t>
                      </a:r>
                      <a:endParaRPr lang="en-US" sz="2000" dirty="0"/>
                    </a:p>
                  </a:txBody>
                  <a:tcPr>
                    <a:lnL w="12700" cap="flat" cmpd="sng" algn="ctr">
                      <a:solidFill>
                        <a:schemeClr val="tx1"/>
                      </a:solidFill>
                      <a:prstDash val="solid"/>
                      <a:round/>
                      <a:headEnd type="none" w="med" len="med"/>
                      <a:tailEnd type="none" w="med" len="med"/>
                    </a:lnL>
                  </a:tcPr>
                </a:tc>
              </a:tr>
              <a:tr h="3517537">
                <a:tc>
                  <a:txBody>
                    <a:bodyPr/>
                    <a:lstStyle/>
                    <a:p>
                      <a:r>
                        <a:rPr lang="en-US" sz="2000" dirty="0" smtClean="0"/>
                        <a:t>Flat</a:t>
                      </a:r>
                      <a:r>
                        <a:rPr lang="en-US" sz="2000" baseline="0" dirty="0" smtClean="0"/>
                        <a:t> files in organizational silos</a:t>
                      </a:r>
                    </a:p>
                    <a:p>
                      <a:endParaRPr lang="en-US" sz="2000" dirty="0" smtClean="0"/>
                    </a:p>
                    <a:p>
                      <a:r>
                        <a:rPr lang="en-US" sz="2000" dirty="0" smtClean="0"/>
                        <a:t>Manual error checks</a:t>
                      </a:r>
                    </a:p>
                    <a:p>
                      <a:endParaRPr lang="en-US" sz="2000" dirty="0" smtClean="0"/>
                    </a:p>
                    <a:p>
                      <a:r>
                        <a:rPr lang="en-US" sz="2000" dirty="0" smtClean="0"/>
                        <a:t>Reports from transactional systems</a:t>
                      </a:r>
                      <a:endParaRPr lang="en-US" sz="2000" dirty="0"/>
                    </a:p>
                  </a:txBody>
                  <a:tcPr>
                    <a:lnR w="12700" cap="flat" cmpd="sng" algn="ctr">
                      <a:solidFill>
                        <a:schemeClr val="tx1"/>
                      </a:solidFill>
                      <a:prstDash val="solid"/>
                      <a:round/>
                      <a:headEnd type="none" w="med" len="med"/>
                      <a:tailEnd type="none" w="med" len="med"/>
                    </a:lnR>
                  </a:tcPr>
                </a:tc>
                <a:tc>
                  <a:txBody>
                    <a:bodyPr/>
                    <a:lstStyle/>
                    <a:p>
                      <a:r>
                        <a:rPr lang="en-US" sz="2000" b="1" dirty="0" smtClean="0"/>
                        <a:t>Relational</a:t>
                      </a:r>
                      <a:r>
                        <a:rPr lang="en-US" sz="2000" b="1" baseline="0" dirty="0" smtClean="0"/>
                        <a:t> data warehouse</a:t>
                      </a:r>
                    </a:p>
                    <a:p>
                      <a:endParaRPr lang="en-US" sz="2000" baseline="0" dirty="0" smtClean="0"/>
                    </a:p>
                    <a:p>
                      <a:r>
                        <a:rPr lang="en-US" sz="2000" baseline="0" dirty="0" smtClean="0"/>
                        <a:t>Limited quality assurance</a:t>
                      </a:r>
                    </a:p>
                    <a:p>
                      <a:endParaRPr lang="en-US" sz="2000" baseline="0" dirty="0" smtClean="0"/>
                    </a:p>
                    <a:p>
                      <a:r>
                        <a:rPr lang="en-US" sz="2000" baseline="0" dirty="0" smtClean="0"/>
                        <a:t>Uneven protocols for data freeze</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2000" dirty="0" smtClean="0"/>
                        <a:t>Relational data warehouse</a:t>
                      </a:r>
                    </a:p>
                    <a:p>
                      <a:endParaRPr lang="en-US" sz="2000" dirty="0" smtClean="0"/>
                    </a:p>
                    <a:p>
                      <a:r>
                        <a:rPr lang="en-US" sz="2000" b="1" dirty="0" smtClean="0"/>
                        <a:t>Data governance </a:t>
                      </a:r>
                      <a:r>
                        <a:rPr lang="en-US" sz="2000" dirty="0" smtClean="0"/>
                        <a:t>and Quality</a:t>
                      </a:r>
                      <a:r>
                        <a:rPr lang="en-US" sz="2000" baseline="0" dirty="0" smtClean="0"/>
                        <a:t> Assurance</a:t>
                      </a:r>
                      <a:r>
                        <a:rPr lang="en-US" sz="2000" dirty="0" smtClean="0"/>
                        <a:t> strengthened</a:t>
                      </a:r>
                    </a:p>
                    <a:p>
                      <a:endParaRPr lang="en-US" sz="2000" dirty="0" smtClean="0"/>
                    </a:p>
                    <a:p>
                      <a:r>
                        <a:rPr lang="en-US" sz="2000" dirty="0" smtClean="0"/>
                        <a:t>Data</a:t>
                      </a:r>
                      <a:r>
                        <a:rPr lang="en-US" sz="2000" baseline="0" dirty="0" smtClean="0"/>
                        <a:t> freeze protocols extended</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2000" dirty="0" smtClean="0"/>
                        <a:t>Addition of external data sources:</a:t>
                      </a:r>
                    </a:p>
                    <a:p>
                      <a:endParaRPr lang="en-US" sz="2000" dirty="0" smtClean="0"/>
                    </a:p>
                    <a:p>
                      <a:r>
                        <a:rPr lang="en-US" sz="2000" b="1" dirty="0" smtClean="0"/>
                        <a:t>National databases</a:t>
                      </a:r>
                    </a:p>
                    <a:p>
                      <a:r>
                        <a:rPr lang="en-US" sz="2000" b="1" dirty="0" smtClean="0"/>
                        <a:t>AAUDE</a:t>
                      </a:r>
                    </a:p>
                    <a:p>
                      <a:r>
                        <a:rPr lang="en-US" sz="2000" b="1" dirty="0" smtClean="0"/>
                        <a:t>Academic Analytics</a:t>
                      </a:r>
                      <a:endParaRPr lang="en-US" sz="2000" b="1"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5996167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dirty="0"/>
          </a:p>
        </p:txBody>
      </p:sp>
      <p:graphicFrame>
        <p:nvGraphicFramePr>
          <p:cNvPr id="8" name="Diagram 7"/>
          <p:cNvGraphicFramePr/>
          <p:nvPr>
            <p:extLst>
              <p:ext uri="{D42A27DB-BD31-4B8C-83A1-F6EECF244321}">
                <p14:modId xmlns:p14="http://schemas.microsoft.com/office/powerpoint/2010/main" val="2401117770"/>
              </p:ext>
            </p:extLst>
          </p:nvPr>
        </p:nvGraphicFramePr>
        <p:xfrm>
          <a:off x="457200" y="2163536"/>
          <a:ext cx="8229600" cy="4008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p:cNvSpPr>
            <a:spLocks noGrp="1"/>
          </p:cNvSpPr>
          <p:nvPr>
            <p:ph type="body" sz="quarter" idx="12"/>
          </p:nvPr>
        </p:nvSpPr>
        <p:spPr/>
        <p:txBody>
          <a:bodyPr/>
          <a:lstStyle/>
          <a:p>
            <a:r>
              <a:rPr lang="en-US" dirty="0" smtClean="0"/>
              <a:t>Overview</a:t>
            </a:r>
            <a:endParaRPr lang="en-US" dirty="0"/>
          </a:p>
        </p:txBody>
      </p:sp>
    </p:spTree>
    <p:extLst>
      <p:ext uri="{BB962C8B-B14F-4D97-AF65-F5344CB8AC3E}">
        <p14:creationId xmlns:p14="http://schemas.microsoft.com/office/powerpoint/2010/main" val="27943740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dirty="0"/>
          </a:p>
        </p:txBody>
      </p:sp>
      <p:sp>
        <p:nvSpPr>
          <p:cNvPr id="4" name="Text Placeholder 3"/>
          <p:cNvSpPr>
            <a:spLocks noGrp="1"/>
          </p:cNvSpPr>
          <p:nvPr>
            <p:ph type="body" sz="quarter" idx="12"/>
          </p:nvPr>
        </p:nvSpPr>
        <p:spPr/>
        <p:txBody>
          <a:bodyPr/>
          <a:lstStyle/>
          <a:p>
            <a:r>
              <a:rPr lang="en-US" dirty="0" smtClean="0"/>
              <a:t>Principal Data Types</a:t>
            </a:r>
            <a:endParaRPr lang="en-US" dirty="0"/>
          </a:p>
        </p:txBody>
      </p:sp>
      <p:graphicFrame>
        <p:nvGraphicFramePr>
          <p:cNvPr id="5" name="Diagram 4"/>
          <p:cNvGraphicFramePr/>
          <p:nvPr>
            <p:extLst>
              <p:ext uri="{D42A27DB-BD31-4B8C-83A1-F6EECF244321}">
                <p14:modId xmlns:p14="http://schemas.microsoft.com/office/powerpoint/2010/main" val="1821392696"/>
              </p:ext>
            </p:extLst>
          </p:nvPr>
        </p:nvGraphicFramePr>
        <p:xfrm>
          <a:off x="576943" y="1973036"/>
          <a:ext cx="775062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33022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dirty="0"/>
          </a:p>
        </p:txBody>
      </p:sp>
      <p:sp>
        <p:nvSpPr>
          <p:cNvPr id="4" name="Text Placeholder 3"/>
          <p:cNvSpPr>
            <a:spLocks noGrp="1"/>
          </p:cNvSpPr>
          <p:nvPr>
            <p:ph type="body" sz="quarter" idx="12"/>
          </p:nvPr>
        </p:nvSpPr>
        <p:spPr>
          <a:xfrm>
            <a:off x="457200" y="1175248"/>
            <a:ext cx="8441140" cy="797788"/>
          </a:xfrm>
        </p:spPr>
        <p:txBody>
          <a:bodyPr/>
          <a:lstStyle/>
          <a:p>
            <a:r>
              <a:rPr lang="en-US" smtClean="0"/>
              <a:t>External Reporting/Accountability</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149988720"/>
              </p:ext>
            </p:extLst>
          </p:nvPr>
        </p:nvGraphicFramePr>
        <p:xfrm>
          <a:off x="457200" y="1854925"/>
          <a:ext cx="8229600" cy="3988525"/>
        </p:xfrm>
        <a:graphic>
          <a:graphicData uri="http://schemas.openxmlformats.org/drawingml/2006/table">
            <a:tbl>
              <a:tblPr firstRow="1" bandRow="1">
                <a:tableStyleId>{10A1B5D5-9B99-4C35-A422-299274C87663}</a:tableStyleId>
              </a:tblPr>
              <a:tblGrid>
                <a:gridCol w="2057400"/>
                <a:gridCol w="2057400"/>
                <a:gridCol w="2057400"/>
                <a:gridCol w="2057400"/>
              </a:tblGrid>
              <a:tr h="470988">
                <a:tc>
                  <a:txBody>
                    <a:bodyPr/>
                    <a:lstStyle/>
                    <a:p>
                      <a:r>
                        <a:rPr lang="en-US" sz="2000" dirty="0" smtClean="0"/>
                        <a:t>Federal</a:t>
                      </a:r>
                      <a:endParaRPr lang="en-US" sz="2000" dirty="0"/>
                    </a:p>
                  </a:txBody>
                  <a:tcPr>
                    <a:lnR w="12700" cap="flat" cmpd="sng" algn="ctr">
                      <a:solidFill>
                        <a:schemeClr val="tx1"/>
                      </a:solidFill>
                      <a:prstDash val="solid"/>
                      <a:round/>
                      <a:headEnd type="none" w="med" len="med"/>
                      <a:tailEnd type="none" w="med" len="med"/>
                    </a:lnR>
                  </a:tcPr>
                </a:tc>
                <a:tc>
                  <a:txBody>
                    <a:bodyPr/>
                    <a:lstStyle/>
                    <a:p>
                      <a:r>
                        <a:rPr lang="en-US" sz="2000" dirty="0" smtClean="0"/>
                        <a:t>State</a:t>
                      </a:r>
                      <a:r>
                        <a:rPr lang="en-US" sz="2000" baseline="0" dirty="0" smtClean="0"/>
                        <a:t> </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2000" dirty="0" smtClean="0"/>
                        <a:t>System</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2000" dirty="0" smtClean="0"/>
                        <a:t>Rankings</a:t>
                      </a:r>
                      <a:endParaRPr lang="en-US" sz="2000" dirty="0"/>
                    </a:p>
                  </a:txBody>
                  <a:tcPr>
                    <a:lnL w="12700" cap="flat" cmpd="sng" algn="ctr">
                      <a:solidFill>
                        <a:schemeClr val="tx1"/>
                      </a:solidFill>
                      <a:prstDash val="solid"/>
                      <a:round/>
                      <a:headEnd type="none" w="med" len="med"/>
                      <a:tailEnd type="none" w="med" len="med"/>
                    </a:lnL>
                  </a:tcPr>
                </a:tc>
              </a:tr>
              <a:tr h="3517537">
                <a:tc>
                  <a:txBody>
                    <a:bodyPr/>
                    <a:lstStyle/>
                    <a:p>
                      <a:r>
                        <a:rPr lang="en-US" sz="2000" dirty="0" smtClean="0"/>
                        <a:t>Summary Stats</a:t>
                      </a:r>
                    </a:p>
                    <a:p>
                      <a:endParaRPr lang="en-US" sz="2000" dirty="0" smtClean="0"/>
                    </a:p>
                    <a:p>
                      <a:r>
                        <a:rPr lang="en-US" sz="2000" dirty="0" smtClean="0"/>
                        <a:t>Enrollment</a:t>
                      </a:r>
                    </a:p>
                    <a:p>
                      <a:r>
                        <a:rPr lang="en-US" sz="2000" dirty="0" smtClean="0"/>
                        <a:t>Completions</a:t>
                      </a:r>
                    </a:p>
                    <a:p>
                      <a:r>
                        <a:rPr lang="en-US" sz="2000" dirty="0" smtClean="0"/>
                        <a:t>Financial</a:t>
                      </a:r>
                      <a:r>
                        <a:rPr lang="en-US" sz="2000" baseline="0" dirty="0" smtClean="0"/>
                        <a:t> Aid</a:t>
                      </a:r>
                    </a:p>
                    <a:p>
                      <a:r>
                        <a:rPr lang="en-US" sz="2000" baseline="0" dirty="0" smtClean="0"/>
                        <a:t>Graduation </a:t>
                      </a:r>
                      <a:r>
                        <a:rPr lang="en-US" sz="2000" baseline="0" dirty="0" smtClean="0"/>
                        <a:t>Rates</a:t>
                      </a:r>
                    </a:p>
                    <a:p>
                      <a:r>
                        <a:rPr lang="en-US" sz="2000" baseline="0" dirty="0" smtClean="0"/>
                        <a:t>Human Resources</a:t>
                      </a:r>
                      <a:endParaRPr lang="en-US" sz="2000" dirty="0"/>
                    </a:p>
                  </a:txBody>
                  <a:tcPr>
                    <a:lnR w="12700" cap="flat" cmpd="sng" algn="ctr">
                      <a:solidFill>
                        <a:schemeClr val="tx1"/>
                      </a:solidFill>
                      <a:prstDash val="solid"/>
                      <a:round/>
                      <a:headEnd type="none" w="med" len="med"/>
                      <a:tailEnd type="none" w="med" len="med"/>
                    </a:lnR>
                  </a:tcPr>
                </a:tc>
                <a:tc>
                  <a:txBody>
                    <a:bodyPr/>
                    <a:lstStyle/>
                    <a:p>
                      <a:r>
                        <a:rPr lang="en-US" sz="2000" dirty="0" smtClean="0"/>
                        <a:t>Summary</a:t>
                      </a:r>
                      <a:r>
                        <a:rPr lang="en-US" sz="2000" baseline="0" dirty="0" smtClean="0"/>
                        <a:t> Stats</a:t>
                      </a:r>
                    </a:p>
                    <a:p>
                      <a:endParaRPr lang="en-US" sz="2000" baseline="0" dirty="0" smtClean="0"/>
                    </a:p>
                    <a:p>
                      <a:r>
                        <a:rPr lang="en-US" sz="2000" dirty="0" smtClean="0"/>
                        <a:t>Enrollment</a:t>
                      </a:r>
                    </a:p>
                    <a:p>
                      <a:r>
                        <a:rPr lang="en-US" sz="2000" dirty="0" smtClean="0"/>
                        <a:t>Completions</a:t>
                      </a:r>
                    </a:p>
                    <a:p>
                      <a:r>
                        <a:rPr lang="en-US" sz="2000" dirty="0" smtClean="0"/>
                        <a:t>Financial</a:t>
                      </a:r>
                      <a:r>
                        <a:rPr lang="en-US" sz="2000" baseline="0" dirty="0" smtClean="0"/>
                        <a:t> Aid</a:t>
                      </a:r>
                    </a:p>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2000" dirty="0" smtClean="0"/>
                        <a:t>Unit Records</a:t>
                      </a:r>
                    </a:p>
                    <a:p>
                      <a:endParaRPr lang="en-US" sz="2000" dirty="0" smtClean="0"/>
                    </a:p>
                    <a:p>
                      <a:r>
                        <a:rPr lang="en-US" sz="2000" dirty="0" smtClean="0"/>
                        <a:t>Enrollment</a:t>
                      </a:r>
                    </a:p>
                    <a:p>
                      <a:r>
                        <a:rPr lang="en-US" sz="2000" dirty="0" smtClean="0"/>
                        <a:t>Courses</a:t>
                      </a:r>
                    </a:p>
                    <a:p>
                      <a:r>
                        <a:rPr lang="en-US" sz="2000" dirty="0" smtClean="0"/>
                        <a:t>Completions</a:t>
                      </a:r>
                    </a:p>
                    <a:p>
                      <a:r>
                        <a:rPr lang="en-US" sz="2000" dirty="0" smtClean="0"/>
                        <a:t>Financial</a:t>
                      </a:r>
                      <a:r>
                        <a:rPr lang="en-US" sz="2000" baseline="0" dirty="0" smtClean="0"/>
                        <a:t> Aid</a:t>
                      </a:r>
                    </a:p>
                    <a:p>
                      <a:endParaRPr lang="en-US" sz="2000" baseline="0" dirty="0" smtClean="0"/>
                    </a:p>
                    <a:p>
                      <a:r>
                        <a:rPr lang="en-US" sz="2000" baseline="0" dirty="0" smtClean="0"/>
                        <a:t>Summary Stats</a:t>
                      </a:r>
                    </a:p>
                    <a:p>
                      <a:r>
                        <a:rPr lang="en-US" sz="2000" baseline="0" dirty="0" smtClean="0"/>
                        <a:t>Applied Learning</a:t>
                      </a:r>
                    </a:p>
                    <a:p>
                      <a:r>
                        <a:rPr lang="en-US" sz="2000" baseline="0" dirty="0" smtClean="0"/>
                        <a:t>Non-Credit</a:t>
                      </a:r>
                    </a:p>
                    <a:p>
                      <a:r>
                        <a:rPr lang="en-US" sz="2000" baseline="0" dirty="0" smtClean="0"/>
                        <a:t>Student Surveys</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2000" dirty="0" smtClean="0"/>
                        <a:t>Summary Stats</a:t>
                      </a:r>
                    </a:p>
                    <a:p>
                      <a:endParaRPr lang="en-US" sz="2000" dirty="0" smtClean="0"/>
                    </a:p>
                    <a:p>
                      <a:r>
                        <a:rPr lang="en-US" sz="2000" dirty="0" smtClean="0"/>
                        <a:t>Common Data Set</a:t>
                      </a:r>
                    </a:p>
                    <a:p>
                      <a:r>
                        <a:rPr lang="en-US" sz="2000" dirty="0" smtClean="0"/>
                        <a:t>Research</a:t>
                      </a:r>
                    </a:p>
                    <a:p>
                      <a:r>
                        <a:rPr lang="en-US" sz="2000" dirty="0" smtClean="0"/>
                        <a:t>Various</a:t>
                      </a:r>
                      <a:endParaRPr lang="en-US" sz="2000"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39355444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p:txBody>
          <a:bodyPr/>
          <a:lstStyle/>
          <a:p>
            <a:endParaRPr lang="en-US"/>
          </a:p>
        </p:txBody>
      </p:sp>
      <p:sp>
        <p:nvSpPr>
          <p:cNvPr id="3" name="Text Placeholder 2"/>
          <p:cNvSpPr>
            <a:spLocks noGrp="1"/>
          </p:cNvSpPr>
          <p:nvPr>
            <p:ph type="body" sz="quarter" idx="15"/>
          </p:nvPr>
        </p:nvSpPr>
        <p:spPr/>
        <p:txBody>
          <a:bodyPr/>
          <a:lstStyle/>
          <a:p>
            <a:r>
              <a:rPr lang="en-US" smtClean="0"/>
              <a:t>INTERNAL TOOLS AND METHODS</a:t>
            </a:r>
            <a:endParaRPr lang="en-US" dirty="0" smtClean="0"/>
          </a:p>
        </p:txBody>
      </p:sp>
      <p:sp>
        <p:nvSpPr>
          <p:cNvPr id="6" name="Text Placeholder 5"/>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3071323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dirty="0"/>
          </a:p>
        </p:txBody>
      </p:sp>
      <p:sp>
        <p:nvSpPr>
          <p:cNvPr id="3" name="Text Placeholder 2"/>
          <p:cNvSpPr>
            <a:spLocks noGrp="1"/>
          </p:cNvSpPr>
          <p:nvPr>
            <p:ph type="body" sz="quarter" idx="15"/>
          </p:nvPr>
        </p:nvSpPr>
        <p:spPr/>
        <p:txBody>
          <a:bodyPr/>
          <a:lstStyle/>
          <a:p>
            <a:r>
              <a:rPr lang="en-US" dirty="0" smtClean="0"/>
              <a:t>Data Warehouse</a:t>
            </a:r>
          </a:p>
          <a:p>
            <a:pPr marL="457200" indent="-457200">
              <a:buFont typeface="Arial" panose="020B0604020202020204" pitchFamily="34" charset="0"/>
              <a:buChar char="•"/>
            </a:pPr>
            <a:r>
              <a:rPr lang="en-US" dirty="0" smtClean="0"/>
              <a:t>Internal Reporting &amp; Analytics</a:t>
            </a:r>
          </a:p>
          <a:p>
            <a:pPr marL="0" indent="0"/>
            <a:r>
              <a:rPr lang="en-US" dirty="0" smtClean="0"/>
              <a:t>Web site</a:t>
            </a:r>
          </a:p>
          <a:p>
            <a:pPr marL="457200" indent="-457200">
              <a:buFont typeface="Arial" panose="020B0604020202020204" pitchFamily="34" charset="0"/>
              <a:buChar char="•"/>
            </a:pPr>
            <a:r>
              <a:rPr lang="en-US" dirty="0" smtClean="0"/>
              <a:t>Internal &amp; External Communication</a:t>
            </a:r>
          </a:p>
          <a:p>
            <a:pPr marL="457200" indent="-457200">
              <a:buFont typeface="Arial" panose="020B0604020202020204" pitchFamily="34" charset="0"/>
              <a:buChar char="•"/>
            </a:pPr>
            <a:r>
              <a:rPr lang="en-US" dirty="0" smtClean="0"/>
              <a:t>Static &amp; Dynamic Pages</a:t>
            </a:r>
          </a:p>
          <a:p>
            <a:pPr marL="0" indent="0"/>
            <a:r>
              <a:rPr lang="en-US" dirty="0" smtClean="0"/>
              <a:t>Dashboards</a:t>
            </a:r>
          </a:p>
          <a:p>
            <a:pPr marL="457200" indent="-457200">
              <a:buFont typeface="Arial" panose="020B0604020202020204" pitchFamily="34" charset="0"/>
              <a:buChar char="•"/>
            </a:pPr>
            <a:r>
              <a:rPr lang="en-US" dirty="0" smtClean="0"/>
              <a:t>Compact Communication / Monitoring</a:t>
            </a:r>
            <a:endParaRPr lang="en-US" dirty="0"/>
          </a:p>
        </p:txBody>
      </p:sp>
      <p:sp>
        <p:nvSpPr>
          <p:cNvPr id="4" name="Text Placeholder 3"/>
          <p:cNvSpPr>
            <a:spLocks noGrp="1"/>
          </p:cNvSpPr>
          <p:nvPr>
            <p:ph type="body" sz="quarter" idx="12"/>
          </p:nvPr>
        </p:nvSpPr>
        <p:spPr/>
        <p:txBody>
          <a:bodyPr/>
          <a:lstStyle/>
          <a:p>
            <a:r>
              <a:rPr lang="en-US" dirty="0" smtClean="0"/>
              <a:t>Internal Tools</a:t>
            </a:r>
            <a:endParaRPr lang="en-US" dirty="0"/>
          </a:p>
        </p:txBody>
      </p:sp>
    </p:spTree>
    <p:extLst>
      <p:ext uri="{BB962C8B-B14F-4D97-AF65-F5344CB8AC3E}">
        <p14:creationId xmlns:p14="http://schemas.microsoft.com/office/powerpoint/2010/main" val="18487081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dirty="0"/>
          </a:p>
        </p:txBody>
      </p:sp>
      <p:sp>
        <p:nvSpPr>
          <p:cNvPr id="4" name="Text Placeholder 3"/>
          <p:cNvSpPr>
            <a:spLocks noGrp="1"/>
          </p:cNvSpPr>
          <p:nvPr>
            <p:ph type="body" sz="quarter" idx="12"/>
          </p:nvPr>
        </p:nvSpPr>
        <p:spPr/>
        <p:txBody>
          <a:bodyPr/>
          <a:lstStyle/>
          <a:p>
            <a:r>
              <a:rPr lang="en-US" smtClean="0"/>
              <a:t>Software</a:t>
            </a:r>
            <a:endParaRPr lang="en-US" dirty="0"/>
          </a:p>
        </p:txBody>
      </p:sp>
      <p:graphicFrame>
        <p:nvGraphicFramePr>
          <p:cNvPr id="5" name="Diagram 4"/>
          <p:cNvGraphicFramePr/>
          <p:nvPr>
            <p:extLst>
              <p:ext uri="{D42A27DB-BD31-4B8C-83A1-F6EECF244321}">
                <p14:modId xmlns:p14="http://schemas.microsoft.com/office/powerpoint/2010/main" val="3028152013"/>
              </p:ext>
            </p:extLst>
          </p:nvPr>
        </p:nvGraphicFramePr>
        <p:xfrm>
          <a:off x="457199" y="1821543"/>
          <a:ext cx="8017329"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74318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dirty="0"/>
          </a:p>
        </p:txBody>
      </p:sp>
      <p:sp>
        <p:nvSpPr>
          <p:cNvPr id="3" name="Text Placeholder 2"/>
          <p:cNvSpPr>
            <a:spLocks noGrp="1"/>
          </p:cNvSpPr>
          <p:nvPr>
            <p:ph type="body" sz="quarter" idx="15"/>
          </p:nvPr>
        </p:nvSpPr>
        <p:spPr>
          <a:xfrm>
            <a:off x="457200" y="2163536"/>
            <a:ext cx="6789761" cy="4008664"/>
          </a:xfrm>
        </p:spPr>
        <p:txBody>
          <a:bodyPr/>
          <a:lstStyle/>
          <a:p>
            <a:r>
              <a:rPr lang="en-US" sz="2400" dirty="0" smtClean="0"/>
              <a:t>Managed by Unit in Information Technology</a:t>
            </a:r>
          </a:p>
          <a:p>
            <a:r>
              <a:rPr lang="en-US" sz="2400" dirty="0" smtClean="0"/>
              <a:t>Campus Support with Emphasis on Finance</a:t>
            </a:r>
          </a:p>
          <a:p>
            <a:r>
              <a:rPr lang="en-US" sz="2400" dirty="0" smtClean="0"/>
              <a:t>Daily Updates from PeopleSoft</a:t>
            </a:r>
          </a:p>
          <a:p>
            <a:r>
              <a:rPr lang="en-US" sz="2400" dirty="0" smtClean="0"/>
              <a:t>Internal Decision Support</a:t>
            </a:r>
          </a:p>
          <a:p>
            <a:endParaRPr lang="en-US" sz="2400" dirty="0"/>
          </a:p>
          <a:p>
            <a:r>
              <a:rPr lang="en-US" sz="2400" u="sng" dirty="0" smtClean="0"/>
              <a:t>Current Limitations</a:t>
            </a:r>
          </a:p>
          <a:p>
            <a:r>
              <a:rPr lang="en-US" sz="2400" dirty="0" smtClean="0"/>
              <a:t>Not aligned with external data standards</a:t>
            </a:r>
          </a:p>
          <a:p>
            <a:r>
              <a:rPr lang="en-US" sz="2400" dirty="0" smtClean="0"/>
              <a:t>Important data does not freeze</a:t>
            </a:r>
          </a:p>
          <a:p>
            <a:r>
              <a:rPr lang="en-US" sz="2400" dirty="0" smtClean="0"/>
              <a:t>Data governance</a:t>
            </a:r>
            <a:endParaRPr lang="en-US" sz="2400" dirty="0"/>
          </a:p>
        </p:txBody>
      </p:sp>
      <p:sp>
        <p:nvSpPr>
          <p:cNvPr id="4" name="Text Placeholder 3"/>
          <p:cNvSpPr>
            <a:spLocks noGrp="1"/>
          </p:cNvSpPr>
          <p:nvPr>
            <p:ph type="body" sz="quarter" idx="12"/>
          </p:nvPr>
        </p:nvSpPr>
        <p:spPr/>
        <p:txBody>
          <a:bodyPr/>
          <a:lstStyle/>
          <a:p>
            <a:r>
              <a:rPr lang="en-US" dirty="0" smtClean="0"/>
              <a:t>Data Warehouse</a:t>
            </a:r>
            <a:endParaRPr lang="en-US" dirty="0"/>
          </a:p>
        </p:txBody>
      </p:sp>
      <p:sp>
        <p:nvSpPr>
          <p:cNvPr id="5" name="Flowchart: Magnetic Disk 4"/>
          <p:cNvSpPr/>
          <p:nvPr/>
        </p:nvSpPr>
        <p:spPr>
          <a:xfrm>
            <a:off x="7591565" y="1530643"/>
            <a:ext cx="873457" cy="1323832"/>
          </a:xfrm>
          <a:prstGeom prst="flowChartMagneticDisk">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 name="Flowchart: Magnetic Disk 5"/>
          <p:cNvSpPr/>
          <p:nvPr/>
        </p:nvSpPr>
        <p:spPr>
          <a:xfrm>
            <a:off x="7857696" y="3696450"/>
            <a:ext cx="341194" cy="615690"/>
          </a:xfrm>
          <a:prstGeom prst="flowChartMagneticDisk">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8" name="Straight Arrow Connector 7"/>
          <p:cNvCxnSpPr/>
          <p:nvPr/>
        </p:nvCxnSpPr>
        <p:spPr>
          <a:xfrm>
            <a:off x="8028293" y="2975212"/>
            <a:ext cx="0" cy="600501"/>
          </a:xfrm>
          <a:prstGeom prst="straightConnector1">
            <a:avLst/>
          </a:prstGeom>
          <a:ln w="66675">
            <a:tailEnd type="triangle"/>
          </a:ln>
        </p:spPr>
        <p:style>
          <a:lnRef idx="1">
            <a:schemeClr val="dk1"/>
          </a:lnRef>
          <a:fillRef idx="0">
            <a:schemeClr val="dk1"/>
          </a:fillRef>
          <a:effectRef idx="0">
            <a:schemeClr val="dk1"/>
          </a:effectRef>
          <a:fontRef idx="minor">
            <a:schemeClr val="tx1"/>
          </a:fontRef>
        </p:style>
      </p:cxnSp>
      <p:grpSp>
        <p:nvGrpSpPr>
          <p:cNvPr id="13" name="Group 12"/>
          <p:cNvGrpSpPr/>
          <p:nvPr/>
        </p:nvGrpSpPr>
        <p:grpSpPr>
          <a:xfrm>
            <a:off x="6274558" y="3696450"/>
            <a:ext cx="580029" cy="701071"/>
            <a:chOff x="7165074" y="5202053"/>
            <a:chExt cx="580029" cy="701071"/>
          </a:xfrm>
        </p:grpSpPr>
        <p:sp>
          <p:nvSpPr>
            <p:cNvPr id="9" name="Rectangle 8"/>
            <p:cNvSpPr/>
            <p:nvPr/>
          </p:nvSpPr>
          <p:spPr>
            <a:xfrm>
              <a:off x="7369790" y="5202053"/>
              <a:ext cx="375313" cy="50801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 name="Rectangle 9"/>
            <p:cNvSpPr/>
            <p:nvPr/>
          </p:nvSpPr>
          <p:spPr>
            <a:xfrm>
              <a:off x="7267432" y="5299861"/>
              <a:ext cx="375313" cy="50801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 name="Rectangle 10"/>
            <p:cNvSpPr/>
            <p:nvPr/>
          </p:nvSpPr>
          <p:spPr>
            <a:xfrm>
              <a:off x="7165074" y="5395111"/>
              <a:ext cx="375313" cy="50801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25" name="Group 24"/>
          <p:cNvGrpSpPr/>
          <p:nvPr/>
        </p:nvGrpSpPr>
        <p:grpSpPr>
          <a:xfrm>
            <a:off x="7427787" y="5327094"/>
            <a:ext cx="1026997" cy="790385"/>
            <a:chOff x="7857696" y="4735773"/>
            <a:chExt cx="1026997" cy="790385"/>
          </a:xfrm>
        </p:grpSpPr>
        <p:sp>
          <p:nvSpPr>
            <p:cNvPr id="15" name="Rectangle 14"/>
            <p:cNvSpPr/>
            <p:nvPr/>
          </p:nvSpPr>
          <p:spPr>
            <a:xfrm>
              <a:off x="8028293" y="5145206"/>
              <a:ext cx="45719" cy="3703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 name="Rectangle 16"/>
            <p:cNvSpPr/>
            <p:nvPr/>
          </p:nvSpPr>
          <p:spPr>
            <a:xfrm>
              <a:off x="8166816" y="4992806"/>
              <a:ext cx="45719" cy="5227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9" name="Rectangle 18"/>
            <p:cNvSpPr/>
            <p:nvPr/>
          </p:nvSpPr>
          <p:spPr>
            <a:xfrm>
              <a:off x="8293733" y="4992806"/>
              <a:ext cx="45719" cy="5227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0" name="Rectangle 19"/>
            <p:cNvSpPr/>
            <p:nvPr/>
          </p:nvSpPr>
          <p:spPr>
            <a:xfrm>
              <a:off x="8433970" y="4905035"/>
              <a:ext cx="45719" cy="61790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1" name="Rectangle 20"/>
            <p:cNvSpPr/>
            <p:nvPr/>
          </p:nvSpPr>
          <p:spPr>
            <a:xfrm>
              <a:off x="8562929" y="5003398"/>
              <a:ext cx="45719" cy="5227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2" name="Rectangle 21"/>
            <p:cNvSpPr/>
            <p:nvPr/>
          </p:nvSpPr>
          <p:spPr>
            <a:xfrm>
              <a:off x="8722284" y="4735773"/>
              <a:ext cx="45719" cy="7797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24" name="Straight Connector 23"/>
            <p:cNvCxnSpPr/>
            <p:nvPr/>
          </p:nvCxnSpPr>
          <p:spPr>
            <a:xfrm flipV="1">
              <a:off x="7857696" y="5515566"/>
              <a:ext cx="1026997" cy="7374"/>
            </a:xfrm>
            <a:prstGeom prst="line">
              <a:avLst/>
            </a:prstGeom>
          </p:spPr>
          <p:style>
            <a:lnRef idx="1">
              <a:schemeClr val="dk1"/>
            </a:lnRef>
            <a:fillRef idx="0">
              <a:schemeClr val="dk1"/>
            </a:fillRef>
            <a:effectRef idx="0">
              <a:schemeClr val="dk1"/>
            </a:effectRef>
            <a:fontRef idx="minor">
              <a:schemeClr val="tx1"/>
            </a:fontRef>
          </p:style>
        </p:cxnSp>
      </p:grpSp>
      <p:cxnSp>
        <p:nvCxnSpPr>
          <p:cNvPr id="28" name="Straight Arrow Connector 27"/>
          <p:cNvCxnSpPr/>
          <p:nvPr/>
        </p:nvCxnSpPr>
        <p:spPr>
          <a:xfrm>
            <a:off x="8049780" y="4726593"/>
            <a:ext cx="0" cy="600501"/>
          </a:xfrm>
          <a:prstGeom prst="straightConnector1">
            <a:avLst/>
          </a:prstGeom>
          <a:ln w="66675">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p:cNvCxnSpPr/>
          <p:nvPr/>
        </p:nvCxnSpPr>
        <p:spPr>
          <a:xfrm rot="5400000">
            <a:off x="7337375" y="3703373"/>
            <a:ext cx="0" cy="600501"/>
          </a:xfrm>
          <a:prstGeom prst="straightConnector1">
            <a:avLst/>
          </a:prstGeom>
          <a:ln w="66675">
            <a:tailEnd type="triangle"/>
          </a:ln>
        </p:spPr>
        <p:style>
          <a:lnRef idx="1">
            <a:schemeClr val="dk1"/>
          </a:lnRef>
          <a:fillRef idx="0">
            <a:schemeClr val="dk1"/>
          </a:fillRef>
          <a:effectRef idx="0">
            <a:schemeClr val="dk1"/>
          </a:effectRef>
          <a:fontRef idx="minor">
            <a:schemeClr val="tx1"/>
          </a:fontRef>
        </p:style>
      </p:cxnSp>
      <p:sp>
        <p:nvSpPr>
          <p:cNvPr id="30" name="TextBox 29"/>
          <p:cNvSpPr txBox="1"/>
          <p:nvPr/>
        </p:nvSpPr>
        <p:spPr>
          <a:xfrm>
            <a:off x="7082837" y="1132286"/>
            <a:ext cx="2005677" cy="369332"/>
          </a:xfrm>
          <a:prstGeom prst="rect">
            <a:avLst/>
          </a:prstGeom>
          <a:noFill/>
        </p:spPr>
        <p:txBody>
          <a:bodyPr wrap="none" rtlCol="0">
            <a:spAutoFit/>
          </a:bodyPr>
          <a:lstStyle/>
          <a:p>
            <a:r>
              <a:rPr lang="en-US" dirty="0" smtClean="0"/>
              <a:t>PeopleSoft (ERP)</a:t>
            </a:r>
            <a:endParaRPr lang="en-US" dirty="0"/>
          </a:p>
        </p:txBody>
      </p:sp>
      <p:sp>
        <p:nvSpPr>
          <p:cNvPr id="31" name="TextBox 30"/>
          <p:cNvSpPr txBox="1"/>
          <p:nvPr/>
        </p:nvSpPr>
        <p:spPr>
          <a:xfrm>
            <a:off x="4847342" y="3725098"/>
            <a:ext cx="1184940" cy="646331"/>
          </a:xfrm>
          <a:prstGeom prst="rect">
            <a:avLst/>
          </a:prstGeom>
          <a:noFill/>
        </p:spPr>
        <p:txBody>
          <a:bodyPr wrap="none" rtlCol="0">
            <a:spAutoFit/>
          </a:bodyPr>
          <a:lstStyle/>
          <a:p>
            <a:r>
              <a:rPr lang="en-US" dirty="0" smtClean="0"/>
              <a:t>Static</a:t>
            </a:r>
            <a:br>
              <a:rPr lang="en-US" dirty="0" smtClean="0"/>
            </a:br>
            <a:r>
              <a:rPr lang="en-US" dirty="0" smtClean="0"/>
              <a:t>Reporting</a:t>
            </a:r>
            <a:endParaRPr lang="en-US" dirty="0"/>
          </a:p>
        </p:txBody>
      </p:sp>
      <p:sp>
        <p:nvSpPr>
          <p:cNvPr id="32" name="TextBox 31"/>
          <p:cNvSpPr txBox="1"/>
          <p:nvPr/>
        </p:nvSpPr>
        <p:spPr>
          <a:xfrm>
            <a:off x="7132017" y="4347466"/>
            <a:ext cx="1907317" cy="369332"/>
          </a:xfrm>
          <a:prstGeom prst="rect">
            <a:avLst/>
          </a:prstGeom>
          <a:noFill/>
        </p:spPr>
        <p:txBody>
          <a:bodyPr wrap="none" rtlCol="0">
            <a:spAutoFit/>
          </a:bodyPr>
          <a:lstStyle/>
          <a:p>
            <a:pPr algn="ctr"/>
            <a:r>
              <a:rPr lang="en-US" dirty="0" smtClean="0"/>
              <a:t>Data Warehouse</a:t>
            </a:r>
            <a:endParaRPr lang="en-US" dirty="0"/>
          </a:p>
        </p:txBody>
      </p:sp>
      <p:sp>
        <p:nvSpPr>
          <p:cNvPr id="33" name="TextBox 32"/>
          <p:cNvSpPr txBox="1"/>
          <p:nvPr/>
        </p:nvSpPr>
        <p:spPr>
          <a:xfrm>
            <a:off x="5111429" y="5507852"/>
            <a:ext cx="2480166" cy="646331"/>
          </a:xfrm>
          <a:prstGeom prst="rect">
            <a:avLst/>
          </a:prstGeom>
          <a:noFill/>
        </p:spPr>
        <p:txBody>
          <a:bodyPr wrap="none" rtlCol="0">
            <a:spAutoFit/>
          </a:bodyPr>
          <a:lstStyle/>
          <a:p>
            <a:r>
              <a:rPr lang="en-US" dirty="0" smtClean="0"/>
              <a:t>Business Intelligence /</a:t>
            </a:r>
            <a:br>
              <a:rPr lang="en-US" dirty="0" smtClean="0"/>
            </a:br>
            <a:r>
              <a:rPr lang="en-US" dirty="0" smtClean="0"/>
              <a:t>Dynamic Reporting</a:t>
            </a:r>
            <a:endParaRPr lang="en-US" dirty="0"/>
          </a:p>
        </p:txBody>
      </p:sp>
    </p:spTree>
    <p:extLst>
      <p:ext uri="{BB962C8B-B14F-4D97-AF65-F5344CB8AC3E}">
        <p14:creationId xmlns:p14="http://schemas.microsoft.com/office/powerpoint/2010/main" val="28954313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smtClean="0"/>
              <a:t>Source: Pyramid Analytics</a:t>
            </a:r>
            <a:endParaRPr lang="en-US" dirty="0"/>
          </a:p>
        </p:txBody>
      </p:sp>
      <p:sp>
        <p:nvSpPr>
          <p:cNvPr id="4" name="Text Placeholder 3"/>
          <p:cNvSpPr>
            <a:spLocks noGrp="1"/>
          </p:cNvSpPr>
          <p:nvPr>
            <p:ph type="body" sz="quarter" idx="12"/>
          </p:nvPr>
        </p:nvSpPr>
        <p:spPr/>
        <p:txBody>
          <a:bodyPr/>
          <a:lstStyle/>
          <a:p>
            <a:r>
              <a:rPr lang="en-US" dirty="0" smtClean="0"/>
              <a:t>Pyramid Analytics</a:t>
            </a:r>
            <a:endParaRPr lang="en-US" dirty="0"/>
          </a:p>
        </p:txBody>
      </p:sp>
      <p:pic>
        <p:nvPicPr>
          <p:cNvPr id="7" name="Picture 6"/>
          <p:cNvPicPr>
            <a:picLocks noChangeAspect="1"/>
          </p:cNvPicPr>
          <p:nvPr/>
        </p:nvPicPr>
        <p:blipFill>
          <a:blip r:embed="rId3"/>
          <a:stretch>
            <a:fillRect/>
          </a:stretch>
        </p:blipFill>
        <p:spPr>
          <a:xfrm>
            <a:off x="457200" y="1702208"/>
            <a:ext cx="8254478" cy="4446665"/>
          </a:xfrm>
          <a:prstGeom prst="rect">
            <a:avLst/>
          </a:prstGeom>
        </p:spPr>
      </p:pic>
    </p:spTree>
    <p:extLst>
      <p:ext uri="{BB962C8B-B14F-4D97-AF65-F5344CB8AC3E}">
        <p14:creationId xmlns:p14="http://schemas.microsoft.com/office/powerpoint/2010/main" val="416060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dirty="0"/>
          </a:p>
        </p:txBody>
      </p:sp>
      <p:sp>
        <p:nvSpPr>
          <p:cNvPr id="3" name="Text Placeholder 2"/>
          <p:cNvSpPr>
            <a:spLocks noGrp="1"/>
          </p:cNvSpPr>
          <p:nvPr>
            <p:ph type="body" sz="quarter" idx="15"/>
          </p:nvPr>
        </p:nvSpPr>
        <p:spPr>
          <a:xfrm>
            <a:off x="457200" y="1846296"/>
            <a:ext cx="8229600" cy="1008872"/>
          </a:xfrm>
        </p:spPr>
        <p:txBody>
          <a:bodyPr/>
          <a:lstStyle/>
          <a:p>
            <a:r>
              <a:rPr lang="en-US" dirty="0" smtClean="0"/>
              <a:t>Cross-functional task force in 2015 to recommend institutional policies and structures</a:t>
            </a:r>
          </a:p>
          <a:p>
            <a:endParaRPr lang="en-US" dirty="0"/>
          </a:p>
        </p:txBody>
      </p:sp>
      <p:sp>
        <p:nvSpPr>
          <p:cNvPr id="4" name="Text Placeholder 3"/>
          <p:cNvSpPr>
            <a:spLocks noGrp="1"/>
          </p:cNvSpPr>
          <p:nvPr>
            <p:ph type="body" sz="quarter" idx="12"/>
          </p:nvPr>
        </p:nvSpPr>
        <p:spPr>
          <a:xfrm>
            <a:off x="457200" y="1175248"/>
            <a:ext cx="8550322" cy="797788"/>
          </a:xfrm>
        </p:spPr>
        <p:txBody>
          <a:bodyPr/>
          <a:lstStyle/>
          <a:p>
            <a:r>
              <a:rPr lang="en-US" dirty="0" smtClean="0"/>
              <a:t>Strengthening Data Infrastructure</a:t>
            </a:r>
            <a:endParaRPr lang="en-US" dirty="0"/>
          </a:p>
        </p:txBody>
      </p:sp>
      <p:graphicFrame>
        <p:nvGraphicFramePr>
          <p:cNvPr id="6" name="Diagram 5"/>
          <p:cNvGraphicFramePr/>
          <p:nvPr>
            <p:extLst>
              <p:ext uri="{D42A27DB-BD31-4B8C-83A1-F6EECF244321}">
                <p14:modId xmlns:p14="http://schemas.microsoft.com/office/powerpoint/2010/main" val="2851554379"/>
              </p:ext>
            </p:extLst>
          </p:nvPr>
        </p:nvGraphicFramePr>
        <p:xfrm>
          <a:off x="457200" y="2831042"/>
          <a:ext cx="7819053" cy="33688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455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a:t>http://www.stonybrook.edu/commcms/irpe/index.html</a:t>
            </a:r>
          </a:p>
        </p:txBody>
      </p:sp>
      <p:sp>
        <p:nvSpPr>
          <p:cNvPr id="4" name="Text Placeholder 3"/>
          <p:cNvSpPr>
            <a:spLocks noGrp="1"/>
          </p:cNvSpPr>
          <p:nvPr>
            <p:ph type="body" sz="quarter" idx="12"/>
          </p:nvPr>
        </p:nvSpPr>
        <p:spPr/>
        <p:txBody>
          <a:bodyPr/>
          <a:lstStyle/>
          <a:p>
            <a:r>
              <a:rPr lang="en-US" dirty="0" smtClean="0"/>
              <a:t>Web Site</a:t>
            </a:r>
            <a:endParaRPr lang="en-US" dirty="0"/>
          </a:p>
        </p:txBody>
      </p:sp>
      <p:pic>
        <p:nvPicPr>
          <p:cNvPr id="5" name="Picture 4"/>
          <p:cNvPicPr>
            <a:picLocks noChangeAspect="1"/>
          </p:cNvPicPr>
          <p:nvPr/>
        </p:nvPicPr>
        <p:blipFill>
          <a:blip r:embed="rId3"/>
          <a:stretch>
            <a:fillRect/>
          </a:stretch>
        </p:blipFill>
        <p:spPr>
          <a:xfrm>
            <a:off x="457200" y="1737867"/>
            <a:ext cx="5800753" cy="4205734"/>
          </a:xfrm>
          <a:prstGeom prst="rect">
            <a:avLst/>
          </a:prstGeom>
        </p:spPr>
      </p:pic>
      <p:sp>
        <p:nvSpPr>
          <p:cNvPr id="6" name="Text Placeholder 2"/>
          <p:cNvSpPr>
            <a:spLocks noGrp="1"/>
          </p:cNvSpPr>
          <p:nvPr>
            <p:ph type="body" sz="quarter" idx="15"/>
          </p:nvPr>
        </p:nvSpPr>
        <p:spPr>
          <a:xfrm>
            <a:off x="6711043" y="1737867"/>
            <a:ext cx="2188028" cy="4205734"/>
          </a:xfrm>
        </p:spPr>
        <p:txBody>
          <a:bodyPr/>
          <a:lstStyle/>
          <a:p>
            <a:r>
              <a:rPr lang="en-US" b="1" u="sng" dirty="0" smtClean="0"/>
              <a:t>Areas for:</a:t>
            </a:r>
          </a:p>
          <a:p>
            <a:r>
              <a:rPr lang="en-US" dirty="0" smtClean="0"/>
              <a:t>About</a:t>
            </a:r>
          </a:p>
          <a:p>
            <a:r>
              <a:rPr lang="en-US" dirty="0" smtClean="0"/>
              <a:t>Data</a:t>
            </a:r>
          </a:p>
          <a:p>
            <a:r>
              <a:rPr lang="en-US" dirty="0" smtClean="0"/>
              <a:t>Reports</a:t>
            </a:r>
          </a:p>
          <a:p>
            <a:r>
              <a:rPr lang="en-US" dirty="0" smtClean="0"/>
              <a:t>Dashboards</a:t>
            </a:r>
          </a:p>
          <a:p>
            <a:r>
              <a:rPr lang="en-US" dirty="0" smtClean="0"/>
              <a:t>Resources</a:t>
            </a:r>
            <a:endParaRPr lang="en-US" dirty="0"/>
          </a:p>
        </p:txBody>
      </p:sp>
    </p:spTree>
    <p:extLst>
      <p:ext uri="{BB962C8B-B14F-4D97-AF65-F5344CB8AC3E}">
        <p14:creationId xmlns:p14="http://schemas.microsoft.com/office/powerpoint/2010/main" val="8778242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dirty="0"/>
          </a:p>
        </p:txBody>
      </p:sp>
      <p:sp>
        <p:nvSpPr>
          <p:cNvPr id="4" name="Text Placeholder 3"/>
          <p:cNvSpPr>
            <a:spLocks noGrp="1"/>
          </p:cNvSpPr>
          <p:nvPr>
            <p:ph type="body" sz="quarter" idx="12"/>
          </p:nvPr>
        </p:nvSpPr>
        <p:spPr/>
        <p:txBody>
          <a:bodyPr/>
          <a:lstStyle/>
          <a:p>
            <a:r>
              <a:rPr lang="en-US" dirty="0" smtClean="0"/>
              <a:t>Static </a:t>
            </a:r>
            <a:r>
              <a:rPr lang="en-US" dirty="0" smtClean="0">
                <a:hlinkClick r:id="rId3"/>
              </a:rPr>
              <a:t>Web Pages</a:t>
            </a:r>
            <a:endParaRPr lang="en-US" dirty="0"/>
          </a:p>
        </p:txBody>
      </p:sp>
      <p:pic>
        <p:nvPicPr>
          <p:cNvPr id="5" name="Picture 4"/>
          <p:cNvPicPr>
            <a:picLocks noChangeAspect="1"/>
          </p:cNvPicPr>
          <p:nvPr/>
        </p:nvPicPr>
        <p:blipFill>
          <a:blip r:embed="rId4"/>
          <a:stretch>
            <a:fillRect/>
          </a:stretch>
        </p:blipFill>
        <p:spPr>
          <a:xfrm>
            <a:off x="1306287" y="1769396"/>
            <a:ext cx="6312614" cy="4351674"/>
          </a:xfrm>
          <a:prstGeom prst="rect">
            <a:avLst/>
          </a:prstGeom>
        </p:spPr>
      </p:pic>
    </p:spTree>
    <p:extLst>
      <p:ext uri="{BB962C8B-B14F-4D97-AF65-F5344CB8AC3E}">
        <p14:creationId xmlns:p14="http://schemas.microsoft.com/office/powerpoint/2010/main" val="2002155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dirty="0"/>
          </a:p>
        </p:txBody>
      </p:sp>
      <p:sp>
        <p:nvSpPr>
          <p:cNvPr id="3" name="Text Placeholder 2"/>
          <p:cNvSpPr>
            <a:spLocks noGrp="1"/>
          </p:cNvSpPr>
          <p:nvPr>
            <p:ph type="body" sz="quarter" idx="15"/>
          </p:nvPr>
        </p:nvSpPr>
        <p:spPr/>
        <p:txBody>
          <a:bodyPr/>
          <a:lstStyle/>
          <a:p>
            <a:r>
              <a:rPr lang="en-US" dirty="0" smtClean="0"/>
              <a:t>STONY BROOK UNIVERSITY</a:t>
            </a:r>
          </a:p>
          <a:p>
            <a:r>
              <a:rPr lang="en-US" dirty="0" smtClean="0"/>
              <a:t>PROFILE</a:t>
            </a:r>
            <a:endParaRPr lang="en-US" dirty="0"/>
          </a:p>
        </p:txBody>
      </p:sp>
      <p:sp>
        <p:nvSpPr>
          <p:cNvPr id="4" name="Text Placeholder 3"/>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24157259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dirty="0"/>
          </a:p>
        </p:txBody>
      </p:sp>
      <p:sp>
        <p:nvSpPr>
          <p:cNvPr id="4" name="Text Placeholder 3"/>
          <p:cNvSpPr>
            <a:spLocks noGrp="1"/>
          </p:cNvSpPr>
          <p:nvPr>
            <p:ph type="body" sz="quarter" idx="12"/>
          </p:nvPr>
        </p:nvSpPr>
        <p:spPr/>
        <p:txBody>
          <a:bodyPr/>
          <a:lstStyle/>
          <a:p>
            <a:r>
              <a:rPr lang="en-US" dirty="0" smtClean="0"/>
              <a:t>Interactive </a:t>
            </a:r>
            <a:r>
              <a:rPr lang="en-US" dirty="0" smtClean="0">
                <a:hlinkClick r:id="rId3"/>
              </a:rPr>
              <a:t>Web Pages</a:t>
            </a:r>
            <a:endParaRPr lang="en-US" dirty="0"/>
          </a:p>
        </p:txBody>
      </p:sp>
      <p:pic>
        <p:nvPicPr>
          <p:cNvPr id="5" name="Picture 4"/>
          <p:cNvPicPr>
            <a:picLocks noChangeAspect="1"/>
          </p:cNvPicPr>
          <p:nvPr/>
        </p:nvPicPr>
        <p:blipFill>
          <a:blip r:embed="rId4"/>
          <a:stretch>
            <a:fillRect/>
          </a:stretch>
        </p:blipFill>
        <p:spPr>
          <a:xfrm>
            <a:off x="457200" y="1973035"/>
            <a:ext cx="8229600" cy="4229555"/>
          </a:xfrm>
          <a:prstGeom prst="rect">
            <a:avLst/>
          </a:prstGeom>
        </p:spPr>
      </p:pic>
    </p:spTree>
    <p:extLst>
      <p:ext uri="{BB962C8B-B14F-4D97-AF65-F5344CB8AC3E}">
        <p14:creationId xmlns:p14="http://schemas.microsoft.com/office/powerpoint/2010/main" val="1216228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dirty="0"/>
          </a:p>
        </p:txBody>
      </p:sp>
      <p:pic>
        <p:nvPicPr>
          <p:cNvPr id="6" name="Picture 5"/>
          <p:cNvPicPr>
            <a:picLocks noChangeAspect="1"/>
          </p:cNvPicPr>
          <p:nvPr/>
        </p:nvPicPr>
        <p:blipFill>
          <a:blip r:embed="rId3"/>
          <a:stretch>
            <a:fillRect/>
          </a:stretch>
        </p:blipFill>
        <p:spPr>
          <a:xfrm>
            <a:off x="130630" y="2488831"/>
            <a:ext cx="3840870" cy="3778619"/>
          </a:xfrm>
          <a:prstGeom prst="rect">
            <a:avLst/>
          </a:prstGeom>
        </p:spPr>
      </p:pic>
      <p:sp>
        <p:nvSpPr>
          <p:cNvPr id="4" name="Text Placeholder 3"/>
          <p:cNvSpPr>
            <a:spLocks noGrp="1"/>
          </p:cNvSpPr>
          <p:nvPr>
            <p:ph type="body" sz="quarter" idx="12"/>
          </p:nvPr>
        </p:nvSpPr>
        <p:spPr/>
        <p:txBody>
          <a:bodyPr/>
          <a:lstStyle/>
          <a:p>
            <a:r>
              <a:rPr lang="en-US" dirty="0" smtClean="0"/>
              <a:t>Interactive </a:t>
            </a:r>
            <a:r>
              <a:rPr lang="en-US" dirty="0" smtClean="0">
                <a:hlinkClick r:id="rId4"/>
              </a:rPr>
              <a:t>Visualizations</a:t>
            </a:r>
            <a:endParaRPr lang="en-US" dirty="0"/>
          </a:p>
        </p:txBody>
      </p:sp>
      <p:pic>
        <p:nvPicPr>
          <p:cNvPr id="7" name="Picture 6"/>
          <p:cNvPicPr>
            <a:picLocks noChangeAspect="1"/>
          </p:cNvPicPr>
          <p:nvPr/>
        </p:nvPicPr>
        <p:blipFill>
          <a:blip r:embed="rId5"/>
          <a:stretch>
            <a:fillRect/>
          </a:stretch>
        </p:blipFill>
        <p:spPr>
          <a:xfrm>
            <a:off x="4177434" y="3472229"/>
            <a:ext cx="4789704" cy="2699971"/>
          </a:xfrm>
          <a:prstGeom prst="rect">
            <a:avLst/>
          </a:prstGeom>
        </p:spPr>
      </p:pic>
      <p:sp>
        <p:nvSpPr>
          <p:cNvPr id="8" name="TextBox 7"/>
          <p:cNvSpPr txBox="1"/>
          <p:nvPr/>
        </p:nvSpPr>
        <p:spPr>
          <a:xfrm>
            <a:off x="4177434" y="1819469"/>
            <a:ext cx="4026089" cy="646331"/>
          </a:xfrm>
          <a:prstGeom prst="rect">
            <a:avLst/>
          </a:prstGeom>
          <a:noFill/>
        </p:spPr>
        <p:txBody>
          <a:bodyPr wrap="square" rtlCol="0">
            <a:spAutoFit/>
          </a:bodyPr>
          <a:lstStyle/>
          <a:p>
            <a:r>
              <a:rPr lang="en-US" dirty="0" smtClean="0"/>
              <a:t>Major Migration, Freshmen Entering in Fall 2010</a:t>
            </a:r>
            <a:endParaRPr lang="en-US" dirty="0"/>
          </a:p>
        </p:txBody>
      </p:sp>
      <p:sp>
        <p:nvSpPr>
          <p:cNvPr id="9" name="TextBox 8"/>
          <p:cNvSpPr txBox="1"/>
          <p:nvPr/>
        </p:nvSpPr>
        <p:spPr>
          <a:xfrm>
            <a:off x="151345" y="1840369"/>
            <a:ext cx="4026089" cy="646331"/>
          </a:xfrm>
          <a:prstGeom prst="rect">
            <a:avLst/>
          </a:prstGeom>
          <a:noFill/>
        </p:spPr>
        <p:txBody>
          <a:bodyPr wrap="square" rtlCol="0">
            <a:spAutoFit/>
          </a:bodyPr>
          <a:lstStyle/>
          <a:p>
            <a:r>
              <a:rPr lang="en-US" dirty="0" smtClean="0"/>
              <a:t>Degree Outcomes by Initial Major</a:t>
            </a:r>
          </a:p>
          <a:p>
            <a:r>
              <a:rPr lang="en-US" dirty="0" smtClean="0"/>
              <a:t>Freshmen Entering in Fall 2007</a:t>
            </a:r>
            <a:endParaRPr lang="en-US" dirty="0"/>
          </a:p>
        </p:txBody>
      </p:sp>
    </p:spTree>
    <p:extLst>
      <p:ext uri="{BB962C8B-B14F-4D97-AF65-F5344CB8AC3E}">
        <p14:creationId xmlns:p14="http://schemas.microsoft.com/office/powerpoint/2010/main" val="7602741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smtClean="0"/>
              <a:t>Source: Stony Brook Executive Dashboard</a:t>
            </a:r>
            <a:endParaRPr lang="en-US" dirty="0"/>
          </a:p>
        </p:txBody>
      </p:sp>
      <p:sp>
        <p:nvSpPr>
          <p:cNvPr id="4" name="Text Placeholder 3"/>
          <p:cNvSpPr>
            <a:spLocks noGrp="1"/>
          </p:cNvSpPr>
          <p:nvPr>
            <p:ph type="body" sz="quarter" idx="12"/>
          </p:nvPr>
        </p:nvSpPr>
        <p:spPr/>
        <p:txBody>
          <a:bodyPr/>
          <a:lstStyle/>
          <a:p>
            <a:r>
              <a:rPr lang="en-US" dirty="0" smtClean="0"/>
              <a:t>Executive Dashboard</a:t>
            </a:r>
            <a:endParaRPr lang="en-US" dirty="0"/>
          </a:p>
        </p:txBody>
      </p:sp>
      <p:pic>
        <p:nvPicPr>
          <p:cNvPr id="7" name="Picture 6"/>
          <p:cNvPicPr>
            <a:picLocks noChangeAspect="1"/>
          </p:cNvPicPr>
          <p:nvPr/>
        </p:nvPicPr>
        <p:blipFill>
          <a:blip r:embed="rId3"/>
          <a:stretch>
            <a:fillRect/>
          </a:stretch>
        </p:blipFill>
        <p:spPr>
          <a:xfrm>
            <a:off x="938283" y="1814669"/>
            <a:ext cx="7267433" cy="4365030"/>
          </a:xfrm>
          <a:prstGeom prst="rect">
            <a:avLst/>
          </a:prstGeom>
        </p:spPr>
      </p:pic>
    </p:spTree>
    <p:extLst>
      <p:ext uri="{BB962C8B-B14F-4D97-AF65-F5344CB8AC3E}">
        <p14:creationId xmlns:p14="http://schemas.microsoft.com/office/powerpoint/2010/main" val="39064472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endParaRPr lang="en-US" dirty="0"/>
          </a:p>
        </p:txBody>
      </p:sp>
      <p:pic>
        <p:nvPicPr>
          <p:cNvPr id="5" name="Picture 4"/>
          <p:cNvPicPr>
            <a:picLocks noChangeAspect="1"/>
          </p:cNvPicPr>
          <p:nvPr/>
        </p:nvPicPr>
        <p:blipFill>
          <a:blip r:embed="rId3"/>
          <a:stretch>
            <a:fillRect/>
          </a:stretch>
        </p:blipFill>
        <p:spPr>
          <a:xfrm>
            <a:off x="457200" y="1175248"/>
            <a:ext cx="8247205" cy="4898006"/>
          </a:xfrm>
          <a:prstGeom prst="rect">
            <a:avLst/>
          </a:prstGeom>
        </p:spPr>
      </p:pic>
      <p:sp>
        <p:nvSpPr>
          <p:cNvPr id="6" name="Text Placeholder 1"/>
          <p:cNvSpPr>
            <a:spLocks noGrp="1"/>
          </p:cNvSpPr>
          <p:nvPr>
            <p:ph type="body" sz="quarter" idx="14"/>
          </p:nvPr>
        </p:nvSpPr>
        <p:spPr>
          <a:xfrm>
            <a:off x="0" y="6362700"/>
            <a:ext cx="9144000" cy="495300"/>
          </a:xfrm>
        </p:spPr>
        <p:txBody>
          <a:bodyPr/>
          <a:lstStyle/>
          <a:p>
            <a:r>
              <a:rPr lang="en-US" dirty="0" smtClean="0"/>
              <a:t>Source: Stony Brook Executive Dashboard</a:t>
            </a:r>
            <a:endParaRPr lang="en-US" dirty="0"/>
          </a:p>
        </p:txBody>
      </p:sp>
    </p:spTree>
    <p:extLst>
      <p:ext uri="{BB962C8B-B14F-4D97-AF65-F5344CB8AC3E}">
        <p14:creationId xmlns:p14="http://schemas.microsoft.com/office/powerpoint/2010/main" val="1783002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dirty="0"/>
          </a:p>
        </p:txBody>
      </p:sp>
      <p:sp>
        <p:nvSpPr>
          <p:cNvPr id="3" name="Text Placeholder 2"/>
          <p:cNvSpPr>
            <a:spLocks noGrp="1"/>
          </p:cNvSpPr>
          <p:nvPr>
            <p:ph type="body" sz="quarter" idx="15"/>
          </p:nvPr>
        </p:nvSpPr>
        <p:spPr>
          <a:xfrm>
            <a:off x="457200" y="1759341"/>
            <a:ext cx="7919357" cy="1209374"/>
          </a:xfrm>
        </p:spPr>
        <p:txBody>
          <a:bodyPr/>
          <a:lstStyle/>
          <a:p>
            <a:r>
              <a:rPr lang="en-US" sz="2000" dirty="0" smtClean="0"/>
              <a:t>Research reports and briefs support institutional needs and priorities</a:t>
            </a:r>
            <a:endParaRPr lang="en-US" sz="2000" dirty="0"/>
          </a:p>
        </p:txBody>
      </p:sp>
      <p:sp>
        <p:nvSpPr>
          <p:cNvPr id="4" name="Text Placeholder 3"/>
          <p:cNvSpPr>
            <a:spLocks noGrp="1"/>
          </p:cNvSpPr>
          <p:nvPr>
            <p:ph type="body" sz="quarter" idx="12"/>
          </p:nvPr>
        </p:nvSpPr>
        <p:spPr/>
        <p:txBody>
          <a:bodyPr/>
          <a:lstStyle/>
          <a:p>
            <a:r>
              <a:rPr lang="en-US" dirty="0" smtClean="0"/>
              <a:t>Research</a:t>
            </a:r>
            <a:endParaRPr lang="en-US" dirty="0"/>
          </a:p>
        </p:txBody>
      </p:sp>
      <p:pic>
        <p:nvPicPr>
          <p:cNvPr id="5" name="Picture 4"/>
          <p:cNvPicPr>
            <a:picLocks noChangeAspect="1"/>
          </p:cNvPicPr>
          <p:nvPr/>
        </p:nvPicPr>
        <p:blipFill>
          <a:blip r:embed="rId3"/>
          <a:stretch>
            <a:fillRect/>
          </a:stretch>
        </p:blipFill>
        <p:spPr>
          <a:xfrm>
            <a:off x="5968207" y="2174018"/>
            <a:ext cx="2613299" cy="3390370"/>
          </a:xfrm>
          <a:prstGeom prst="rect">
            <a:avLst/>
          </a:prstGeom>
        </p:spPr>
      </p:pic>
      <p:pic>
        <p:nvPicPr>
          <p:cNvPr id="7" name="Picture 6"/>
          <p:cNvPicPr>
            <a:picLocks noChangeAspect="1"/>
          </p:cNvPicPr>
          <p:nvPr/>
        </p:nvPicPr>
        <p:blipFill>
          <a:blip r:embed="rId4"/>
          <a:stretch>
            <a:fillRect/>
          </a:stretch>
        </p:blipFill>
        <p:spPr>
          <a:xfrm>
            <a:off x="3117504" y="2174018"/>
            <a:ext cx="2601966" cy="3406698"/>
          </a:xfrm>
          <a:prstGeom prst="rect">
            <a:avLst/>
          </a:prstGeom>
        </p:spPr>
      </p:pic>
      <p:pic>
        <p:nvPicPr>
          <p:cNvPr id="11" name="Picture 10"/>
          <p:cNvPicPr>
            <a:picLocks noChangeAspect="1"/>
          </p:cNvPicPr>
          <p:nvPr/>
        </p:nvPicPr>
        <p:blipFill>
          <a:blip r:embed="rId5"/>
          <a:stretch>
            <a:fillRect/>
          </a:stretch>
        </p:blipFill>
        <p:spPr>
          <a:xfrm>
            <a:off x="252251" y="2033213"/>
            <a:ext cx="2731856" cy="3547503"/>
          </a:xfrm>
          <a:prstGeom prst="rect">
            <a:avLst/>
          </a:prstGeom>
        </p:spPr>
      </p:pic>
      <p:graphicFrame>
        <p:nvGraphicFramePr>
          <p:cNvPr id="13" name="Table 12"/>
          <p:cNvGraphicFramePr>
            <a:graphicFrameLocks noGrp="1"/>
          </p:cNvGraphicFramePr>
          <p:nvPr>
            <p:extLst/>
          </p:nvPr>
        </p:nvGraphicFramePr>
        <p:xfrm>
          <a:off x="-1" y="5458618"/>
          <a:ext cx="9144000" cy="914400"/>
        </p:xfrm>
        <a:graphic>
          <a:graphicData uri="http://schemas.openxmlformats.org/drawingml/2006/table">
            <a:tbl>
              <a:tblPr firstRow="1" bandRow="1">
                <a:tableStyleId>{2D5ABB26-0587-4C30-8999-92F81FD0307C}</a:tableStyleId>
              </a:tblPr>
              <a:tblGrid>
                <a:gridCol w="3048000"/>
                <a:gridCol w="3048000"/>
                <a:gridCol w="3048000"/>
              </a:tblGrid>
              <a:tr h="90408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bg1"/>
                          </a:solidFill>
                        </a:rPr>
                        <a:t>Analysis of general education course success to forecast policy impact</a:t>
                      </a:r>
                    </a:p>
                  </a:txBody>
                  <a:tcPr>
                    <a:solidFill>
                      <a:schemeClr val="tx1"/>
                    </a:solidFill>
                  </a:tcPr>
                </a:tc>
                <a:tc>
                  <a:txBody>
                    <a:bodyPr/>
                    <a:lstStyle/>
                    <a:p>
                      <a:pPr algn="ctr"/>
                      <a:r>
                        <a:rPr lang="en-US" dirty="0" smtClean="0">
                          <a:solidFill>
                            <a:schemeClr val="bg1"/>
                          </a:solidFill>
                        </a:rPr>
                        <a:t>Stony</a:t>
                      </a:r>
                      <a:r>
                        <a:rPr lang="en-US" baseline="0" dirty="0" smtClean="0">
                          <a:solidFill>
                            <a:schemeClr val="bg1"/>
                          </a:solidFill>
                        </a:rPr>
                        <a:t> Brook Univ. as 1</a:t>
                      </a:r>
                      <a:r>
                        <a:rPr lang="en-US" baseline="30000" dirty="0" smtClean="0">
                          <a:solidFill>
                            <a:schemeClr val="bg1"/>
                          </a:solidFill>
                        </a:rPr>
                        <a:t>st</a:t>
                      </a:r>
                      <a:r>
                        <a:rPr lang="en-US" baseline="0" dirty="0" smtClean="0">
                          <a:solidFill>
                            <a:schemeClr val="bg1"/>
                          </a:solidFill>
                        </a:rPr>
                        <a:t>, 2</a:t>
                      </a:r>
                      <a:r>
                        <a:rPr lang="en-US" baseline="30000" dirty="0" smtClean="0">
                          <a:solidFill>
                            <a:schemeClr val="bg1"/>
                          </a:solidFill>
                        </a:rPr>
                        <a:t>nd</a:t>
                      </a:r>
                      <a:r>
                        <a:rPr lang="en-US" baseline="0" dirty="0" smtClean="0">
                          <a:solidFill>
                            <a:schemeClr val="bg1"/>
                          </a:solidFill>
                        </a:rPr>
                        <a:t> 3</a:t>
                      </a:r>
                      <a:r>
                        <a:rPr lang="en-US" baseline="30000" dirty="0" smtClean="0">
                          <a:solidFill>
                            <a:schemeClr val="bg1"/>
                          </a:solidFill>
                        </a:rPr>
                        <a:t>rd</a:t>
                      </a:r>
                      <a:r>
                        <a:rPr lang="en-US" baseline="0" dirty="0" smtClean="0">
                          <a:solidFill>
                            <a:schemeClr val="bg1"/>
                          </a:solidFill>
                        </a:rPr>
                        <a:t> choice of admitted students, 1971-2012</a:t>
                      </a:r>
                      <a:endParaRPr lang="en-US" dirty="0">
                        <a:solidFill>
                          <a:schemeClr val="bg1"/>
                        </a:solidFill>
                      </a:endParaRPr>
                    </a:p>
                  </a:txBody>
                  <a:tcPr>
                    <a:solidFill>
                      <a:schemeClr val="tx1"/>
                    </a:solidFill>
                  </a:tcPr>
                </a:tc>
                <a:tc>
                  <a:txBody>
                    <a:bodyPr/>
                    <a:lstStyle/>
                    <a:p>
                      <a:pPr algn="ctr"/>
                      <a:r>
                        <a:rPr lang="en-US" dirty="0" smtClean="0">
                          <a:solidFill>
                            <a:schemeClr val="bg1"/>
                          </a:solidFill>
                        </a:rPr>
                        <a:t>4-year</a:t>
                      </a:r>
                      <a:r>
                        <a:rPr lang="en-US" baseline="0" dirty="0" smtClean="0">
                          <a:solidFill>
                            <a:schemeClr val="bg1"/>
                          </a:solidFill>
                        </a:rPr>
                        <a:t> g</a:t>
                      </a:r>
                      <a:r>
                        <a:rPr lang="en-US" dirty="0" smtClean="0">
                          <a:solidFill>
                            <a:schemeClr val="bg1"/>
                          </a:solidFill>
                        </a:rPr>
                        <a:t>raduation rates by initial major and limitations</a:t>
                      </a:r>
                      <a:endParaRPr lang="en-US" dirty="0">
                        <a:solidFill>
                          <a:schemeClr val="bg1"/>
                        </a:solidFill>
                      </a:endParaRPr>
                    </a:p>
                  </a:txBody>
                  <a:tcPr>
                    <a:solidFill>
                      <a:schemeClr val="tx1"/>
                    </a:solidFill>
                  </a:tcPr>
                </a:tc>
              </a:tr>
            </a:tbl>
          </a:graphicData>
        </a:graphic>
      </p:graphicFrame>
    </p:spTree>
    <p:extLst>
      <p:ext uri="{BB962C8B-B14F-4D97-AF65-F5344CB8AC3E}">
        <p14:creationId xmlns:p14="http://schemas.microsoft.com/office/powerpoint/2010/main" val="26172811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dirty="0"/>
          </a:p>
        </p:txBody>
      </p:sp>
      <p:sp>
        <p:nvSpPr>
          <p:cNvPr id="3" name="Text Placeholder 2"/>
          <p:cNvSpPr>
            <a:spLocks noGrp="1"/>
          </p:cNvSpPr>
          <p:nvPr>
            <p:ph type="body" sz="quarter" idx="15"/>
          </p:nvPr>
        </p:nvSpPr>
        <p:spPr/>
        <p:txBody>
          <a:bodyPr/>
          <a:lstStyle/>
          <a:p>
            <a:r>
              <a:rPr lang="en-US" dirty="0" smtClean="0"/>
              <a:t>EXTERNAL TOOLS AND METHODS</a:t>
            </a:r>
          </a:p>
        </p:txBody>
      </p:sp>
      <p:sp>
        <p:nvSpPr>
          <p:cNvPr id="4" name="Text Placeholder 3"/>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7899698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US" dirty="0" smtClean="0"/>
              <a:t>Student Success Collaborative</a:t>
            </a:r>
            <a:endParaRPr lang="en-US" dirty="0"/>
          </a:p>
        </p:txBody>
      </p:sp>
      <p:pic>
        <p:nvPicPr>
          <p:cNvPr id="5" name="Picture 4"/>
          <p:cNvPicPr>
            <a:picLocks noChangeAspect="1"/>
          </p:cNvPicPr>
          <p:nvPr/>
        </p:nvPicPr>
        <p:blipFill>
          <a:blip r:embed="rId3"/>
          <a:stretch>
            <a:fillRect/>
          </a:stretch>
        </p:blipFill>
        <p:spPr>
          <a:xfrm>
            <a:off x="457200" y="1764155"/>
            <a:ext cx="8321538" cy="4322746"/>
          </a:xfrm>
          <a:prstGeom prst="rect">
            <a:avLst/>
          </a:prstGeom>
        </p:spPr>
      </p:pic>
      <p:sp>
        <p:nvSpPr>
          <p:cNvPr id="7" name="Text Placeholder 1"/>
          <p:cNvSpPr>
            <a:spLocks noGrp="1"/>
          </p:cNvSpPr>
          <p:nvPr>
            <p:ph type="body" sz="quarter" idx="14"/>
          </p:nvPr>
        </p:nvSpPr>
        <p:spPr>
          <a:xfrm>
            <a:off x="0" y="6362700"/>
            <a:ext cx="9144000" cy="495300"/>
          </a:xfrm>
        </p:spPr>
        <p:txBody>
          <a:bodyPr/>
          <a:lstStyle/>
          <a:p>
            <a:r>
              <a:rPr lang="en-US" dirty="0" smtClean="0"/>
              <a:t>Source: Educational Advisory Board Proprietary Tool</a:t>
            </a:r>
            <a:endParaRPr lang="en-US" dirty="0"/>
          </a:p>
        </p:txBody>
      </p:sp>
    </p:spTree>
    <p:extLst>
      <p:ext uri="{BB962C8B-B14F-4D97-AF65-F5344CB8AC3E}">
        <p14:creationId xmlns:p14="http://schemas.microsoft.com/office/powerpoint/2010/main" val="35054280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smtClean="0"/>
              <a:t>Source: Educational Advisory Board Proprietary Tool</a:t>
            </a:r>
            <a:endParaRPr lang="en-US" dirty="0"/>
          </a:p>
        </p:txBody>
      </p:sp>
      <p:sp>
        <p:nvSpPr>
          <p:cNvPr id="3" name="Text Placeholder 2"/>
          <p:cNvSpPr>
            <a:spLocks noGrp="1"/>
          </p:cNvSpPr>
          <p:nvPr>
            <p:ph type="body" sz="quarter" idx="15"/>
          </p:nvPr>
        </p:nvSpPr>
        <p:spPr/>
        <p:txBody>
          <a:bodyPr/>
          <a:lstStyle/>
          <a:p>
            <a:endParaRPr lang="en-US" dirty="0"/>
          </a:p>
        </p:txBody>
      </p:sp>
      <p:sp>
        <p:nvSpPr>
          <p:cNvPr id="4" name="Text Placeholder 3"/>
          <p:cNvSpPr>
            <a:spLocks noGrp="1"/>
          </p:cNvSpPr>
          <p:nvPr>
            <p:ph type="body" sz="quarter" idx="12"/>
          </p:nvPr>
        </p:nvSpPr>
        <p:spPr/>
        <p:txBody>
          <a:bodyPr/>
          <a:lstStyle/>
          <a:p>
            <a:r>
              <a:rPr lang="en-US" dirty="0" smtClean="0"/>
              <a:t>Student-Level Analytics</a:t>
            </a:r>
            <a:endParaRPr lang="en-US" dirty="0"/>
          </a:p>
        </p:txBody>
      </p:sp>
      <p:pic>
        <p:nvPicPr>
          <p:cNvPr id="5" name="Picture 4"/>
          <p:cNvPicPr>
            <a:picLocks noChangeAspect="1"/>
          </p:cNvPicPr>
          <p:nvPr/>
        </p:nvPicPr>
        <p:blipFill>
          <a:blip r:embed="rId3"/>
          <a:stretch>
            <a:fillRect/>
          </a:stretch>
        </p:blipFill>
        <p:spPr>
          <a:xfrm>
            <a:off x="457200" y="2163536"/>
            <a:ext cx="8406475" cy="3472989"/>
          </a:xfrm>
          <a:prstGeom prst="rect">
            <a:avLst/>
          </a:prstGeom>
        </p:spPr>
      </p:pic>
      <p:sp>
        <p:nvSpPr>
          <p:cNvPr id="6" name="Text Placeholder 2"/>
          <p:cNvSpPr txBox="1">
            <a:spLocks/>
          </p:cNvSpPr>
          <p:nvPr/>
        </p:nvSpPr>
        <p:spPr bwMode="auto">
          <a:xfrm>
            <a:off x="457200" y="1729083"/>
            <a:ext cx="8229600" cy="400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spcBef>
                <a:spcPct val="20000"/>
              </a:spcBef>
              <a:spcAft>
                <a:spcPct val="0"/>
              </a:spcAft>
              <a:buFontTx/>
              <a:buNone/>
              <a:defRPr sz="2800" kern="1200">
                <a:solidFill>
                  <a:schemeClr val="tx1"/>
                </a:solidFill>
                <a:latin typeface="Helvetica"/>
                <a:ea typeface="ＭＳ Ｐゴシック" pitchFamily="-112" charset="-128"/>
                <a:cs typeface="Helvetica"/>
              </a:defRPr>
            </a:lvl1pPr>
            <a:lvl2pPr marL="457200" indent="-228600" algn="l" defTabSz="457200" rtl="0" eaLnBrk="0" fontAlgn="base" hangingPunct="0">
              <a:spcBef>
                <a:spcPct val="20000"/>
              </a:spcBef>
              <a:spcAft>
                <a:spcPct val="0"/>
              </a:spcAft>
              <a:buClr>
                <a:srgbClr val="C03137"/>
              </a:buClr>
              <a:buFont typeface="Arial"/>
              <a:buChar char="•"/>
              <a:defRPr sz="2400" kern="1200">
                <a:solidFill>
                  <a:schemeClr val="tx1"/>
                </a:solidFill>
                <a:latin typeface="Helvetica"/>
                <a:ea typeface="ＭＳ Ｐゴシック" pitchFamily="-112" charset="-128"/>
                <a:cs typeface="Helvetica"/>
              </a:defRPr>
            </a:lvl2pPr>
            <a:lvl3pPr marL="914400" indent="-230188" algn="l" defTabSz="457200" rtl="0" eaLnBrk="0" fontAlgn="base" hangingPunct="0">
              <a:spcBef>
                <a:spcPct val="20000"/>
              </a:spcBef>
              <a:spcAft>
                <a:spcPct val="0"/>
              </a:spcAft>
              <a:buFont typeface="Arial" charset="0"/>
              <a:buChar char="•"/>
              <a:defRPr sz="2400" kern="1200">
                <a:solidFill>
                  <a:schemeClr val="tx1"/>
                </a:solidFill>
                <a:latin typeface="Helvetica"/>
                <a:ea typeface="ＭＳ Ｐゴシック" pitchFamily="-112" charset="-128"/>
                <a:cs typeface="Helvetica"/>
              </a:defRPr>
            </a:lvl3pPr>
            <a:lvl4pPr marL="1371600" indent="-230188"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4pPr>
            <a:lvl5pPr marL="1828800" indent="-230188"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US" dirty="0" smtClean="0"/>
              <a:t>Student Success Collaborative Screenshot</a:t>
            </a:r>
          </a:p>
        </p:txBody>
      </p:sp>
    </p:spTree>
    <p:extLst>
      <p:ext uri="{BB962C8B-B14F-4D97-AF65-F5344CB8AC3E}">
        <p14:creationId xmlns:p14="http://schemas.microsoft.com/office/powerpoint/2010/main" val="34583661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dirty="0"/>
          </a:p>
        </p:txBody>
      </p:sp>
      <p:sp>
        <p:nvSpPr>
          <p:cNvPr id="3" name="Text Placeholder 2"/>
          <p:cNvSpPr>
            <a:spLocks noGrp="1"/>
          </p:cNvSpPr>
          <p:nvPr>
            <p:ph type="body" sz="quarter" idx="15"/>
          </p:nvPr>
        </p:nvSpPr>
        <p:spPr>
          <a:xfrm>
            <a:off x="457200" y="2163536"/>
            <a:ext cx="6516806" cy="4008664"/>
          </a:xfrm>
        </p:spPr>
        <p:txBody>
          <a:bodyPr/>
          <a:lstStyle/>
          <a:p>
            <a:pPr>
              <a:buFontTx/>
              <a:buChar char="-"/>
            </a:pPr>
            <a:r>
              <a:rPr lang="en-US" altLang="en-US" dirty="0">
                <a:latin typeface="Arial" panose="020B0604020202020204" pitchFamily="34" charset="0"/>
                <a:ea typeface="ＭＳ Ｐゴシック" panose="020B0600070205080204" pitchFamily="34" charset="-128"/>
                <a:cs typeface="Arial" panose="020B0604020202020204" pitchFamily="34" charset="0"/>
              </a:rPr>
              <a:t>Private social network for admitted students within Facebook, hosted by Uversity</a:t>
            </a:r>
            <a:br>
              <a:rPr lang="en-US" altLang="en-US" dirty="0">
                <a:latin typeface="Arial" panose="020B0604020202020204" pitchFamily="34" charset="0"/>
                <a:ea typeface="ＭＳ Ｐゴシック" panose="020B0600070205080204" pitchFamily="34" charset="-128"/>
                <a:cs typeface="Arial" panose="020B0604020202020204" pitchFamily="34" charset="0"/>
              </a:rPr>
            </a:b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a:buFontTx/>
              <a:buChar char="-"/>
            </a:pPr>
            <a:r>
              <a:rPr lang="en-US" altLang="en-US" dirty="0">
                <a:latin typeface="Arial" panose="020B0604020202020204" pitchFamily="34" charset="0"/>
                <a:ea typeface="ＭＳ Ｐゴシック" panose="020B0600070205080204" pitchFamily="34" charset="-128"/>
                <a:cs typeface="Arial" panose="020B0604020202020204" pitchFamily="34" charset="0"/>
              </a:rPr>
              <a:t>Students build their own communities around shared interests</a:t>
            </a:r>
            <a:br>
              <a:rPr lang="en-US" altLang="en-US" dirty="0">
                <a:latin typeface="Arial" panose="020B0604020202020204" pitchFamily="34" charset="0"/>
                <a:ea typeface="ＭＳ Ｐゴシック" panose="020B0600070205080204" pitchFamily="34" charset="-128"/>
                <a:cs typeface="Arial" panose="020B0604020202020204" pitchFamily="34" charset="0"/>
              </a:rPr>
            </a:b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a:buFontTx/>
              <a:buChar char="-"/>
            </a:pPr>
            <a:r>
              <a:rPr lang="en-US" altLang="en-US" dirty="0">
                <a:latin typeface="Arial" panose="020B0604020202020204" pitchFamily="34" charset="0"/>
                <a:ea typeface="ＭＳ Ｐゴシック" panose="020B0600070205080204" pitchFamily="34" charset="-128"/>
                <a:cs typeface="Arial" panose="020B0604020202020204" pitchFamily="34" charset="0"/>
              </a:rPr>
              <a:t>Native mobile apps and multichannel announcements</a:t>
            </a:r>
          </a:p>
          <a:p>
            <a:endParaRPr lang="en-US" dirty="0"/>
          </a:p>
        </p:txBody>
      </p:sp>
      <p:sp>
        <p:nvSpPr>
          <p:cNvPr id="4" name="Text Placeholder 3"/>
          <p:cNvSpPr>
            <a:spLocks noGrp="1"/>
          </p:cNvSpPr>
          <p:nvPr>
            <p:ph type="body" sz="quarter" idx="12"/>
          </p:nvPr>
        </p:nvSpPr>
        <p:spPr/>
        <p:txBody>
          <a:bodyPr/>
          <a:lstStyle/>
          <a:p>
            <a:r>
              <a:rPr lang="en-US" dirty="0" smtClean="0"/>
              <a:t>Social Media Analysis</a:t>
            </a:r>
            <a:endParaRPr lang="en-US" dirty="0"/>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6239" y="1175248"/>
            <a:ext cx="2124075" cy="496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02918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dirty="0"/>
          </a:p>
        </p:txBody>
      </p:sp>
      <p:sp>
        <p:nvSpPr>
          <p:cNvPr id="3" name="Text Placeholder 2"/>
          <p:cNvSpPr>
            <a:spLocks noGrp="1"/>
          </p:cNvSpPr>
          <p:nvPr>
            <p:ph type="body" sz="quarter" idx="15"/>
          </p:nvPr>
        </p:nvSpPr>
        <p:spPr/>
        <p:txBody>
          <a:bodyPr/>
          <a:lstStyle/>
          <a:p>
            <a:r>
              <a:rPr lang="en-US" altLang="en-US" dirty="0" smtClean="0"/>
              <a:t>App provides rank </a:t>
            </a:r>
            <a:r>
              <a:rPr lang="en-US" altLang="en-US" dirty="0"/>
              <a:t>and probability to </a:t>
            </a:r>
            <a:r>
              <a:rPr lang="en-US" altLang="en-US" dirty="0" smtClean="0"/>
              <a:t>enroll </a:t>
            </a:r>
            <a:endParaRPr lang="en-US" altLang="en-US" dirty="0"/>
          </a:p>
          <a:p>
            <a:r>
              <a:rPr lang="en-US" altLang="en-US" dirty="0" smtClean="0"/>
              <a:t>Categorizes students for outreach</a:t>
            </a:r>
            <a:endParaRPr lang="en-US" dirty="0"/>
          </a:p>
        </p:txBody>
      </p:sp>
      <p:sp>
        <p:nvSpPr>
          <p:cNvPr id="4" name="Text Placeholder 3"/>
          <p:cNvSpPr>
            <a:spLocks noGrp="1"/>
          </p:cNvSpPr>
          <p:nvPr>
            <p:ph type="body" sz="quarter" idx="12"/>
          </p:nvPr>
        </p:nvSpPr>
        <p:spPr/>
        <p:txBody>
          <a:bodyPr/>
          <a:lstStyle/>
          <a:p>
            <a:r>
              <a:rPr lang="en-US" dirty="0" smtClean="0"/>
              <a:t>Enrollment Probabilities</a:t>
            </a:r>
            <a:endParaRPr lang="en-US" dirty="0"/>
          </a:p>
        </p:txBody>
      </p:sp>
      <p:grpSp>
        <p:nvGrpSpPr>
          <p:cNvPr id="5" name="Group 4"/>
          <p:cNvGrpSpPr/>
          <p:nvPr/>
        </p:nvGrpSpPr>
        <p:grpSpPr>
          <a:xfrm>
            <a:off x="487363" y="3340100"/>
            <a:ext cx="8199437" cy="2832100"/>
            <a:chOff x="325438" y="2005013"/>
            <a:chExt cx="8199437" cy="2832100"/>
          </a:xfrm>
        </p:grpSpPr>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5438" y="2428875"/>
              <a:ext cx="3905250"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http://www.uversity.com/img/ei_legen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213" y="2005013"/>
              <a:ext cx="36957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46588" y="2070100"/>
              <a:ext cx="4078287" cy="276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221729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a:t>Source: Office of Institutional Research, Planning &amp; Effectiveness</a:t>
            </a:r>
          </a:p>
          <a:p>
            <a:endParaRPr lang="en-US" dirty="0"/>
          </a:p>
        </p:txBody>
      </p:sp>
      <p:sp>
        <p:nvSpPr>
          <p:cNvPr id="4" name="Text Placeholder 3"/>
          <p:cNvSpPr>
            <a:spLocks noGrp="1"/>
          </p:cNvSpPr>
          <p:nvPr>
            <p:ph type="body" sz="quarter" idx="12"/>
          </p:nvPr>
        </p:nvSpPr>
        <p:spPr/>
        <p:txBody>
          <a:bodyPr/>
          <a:lstStyle/>
          <a:p>
            <a:r>
              <a:rPr lang="en-US" dirty="0" smtClean="0"/>
              <a:t>Stony Brook University</a:t>
            </a:r>
            <a:endParaRPr lang="en-US" dirty="0"/>
          </a:p>
        </p:txBody>
      </p:sp>
      <p:pic>
        <p:nvPicPr>
          <p:cNvPr id="5" name="Picture 4"/>
          <p:cNvPicPr>
            <a:picLocks noChangeAspect="1"/>
          </p:cNvPicPr>
          <p:nvPr/>
        </p:nvPicPr>
        <p:blipFill>
          <a:blip r:embed="rId3"/>
          <a:stretch>
            <a:fillRect/>
          </a:stretch>
        </p:blipFill>
        <p:spPr>
          <a:xfrm>
            <a:off x="457200" y="1973036"/>
            <a:ext cx="8383177" cy="3451074"/>
          </a:xfrm>
          <a:prstGeom prst="rect">
            <a:avLst/>
          </a:prstGeom>
        </p:spPr>
      </p:pic>
    </p:spTree>
    <p:extLst>
      <p:ext uri="{BB962C8B-B14F-4D97-AF65-F5344CB8AC3E}">
        <p14:creationId xmlns:p14="http://schemas.microsoft.com/office/powerpoint/2010/main" val="32763378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smtClean="0"/>
              <a:t>Source: Academic Analytics</a:t>
            </a:r>
            <a:endParaRPr lang="en-US" dirty="0"/>
          </a:p>
        </p:txBody>
      </p:sp>
      <p:sp>
        <p:nvSpPr>
          <p:cNvPr id="4" name="Text Placeholder 3"/>
          <p:cNvSpPr>
            <a:spLocks noGrp="1"/>
          </p:cNvSpPr>
          <p:nvPr>
            <p:ph type="body" sz="quarter" idx="12"/>
          </p:nvPr>
        </p:nvSpPr>
        <p:spPr/>
        <p:txBody>
          <a:bodyPr/>
          <a:lstStyle/>
          <a:p>
            <a:r>
              <a:rPr lang="en-US" dirty="0" smtClean="0"/>
              <a:t>Academic Analytics</a:t>
            </a:r>
            <a:endParaRPr lang="en-US" dirty="0"/>
          </a:p>
        </p:txBody>
      </p:sp>
      <p:pic>
        <p:nvPicPr>
          <p:cNvPr id="6" name="Picture 5"/>
          <p:cNvPicPr>
            <a:picLocks noChangeAspect="1"/>
          </p:cNvPicPr>
          <p:nvPr/>
        </p:nvPicPr>
        <p:blipFill>
          <a:blip r:embed="rId3"/>
          <a:stretch>
            <a:fillRect/>
          </a:stretch>
        </p:blipFill>
        <p:spPr>
          <a:xfrm>
            <a:off x="2432957" y="1693642"/>
            <a:ext cx="6392833" cy="4548292"/>
          </a:xfrm>
          <a:prstGeom prst="rect">
            <a:avLst/>
          </a:prstGeom>
        </p:spPr>
      </p:pic>
      <p:sp>
        <p:nvSpPr>
          <p:cNvPr id="7" name="Text Placeholder 2"/>
          <p:cNvSpPr>
            <a:spLocks noGrp="1"/>
          </p:cNvSpPr>
          <p:nvPr>
            <p:ph type="body" sz="quarter" idx="15"/>
          </p:nvPr>
        </p:nvSpPr>
        <p:spPr>
          <a:xfrm>
            <a:off x="457200" y="1830123"/>
            <a:ext cx="4408714" cy="661307"/>
          </a:xfrm>
        </p:spPr>
        <p:txBody>
          <a:bodyPr/>
          <a:lstStyle/>
          <a:p>
            <a:r>
              <a:rPr lang="en-US" dirty="0" smtClean="0"/>
              <a:t>Dept. of Computer Science</a:t>
            </a:r>
            <a:endParaRPr lang="en-US" dirty="0"/>
          </a:p>
        </p:txBody>
      </p:sp>
    </p:spTree>
    <p:extLst>
      <p:ext uri="{BB962C8B-B14F-4D97-AF65-F5344CB8AC3E}">
        <p14:creationId xmlns:p14="http://schemas.microsoft.com/office/powerpoint/2010/main" val="22842151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dirty="0"/>
          </a:p>
        </p:txBody>
      </p:sp>
      <p:sp>
        <p:nvSpPr>
          <p:cNvPr id="3" name="Text Placeholder 2"/>
          <p:cNvSpPr>
            <a:spLocks noGrp="1"/>
          </p:cNvSpPr>
          <p:nvPr>
            <p:ph type="body" sz="quarter" idx="15"/>
          </p:nvPr>
        </p:nvSpPr>
        <p:spPr/>
        <p:txBody>
          <a:bodyPr/>
          <a:lstStyle/>
          <a:p>
            <a:pPr marL="457200" indent="-457200">
              <a:buFont typeface="Arial" panose="020B0604020202020204" pitchFamily="34" charset="0"/>
              <a:buChar char="•"/>
            </a:pPr>
            <a:r>
              <a:rPr lang="en-US" dirty="0" smtClean="0"/>
              <a:t>Extensive use of transactional data means results are not replicable</a:t>
            </a:r>
          </a:p>
          <a:p>
            <a:pPr marL="457200" indent="-457200">
              <a:buFont typeface="Arial" panose="020B0604020202020204" pitchFamily="34" charset="0"/>
              <a:buChar char="•"/>
            </a:pPr>
            <a:r>
              <a:rPr lang="en-US" dirty="0" smtClean="0"/>
              <a:t>Third party algorithms prevent easy validation; some models do not follow generally accepted data mining practices (training, validation, test)</a:t>
            </a:r>
          </a:p>
          <a:p>
            <a:pPr marL="457200" indent="-457200">
              <a:buFont typeface="Arial" panose="020B0604020202020204" pitchFamily="34" charset="0"/>
              <a:buChar char="•"/>
            </a:pPr>
            <a:r>
              <a:rPr lang="en-US" dirty="0" smtClean="0"/>
              <a:t>Difficulty of data cleaning in external databases</a:t>
            </a:r>
            <a:endParaRPr lang="en-US" dirty="0"/>
          </a:p>
        </p:txBody>
      </p:sp>
      <p:sp>
        <p:nvSpPr>
          <p:cNvPr id="4" name="Text Placeholder 3"/>
          <p:cNvSpPr>
            <a:spLocks noGrp="1"/>
          </p:cNvSpPr>
          <p:nvPr>
            <p:ph type="body" sz="quarter" idx="12"/>
          </p:nvPr>
        </p:nvSpPr>
        <p:spPr/>
        <p:txBody>
          <a:bodyPr/>
          <a:lstStyle/>
          <a:p>
            <a:r>
              <a:rPr lang="en-US" dirty="0" smtClean="0"/>
              <a:t>Limitations</a:t>
            </a:r>
            <a:endParaRPr lang="en-US" dirty="0"/>
          </a:p>
        </p:txBody>
      </p:sp>
    </p:spTree>
    <p:extLst>
      <p:ext uri="{BB962C8B-B14F-4D97-AF65-F5344CB8AC3E}">
        <p14:creationId xmlns:p14="http://schemas.microsoft.com/office/powerpoint/2010/main" val="29768360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dirty="0"/>
          </a:p>
        </p:txBody>
      </p:sp>
      <p:sp>
        <p:nvSpPr>
          <p:cNvPr id="4" name="Text Placeholder 3"/>
          <p:cNvSpPr>
            <a:spLocks noGrp="1"/>
          </p:cNvSpPr>
          <p:nvPr>
            <p:ph type="body" sz="quarter" idx="12"/>
          </p:nvPr>
        </p:nvSpPr>
        <p:spPr>
          <a:xfrm>
            <a:off x="457200" y="1175248"/>
            <a:ext cx="8378890" cy="797788"/>
          </a:xfrm>
        </p:spPr>
        <p:txBody>
          <a:bodyPr/>
          <a:lstStyle/>
          <a:p>
            <a:r>
              <a:rPr lang="en-US" dirty="0" smtClean="0"/>
              <a:t>Evolving Role of IR in Big/New Data</a:t>
            </a:r>
            <a:endParaRPr lang="en-US" dirty="0"/>
          </a:p>
        </p:txBody>
      </p:sp>
      <p:graphicFrame>
        <p:nvGraphicFramePr>
          <p:cNvPr id="5" name="Diagram 4"/>
          <p:cNvGraphicFramePr/>
          <p:nvPr>
            <p:extLst>
              <p:ext uri="{D42A27DB-BD31-4B8C-83A1-F6EECF244321}">
                <p14:modId xmlns:p14="http://schemas.microsoft.com/office/powerpoint/2010/main" val="1053804306"/>
              </p:ext>
            </p:extLst>
          </p:nvPr>
        </p:nvGraphicFramePr>
        <p:xfrm>
          <a:off x="457200" y="2059474"/>
          <a:ext cx="82296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30034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dirty="0"/>
          </a:p>
        </p:txBody>
      </p:sp>
      <p:sp>
        <p:nvSpPr>
          <p:cNvPr id="4" name="Text Placeholder 3"/>
          <p:cNvSpPr>
            <a:spLocks noGrp="1"/>
          </p:cNvSpPr>
          <p:nvPr>
            <p:ph type="body" sz="quarter" idx="12"/>
          </p:nvPr>
        </p:nvSpPr>
        <p:spPr/>
        <p:txBody>
          <a:bodyPr/>
          <a:lstStyle/>
          <a:p>
            <a:r>
              <a:rPr lang="en-US" dirty="0" smtClean="0"/>
              <a:t>Building a Strong IR Function</a:t>
            </a:r>
            <a:endParaRPr lang="en-US" dirty="0"/>
          </a:p>
        </p:txBody>
      </p:sp>
      <p:graphicFrame>
        <p:nvGraphicFramePr>
          <p:cNvPr id="5" name="Diagram 4"/>
          <p:cNvGraphicFramePr/>
          <p:nvPr>
            <p:extLst>
              <p:ext uri="{D42A27DB-BD31-4B8C-83A1-F6EECF244321}">
                <p14:modId xmlns:p14="http://schemas.microsoft.com/office/powerpoint/2010/main" val="4019959034"/>
              </p:ext>
            </p:extLst>
          </p:nvPr>
        </p:nvGraphicFramePr>
        <p:xfrm>
          <a:off x="457200" y="1973036"/>
          <a:ext cx="8229600" cy="4250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17438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dirty="0"/>
          </a:p>
        </p:txBody>
      </p:sp>
      <p:sp>
        <p:nvSpPr>
          <p:cNvPr id="3" name="Text Placeholder 2"/>
          <p:cNvSpPr>
            <a:spLocks noGrp="1"/>
          </p:cNvSpPr>
          <p:nvPr>
            <p:ph type="body" sz="quarter" idx="15"/>
          </p:nvPr>
        </p:nvSpPr>
        <p:spPr/>
        <p:txBody>
          <a:bodyPr/>
          <a:lstStyle/>
          <a:p>
            <a:r>
              <a:rPr lang="en-US" dirty="0" smtClean="0"/>
              <a:t>Contact Information:</a:t>
            </a:r>
          </a:p>
          <a:p>
            <a:endParaRPr lang="en-US" dirty="0"/>
          </a:p>
          <a:p>
            <a:r>
              <a:rPr lang="en-US" dirty="0" smtClean="0"/>
              <a:t>Dr. Braden J. Hosch</a:t>
            </a:r>
          </a:p>
          <a:p>
            <a:r>
              <a:rPr lang="en-US" dirty="0" smtClean="0"/>
              <a:t>Stony Brook University</a:t>
            </a:r>
          </a:p>
          <a:p>
            <a:r>
              <a:rPr lang="en-US" dirty="0" smtClean="0">
                <a:hlinkClick r:id="rId3"/>
              </a:rPr>
              <a:t>Braden.Hosch@StonyBrook.edu</a:t>
            </a:r>
            <a:endParaRPr lang="en-US" dirty="0" smtClean="0"/>
          </a:p>
          <a:p>
            <a:r>
              <a:rPr lang="en-US" dirty="0" smtClean="0"/>
              <a:t>+1 (631) 632-6210</a:t>
            </a:r>
            <a:endParaRPr lang="en-US" dirty="0"/>
          </a:p>
        </p:txBody>
      </p:sp>
      <p:sp>
        <p:nvSpPr>
          <p:cNvPr id="4" name="Text Placeholder 3"/>
          <p:cNvSpPr>
            <a:spLocks noGrp="1"/>
          </p:cNvSpPr>
          <p:nvPr>
            <p:ph type="body" sz="quarter" idx="12"/>
          </p:nvPr>
        </p:nvSpPr>
        <p:spPr/>
        <p:txBody>
          <a:bodyPr/>
          <a:lstStyle/>
          <a:p>
            <a:r>
              <a:rPr lang="en-US" dirty="0" smtClean="0"/>
              <a:t>Questions?</a:t>
            </a:r>
            <a:endParaRPr lang="en-US" dirty="0"/>
          </a:p>
        </p:txBody>
      </p:sp>
    </p:spTree>
    <p:extLst>
      <p:ext uri="{BB962C8B-B14F-4D97-AF65-F5344CB8AC3E}">
        <p14:creationId xmlns:p14="http://schemas.microsoft.com/office/powerpoint/2010/main" val="17618135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descr="SBU stack_2clr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46275" y="2543175"/>
            <a:ext cx="5253038" cy="1862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dirty="0"/>
          </a:p>
        </p:txBody>
      </p:sp>
      <p:sp>
        <p:nvSpPr>
          <p:cNvPr id="4" name="Text Placeholder 3"/>
          <p:cNvSpPr>
            <a:spLocks noGrp="1"/>
          </p:cNvSpPr>
          <p:nvPr>
            <p:ph type="body" sz="quarter" idx="12"/>
          </p:nvPr>
        </p:nvSpPr>
        <p:spPr/>
        <p:txBody>
          <a:bodyPr/>
          <a:lstStyle/>
          <a:p>
            <a:r>
              <a:rPr lang="en-US" dirty="0" smtClean="0"/>
              <a:t>University Profile</a:t>
            </a:r>
            <a:endParaRPr lang="en-US" dirty="0"/>
          </a:p>
        </p:txBody>
      </p:sp>
      <p:graphicFrame>
        <p:nvGraphicFramePr>
          <p:cNvPr id="5" name="Diagram 4"/>
          <p:cNvGraphicFramePr/>
          <p:nvPr>
            <p:extLst>
              <p:ext uri="{D42A27DB-BD31-4B8C-83A1-F6EECF244321}">
                <p14:modId xmlns:p14="http://schemas.microsoft.com/office/powerpoint/2010/main" val="2284006269"/>
              </p:ext>
            </p:extLst>
          </p:nvPr>
        </p:nvGraphicFramePr>
        <p:xfrm>
          <a:off x="457200" y="1756227"/>
          <a:ext cx="7886700" cy="4285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05377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smtClean="0"/>
              <a:t>(225 Degree &amp; Certificate Programs)</a:t>
            </a:r>
            <a:endParaRPr lang="en-US" dirty="0"/>
          </a:p>
        </p:txBody>
      </p:sp>
      <p:sp>
        <p:nvSpPr>
          <p:cNvPr id="3" name="Text Placeholder 2"/>
          <p:cNvSpPr>
            <a:spLocks noGrp="1"/>
          </p:cNvSpPr>
          <p:nvPr>
            <p:ph type="body" sz="quarter" idx="15"/>
          </p:nvPr>
        </p:nvSpPr>
        <p:spPr/>
        <p:txBody>
          <a:bodyPr/>
          <a:lstStyle/>
          <a:p>
            <a:endParaRPr lang="en-US" dirty="0"/>
          </a:p>
        </p:txBody>
      </p:sp>
      <p:sp>
        <p:nvSpPr>
          <p:cNvPr id="4" name="Text Placeholder 3"/>
          <p:cNvSpPr>
            <a:spLocks noGrp="1"/>
          </p:cNvSpPr>
          <p:nvPr>
            <p:ph type="body" sz="quarter" idx="12"/>
          </p:nvPr>
        </p:nvSpPr>
        <p:spPr/>
        <p:txBody>
          <a:bodyPr/>
          <a:lstStyle/>
          <a:p>
            <a:r>
              <a:rPr lang="en-US" dirty="0" smtClean="0"/>
              <a:t>Organization</a:t>
            </a:r>
            <a:endParaRPr lang="en-US" dirty="0"/>
          </a:p>
        </p:txBody>
      </p:sp>
      <p:graphicFrame>
        <p:nvGraphicFramePr>
          <p:cNvPr id="5" name="Diagram 4"/>
          <p:cNvGraphicFramePr/>
          <p:nvPr>
            <p:extLst>
              <p:ext uri="{D42A27DB-BD31-4B8C-83A1-F6EECF244321}">
                <p14:modId xmlns:p14="http://schemas.microsoft.com/office/powerpoint/2010/main" val="4182197265"/>
              </p:ext>
            </p:extLst>
          </p:nvPr>
        </p:nvGraphicFramePr>
        <p:xfrm>
          <a:off x="244929" y="1763486"/>
          <a:ext cx="8670471" cy="4408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32023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a:t>Source: Office of Institutional Research, Planning &amp; Effectiveness</a:t>
            </a:r>
          </a:p>
          <a:p>
            <a:endParaRPr lang="en-US" dirty="0"/>
          </a:p>
        </p:txBody>
      </p:sp>
      <p:sp>
        <p:nvSpPr>
          <p:cNvPr id="4" name="Text Placeholder 3"/>
          <p:cNvSpPr>
            <a:spLocks noGrp="1"/>
          </p:cNvSpPr>
          <p:nvPr>
            <p:ph type="body" sz="quarter" idx="12"/>
          </p:nvPr>
        </p:nvSpPr>
        <p:spPr/>
        <p:txBody>
          <a:bodyPr/>
          <a:lstStyle/>
          <a:p>
            <a:r>
              <a:rPr lang="en-US" dirty="0" smtClean="0"/>
              <a:t>Student And Degree Profile</a:t>
            </a:r>
            <a:endParaRPr lang="en-US" dirty="0"/>
          </a:p>
        </p:txBody>
      </p:sp>
      <p:graphicFrame>
        <p:nvGraphicFramePr>
          <p:cNvPr id="11" name="Chart 10"/>
          <p:cNvGraphicFramePr/>
          <p:nvPr>
            <p:extLst>
              <p:ext uri="{D42A27DB-BD31-4B8C-83A1-F6EECF244321}">
                <p14:modId xmlns:p14="http://schemas.microsoft.com/office/powerpoint/2010/main" val="3742200854"/>
              </p:ext>
            </p:extLst>
          </p:nvPr>
        </p:nvGraphicFramePr>
        <p:xfrm>
          <a:off x="3898760" y="3748035"/>
          <a:ext cx="4788040" cy="31099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p:nvPr>
            <p:extLst>
              <p:ext uri="{D42A27DB-BD31-4B8C-83A1-F6EECF244321}">
                <p14:modId xmlns:p14="http://schemas.microsoft.com/office/powerpoint/2010/main" val="3997048357"/>
              </p:ext>
            </p:extLst>
          </p:nvPr>
        </p:nvGraphicFramePr>
        <p:xfrm>
          <a:off x="572756" y="3969099"/>
          <a:ext cx="4391130" cy="23936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p:nvPr>
            <p:extLst>
              <p:ext uri="{D42A27DB-BD31-4B8C-83A1-F6EECF244321}">
                <p14:modId xmlns:p14="http://schemas.microsoft.com/office/powerpoint/2010/main" val="4106367830"/>
              </p:ext>
            </p:extLst>
          </p:nvPr>
        </p:nvGraphicFramePr>
        <p:xfrm>
          <a:off x="3938954" y="1714500"/>
          <a:ext cx="4413475" cy="265653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Chart 4"/>
          <p:cNvGraphicFramePr>
            <a:graphicFrameLocks/>
          </p:cNvGraphicFramePr>
          <p:nvPr>
            <p:extLst>
              <p:ext uri="{D42A27DB-BD31-4B8C-83A1-F6EECF244321}">
                <p14:modId xmlns:p14="http://schemas.microsoft.com/office/powerpoint/2010/main" val="3486321021"/>
              </p:ext>
            </p:extLst>
          </p:nvPr>
        </p:nvGraphicFramePr>
        <p:xfrm>
          <a:off x="457200" y="1747157"/>
          <a:ext cx="4476541" cy="250329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555114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smtClean="0"/>
              <a:t>Source: Office of Institutional Research, Planning &amp; Effectiveness</a:t>
            </a:r>
            <a:endParaRPr lang="en-US" dirty="0"/>
          </a:p>
        </p:txBody>
      </p:sp>
      <p:sp>
        <p:nvSpPr>
          <p:cNvPr id="4" name="Text Placeholder 3"/>
          <p:cNvSpPr>
            <a:spLocks noGrp="1"/>
          </p:cNvSpPr>
          <p:nvPr>
            <p:ph type="body" sz="quarter" idx="12"/>
          </p:nvPr>
        </p:nvSpPr>
        <p:spPr/>
        <p:txBody>
          <a:bodyPr/>
          <a:lstStyle/>
          <a:p>
            <a:r>
              <a:rPr lang="en-US" dirty="0" smtClean="0"/>
              <a:t>Other Highlights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009363223"/>
              </p:ext>
            </p:extLst>
          </p:nvPr>
        </p:nvGraphicFramePr>
        <p:xfrm>
          <a:off x="457199" y="1837871"/>
          <a:ext cx="8229601" cy="4135363"/>
        </p:xfrm>
        <a:graphic>
          <a:graphicData uri="http://schemas.openxmlformats.org/drawingml/2006/table">
            <a:tbl>
              <a:tblPr firstRow="1" bandRow="1">
                <a:effectLst>
                  <a:outerShdw blurRad="50800" dist="38100" dir="2700000" algn="tl" rotWithShape="0">
                    <a:prstClr val="black">
                      <a:alpha val="40000"/>
                    </a:prstClr>
                  </a:outerShdw>
                </a:effectLst>
                <a:tableStyleId>{5940675A-B579-460E-94D1-54222C63F5DA}</a:tableStyleId>
              </a:tblPr>
              <a:tblGrid>
                <a:gridCol w="4032914"/>
                <a:gridCol w="4196687"/>
              </a:tblGrid>
              <a:tr h="1319591">
                <a:tc>
                  <a:txBody>
                    <a:bodyPr/>
                    <a:lstStyle/>
                    <a:p>
                      <a:r>
                        <a:rPr lang="en-US" sz="2400" b="1" dirty="0" smtClean="0"/>
                        <a:t>Employees:</a:t>
                      </a:r>
                    </a:p>
                    <a:p>
                      <a:r>
                        <a:rPr lang="en-US" sz="2400" dirty="0" smtClean="0">
                          <a:solidFill>
                            <a:srgbClr val="C00000"/>
                          </a:solidFill>
                        </a:rPr>
                        <a:t>  14,500, including hospital</a:t>
                      </a:r>
                      <a:endParaRPr lang="en-US" sz="2400" dirty="0">
                        <a:solidFill>
                          <a:srgbClr val="C00000"/>
                        </a:solidFill>
                      </a:endParaRPr>
                    </a:p>
                  </a:txBody>
                  <a:tcPr/>
                </a:tc>
                <a:tc>
                  <a:txBody>
                    <a:bodyPr/>
                    <a:lstStyle/>
                    <a:p>
                      <a:r>
                        <a:rPr lang="en-US" sz="2400" b="1" dirty="0" smtClean="0"/>
                        <a:t>Annual</a:t>
                      </a:r>
                      <a:r>
                        <a:rPr lang="en-US" sz="2400" b="1" baseline="0" dirty="0" smtClean="0"/>
                        <a:t> Budget:</a:t>
                      </a:r>
                    </a:p>
                    <a:p>
                      <a:r>
                        <a:rPr lang="en-US" sz="2400" baseline="0" dirty="0" smtClean="0">
                          <a:solidFill>
                            <a:srgbClr val="C00000"/>
                          </a:solidFill>
                        </a:rPr>
                        <a:t>  2.3 billion USD</a:t>
                      </a:r>
                      <a:endParaRPr lang="en-US" sz="2400" dirty="0">
                        <a:solidFill>
                          <a:srgbClr val="C00000"/>
                        </a:solidFill>
                      </a:endParaRPr>
                    </a:p>
                  </a:txBody>
                  <a:tcPr/>
                </a:tc>
              </a:tr>
              <a:tr h="1496181">
                <a:tc>
                  <a:txBody>
                    <a:bodyPr/>
                    <a:lstStyle/>
                    <a:p>
                      <a:r>
                        <a:rPr lang="en-US" sz="2400" b="1" dirty="0" smtClean="0"/>
                        <a:t>Faculty:</a:t>
                      </a:r>
                    </a:p>
                    <a:p>
                      <a:r>
                        <a:rPr lang="en-US" sz="2400" dirty="0" smtClean="0">
                          <a:solidFill>
                            <a:srgbClr val="C00000"/>
                          </a:solidFill>
                        </a:rPr>
                        <a:t>  2,500 Total</a:t>
                      </a:r>
                    </a:p>
                    <a:p>
                      <a:r>
                        <a:rPr lang="en-US" sz="2400" dirty="0" smtClean="0">
                          <a:solidFill>
                            <a:srgbClr val="C00000"/>
                          </a:solidFill>
                        </a:rPr>
                        <a:t>  1,100 Tenured/Tenure</a:t>
                      </a:r>
                      <a:r>
                        <a:rPr lang="en-US" sz="2400" baseline="0" dirty="0" smtClean="0">
                          <a:solidFill>
                            <a:srgbClr val="C00000"/>
                          </a:solidFill>
                        </a:rPr>
                        <a:t> Track</a:t>
                      </a:r>
                      <a:endParaRPr lang="en-US" sz="2400" dirty="0">
                        <a:solidFill>
                          <a:srgbClr val="C00000"/>
                        </a:solidFill>
                      </a:endParaRPr>
                    </a:p>
                  </a:txBody>
                  <a:tcPr/>
                </a:tc>
                <a:tc>
                  <a:txBody>
                    <a:bodyPr/>
                    <a:lstStyle/>
                    <a:p>
                      <a:r>
                        <a:rPr lang="en-US" sz="2400" b="1" dirty="0" smtClean="0"/>
                        <a:t>Annual Research Expenditures:</a:t>
                      </a:r>
                    </a:p>
                    <a:p>
                      <a:r>
                        <a:rPr lang="en-US" sz="2400" dirty="0" smtClean="0">
                          <a:solidFill>
                            <a:srgbClr val="C00000"/>
                          </a:solidFill>
                        </a:rPr>
                        <a:t>  220 million USD</a:t>
                      </a:r>
                      <a:endParaRPr lang="en-US" sz="2400" dirty="0">
                        <a:solidFill>
                          <a:srgbClr val="C00000"/>
                        </a:solidFill>
                      </a:endParaRPr>
                    </a:p>
                  </a:txBody>
                  <a:tcPr/>
                </a:tc>
              </a:tr>
              <a:tr h="1319591">
                <a:tc>
                  <a:txBody>
                    <a:bodyPr/>
                    <a:lstStyle/>
                    <a:p>
                      <a:r>
                        <a:rPr lang="en-US" sz="2400" b="1" dirty="0" smtClean="0"/>
                        <a:t>Student-Faculty Ratio:</a:t>
                      </a:r>
                    </a:p>
                    <a:p>
                      <a:r>
                        <a:rPr lang="en-US" sz="2400" baseline="0" dirty="0" smtClean="0">
                          <a:solidFill>
                            <a:srgbClr val="C00000"/>
                          </a:solidFill>
                        </a:rPr>
                        <a:t>  </a:t>
                      </a:r>
                      <a:r>
                        <a:rPr lang="en-US" sz="2400" dirty="0" smtClean="0">
                          <a:solidFill>
                            <a:srgbClr val="C00000"/>
                          </a:solidFill>
                        </a:rPr>
                        <a:t>16:1</a:t>
                      </a:r>
                      <a:endParaRPr lang="en-US" sz="2400" dirty="0">
                        <a:solidFill>
                          <a:srgbClr val="C00000"/>
                        </a:solidFill>
                      </a:endParaRPr>
                    </a:p>
                  </a:txBody>
                  <a:tcPr/>
                </a:tc>
                <a:tc>
                  <a:txBody>
                    <a:bodyPr/>
                    <a:lstStyle/>
                    <a:p>
                      <a:r>
                        <a:rPr lang="en-US" sz="2400" b="1" dirty="0" smtClean="0"/>
                        <a:t>Graduation Rates:</a:t>
                      </a:r>
                    </a:p>
                    <a:p>
                      <a:r>
                        <a:rPr lang="en-US" sz="2400" dirty="0" smtClean="0">
                          <a:solidFill>
                            <a:srgbClr val="C00000"/>
                          </a:solidFill>
                        </a:rPr>
                        <a:t>  50% in 4 years</a:t>
                      </a:r>
                    </a:p>
                    <a:p>
                      <a:r>
                        <a:rPr lang="en-US" sz="2400" dirty="0" smtClean="0">
                          <a:solidFill>
                            <a:srgbClr val="C00000"/>
                          </a:solidFill>
                        </a:rPr>
                        <a:t>  68% in 6 years</a:t>
                      </a:r>
                      <a:endParaRPr lang="en-US" sz="2400" dirty="0">
                        <a:solidFill>
                          <a:srgbClr val="C00000"/>
                        </a:solidFill>
                      </a:endParaRPr>
                    </a:p>
                  </a:txBody>
                  <a:tcPr/>
                </a:tc>
              </a:tr>
            </a:tbl>
          </a:graphicData>
        </a:graphic>
      </p:graphicFrame>
    </p:spTree>
    <p:extLst>
      <p:ext uri="{BB962C8B-B14F-4D97-AF65-F5344CB8AC3E}">
        <p14:creationId xmlns:p14="http://schemas.microsoft.com/office/powerpoint/2010/main" val="15600945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dirty="0"/>
          </a:p>
        </p:txBody>
      </p:sp>
      <p:sp>
        <p:nvSpPr>
          <p:cNvPr id="3" name="Text Placeholder 2"/>
          <p:cNvSpPr>
            <a:spLocks noGrp="1"/>
          </p:cNvSpPr>
          <p:nvPr>
            <p:ph type="body" sz="quarter" idx="15"/>
          </p:nvPr>
        </p:nvSpPr>
        <p:spPr/>
        <p:txBody>
          <a:bodyPr/>
          <a:lstStyle/>
          <a:p>
            <a:r>
              <a:rPr lang="en-US" dirty="0" smtClean="0"/>
              <a:t>OFFICE OF INSTITUTIONAL RESEARCH, PLANNING &amp; EFFECTIVENESS</a:t>
            </a:r>
            <a:endParaRPr lang="en-US" dirty="0"/>
          </a:p>
        </p:txBody>
      </p:sp>
      <p:sp>
        <p:nvSpPr>
          <p:cNvPr id="4" name="Text Placeholder 3"/>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25543024"/>
      </p:ext>
    </p:extLst>
  </p:cSld>
  <p:clrMapOvr>
    <a:masterClrMapping/>
  </p:clrMapOvr>
  <p:timing>
    <p:tnLst>
      <p:par>
        <p:cTn id="1" dur="indefinite" restart="never" nodeType="tmRoot"/>
      </p:par>
    </p:tnLst>
  </p:timing>
</p:sld>
</file>

<file path=ppt/theme/theme1.xml><?xml version="1.0" encoding="utf-8"?>
<a:theme xmlns:a="http://schemas.openxmlformats.org/drawingml/2006/main" name="13061449H-SBU_SBM_CH_PPTtemplate_REV_0705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tony Brook Univers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Stony Brook Univers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Stony Brook Medic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Stony Brook Childre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Template>
  <TotalTime>2225</TotalTime>
  <Words>5788</Words>
  <Application>Microsoft Office PowerPoint</Application>
  <PresentationFormat>On-screen Show (4:3)</PresentationFormat>
  <Paragraphs>563</Paragraphs>
  <Slides>45</Slides>
  <Notes>45</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45</vt:i4>
      </vt:variant>
    </vt:vector>
  </HeadingPairs>
  <TitlesOfParts>
    <vt:vector size="57" baseType="lpstr">
      <vt:lpstr>ＭＳ Ｐゴシック</vt:lpstr>
      <vt:lpstr>Arial</vt:lpstr>
      <vt:lpstr>Calibri</vt:lpstr>
      <vt:lpstr>Helvetica</vt:lpstr>
      <vt:lpstr>Lucida Grande</vt:lpstr>
      <vt:lpstr>Wingdings</vt:lpstr>
      <vt:lpstr>ヒラギノ角ゴ Pro W3</vt:lpstr>
      <vt:lpstr>13061449H-SBU_SBM_CH_PPTtemplate_REV_070513</vt:lpstr>
      <vt:lpstr>Stony Brook University</vt:lpstr>
      <vt:lpstr>1_Stony Brook University</vt:lpstr>
      <vt:lpstr>Stony Brook Medicine</vt:lpstr>
      <vt:lpstr>Stony Brook Children's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Braden J Hosch</dc:creator>
  <cp:lastModifiedBy>Braden J Hosch</cp:lastModifiedBy>
  <cp:revision>162</cp:revision>
  <cp:lastPrinted>2015-01-31T21:48:45Z</cp:lastPrinted>
  <dcterms:created xsi:type="dcterms:W3CDTF">2014-01-09T19:37:43Z</dcterms:created>
  <dcterms:modified xsi:type="dcterms:W3CDTF">2015-01-31T21:53:36Z</dcterms:modified>
</cp:coreProperties>
</file>