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7FFFF521_25D9FD2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4" r:id="rId4"/>
  </p:sldMasterIdLst>
  <p:notesMasterIdLst>
    <p:notesMasterId r:id="rId31"/>
  </p:notesMasterIdLst>
  <p:handoutMasterIdLst>
    <p:handoutMasterId r:id="rId32"/>
  </p:handoutMasterIdLst>
  <p:sldIdLst>
    <p:sldId id="263" r:id="rId5"/>
    <p:sldId id="2147480875" r:id="rId6"/>
    <p:sldId id="266" r:id="rId7"/>
    <p:sldId id="269" r:id="rId8"/>
    <p:sldId id="270" r:id="rId9"/>
    <p:sldId id="2147480853" r:id="rId10"/>
    <p:sldId id="271" r:id="rId11"/>
    <p:sldId id="2147480849" r:id="rId12"/>
    <p:sldId id="272" r:id="rId13"/>
    <p:sldId id="268" r:id="rId14"/>
    <p:sldId id="2147480846" r:id="rId15"/>
    <p:sldId id="2147480852" r:id="rId16"/>
    <p:sldId id="2147480850" r:id="rId17"/>
    <p:sldId id="2147480863" r:id="rId18"/>
    <p:sldId id="2147480864" r:id="rId19"/>
    <p:sldId id="2147480851" r:id="rId20"/>
    <p:sldId id="2147480866" r:id="rId21"/>
    <p:sldId id="2147480865" r:id="rId22"/>
    <p:sldId id="2147480868" r:id="rId23"/>
    <p:sldId id="2147480869" r:id="rId24"/>
    <p:sldId id="2147480867" r:id="rId25"/>
    <p:sldId id="2147480871" r:id="rId26"/>
    <p:sldId id="2147480878" r:id="rId27"/>
    <p:sldId id="2147480882" r:id="rId28"/>
    <p:sldId id="2147480879" r:id="rId29"/>
    <p:sldId id="2147480880" r:id="rId30"/>
  </p:sldIdLst>
  <p:sldSz cx="9144000" cy="5143500" type="screen16x9"/>
  <p:notesSz cx="6858000" cy="9144000"/>
  <p:embeddedFontLst>
    <p:embeddedFont>
      <p:font typeface="Alumni Sans" panose="020B0604020202020204" charset="0"/>
      <p:regular r:id="rId33"/>
      <p:bold r:id="rId34"/>
      <p:italic r:id="rId35"/>
      <p:boldItalic r:id="rId36"/>
    </p:embeddedFont>
    <p:embeddedFont>
      <p:font typeface="Bitter" panose="020B060402020202020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63795E-33B7-4648-8EB4-EC9DDB3AD8E8}">
          <p14:sldIdLst>
            <p14:sldId id="263"/>
            <p14:sldId id="2147480875"/>
            <p14:sldId id="266"/>
            <p14:sldId id="269"/>
            <p14:sldId id="270"/>
            <p14:sldId id="2147480853"/>
            <p14:sldId id="271"/>
            <p14:sldId id="2147480849"/>
            <p14:sldId id="272"/>
            <p14:sldId id="268"/>
            <p14:sldId id="2147480846"/>
            <p14:sldId id="2147480852"/>
            <p14:sldId id="2147480850"/>
            <p14:sldId id="2147480863"/>
            <p14:sldId id="2147480864"/>
            <p14:sldId id="2147480851"/>
            <p14:sldId id="2147480866"/>
            <p14:sldId id="2147480865"/>
            <p14:sldId id="2147480868"/>
            <p14:sldId id="2147480869"/>
            <p14:sldId id="2147480867"/>
            <p14:sldId id="2147480871"/>
            <p14:sldId id="2147480878"/>
            <p14:sldId id="2147480882"/>
            <p14:sldId id="2147480879"/>
            <p14:sldId id="2147480880"/>
          </p14:sldIdLst>
        </p14:section>
        <p14:section name="Appendix/Assets" id="{D2A30141-83DB-4668-B0D2-6D5950286E08}">
          <p14:sldIdLst/>
        </p14:section>
      </p14:sectionLst>
    </p:ext>
    <p:ext uri="{EFAFB233-063F-42B5-8137-9DF3F51BA10A}">
      <p15:sldGuideLst xmlns:p15="http://schemas.microsoft.com/office/powerpoint/2012/main">
        <p15:guide id="1" orient="horz" pos="324" userDrawn="1">
          <p15:clr>
            <a:srgbClr val="747775"/>
          </p15:clr>
        </p15:guide>
        <p15:guide id="4" orient="horz" pos="300" userDrawn="1">
          <p15:clr>
            <a:srgbClr val="747775"/>
          </p15:clr>
        </p15:guide>
        <p15:guide id="5"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EE9B42-FA21-4B88-826D-F1C83ABC1414}" name="Nichole Gladky" initials="NG" userId="S::nichole.gladky@stonybrook.edu::e77d3469-9ef8-4bde-b347-6e194ea27b1f" providerId="AD"/>
  <p188:author id="{9C623A5A-F5CE-599E-6772-500D005A5C33}" name="Guest User" initials="GU" userId="S::urn:spo:anon#cb78638654a343d1d3452e75b79d9c16c83e019701448f6c19de77e46b59c323::" providerId="AD"/>
  <p188:author id="{B175C07A-D99A-0AC7-7833-C6160225F3AC}" name="Jennifer Sinatra" initials="JS" userId="S::jennifer.n.sinatra@stonybrook.edu::bb6c7a2c-ce4c-4c71-9e1d-e4c0b77fb4a4" providerId="AD"/>
  <p188:author id="{58EB0396-4552-4ADE-D41A-8E7BFF589382}" name="Samantha Koegl" initials="SK" userId="S::samantha.koegl@stonybrook.edu::837a39fb-fec6-4ec8-9cf7-c27184603282" providerId="AD"/>
  <p188:author id="{A345B2B4-2E14-990C-55E2-885070137C55}" name="Devon Kellaher" initials="DK" userId="S::devon.kellaher@stonybrook.edu::ad811f5f-2cbe-4941-b4ed-b1a810656f36" providerId="AD"/>
  <p188:author id="{92CFA9CB-22D7-54D4-F885-BE9FCD7CC14D}" name="Julian Herrero" initials="JH" userId="S::Julian.Herrero@stonybrook.edu::825e4017-aa38-41cb-bd52-46521f80f3e2" providerId="AD"/>
  <p188:author id="{807D96D8-17CA-21D3-33FF-EFDC48047250}" name="Nichole Gladky" initials="NG" userId="S::Nichole.Gladky@stonybrook.edu::e77d3469-9ef8-4bde-b347-6e194ea27b1f" providerId="AD"/>
  <p188:author id="{0F6884E1-E8A9-6707-7887-F5A8E65E0427}" name="Famer, Kariley" initials="FK" userId="S::kfamer_deloitte.com#ext#@stonybrook365.onmicrosoft.com::ecc69953-f008-4220-b2d2-353ee786146c" providerId="AD"/>
  <p188:author id="{FBE4E1E3-456F-B0EC-3A26-CE9E9284069A}" name="Kariley Famer" initials="KF" userId="S::Kariley.Famer@stonybrook.edu::0e432282-ab4f-45bf-963e-305fcf6567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aren Leibowitz" initials="" lastIdx="41" clrIdx="0"/>
  <p:cmAuthor id="1" name="Allison Seal" initials="" lastIdx="6" clrIdx="1"/>
  <p:cmAuthor id="2" name="Loren Moss Meyer" initials="" lastIdx="1" clrIdx="2"/>
  <p:cmAuthor id="3" name="Michael Wilke" initials="" lastIdx="1" clrIdx="3"/>
  <p:cmAuthor id="4" name="Jody Towers" initials="" lastIdx="5" clrIdx="4"/>
  <p:cmAuthor id="5" name="Jose Muniz"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E8E8E8"/>
    <a:srgbClr val="008582"/>
    <a:srgbClr val="DCDCFC"/>
    <a:srgbClr val="0000FF"/>
    <a:srgbClr val="06BFC2"/>
    <a:srgbClr val="52B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2CA58-7426-3449-07C4-122D3339A47F}" v="160" dt="2025-01-30T19:21:53.483"/>
    <p1510:client id="{A875991B-F699-6E65-84BE-6BE0A996DC4A}" v="62" dt="2025-01-30T16:59:10.351"/>
    <p1510:client id="{FD7F979F-3D44-4694-876D-CBA96EF9ED83}" v="3" dt="2025-01-30T17:19:42.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05" autoAdjust="0"/>
  </p:normalViewPr>
  <p:slideViewPr>
    <p:cSldViewPr snapToGrid="0">
      <p:cViewPr varScale="1">
        <p:scale>
          <a:sx n="72" d="100"/>
          <a:sy n="72" d="100"/>
        </p:scale>
        <p:origin x="1762" y="58"/>
      </p:cViewPr>
      <p:guideLst>
        <p:guide orient="horz" pos="324"/>
        <p:guide orient="horz" pos="3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comments/modernComment_7FFFF521_25D9FD20.xml><?xml version="1.0" encoding="utf-8"?>
<p188:cmLst xmlns:a="http://schemas.openxmlformats.org/drawingml/2006/main" xmlns:r="http://schemas.openxmlformats.org/officeDocument/2006/relationships" xmlns:p188="http://schemas.microsoft.com/office/powerpoint/2018/8/main">
  <p188:cm id="{06F0F036-FCC3-41FC-9793-61A17DF5ED0C}" authorId="{0F6884E1-E8A9-6707-7887-F5A8E65E0427}" status="resolved" created="2025-01-24T16:56:26.524" complete="100000">
    <ac:txMkLst xmlns:ac="http://schemas.microsoft.com/office/drawing/2013/main/command">
      <pc:docMk xmlns:pc="http://schemas.microsoft.com/office/powerpoint/2013/main/command"/>
      <pc:sldMk xmlns:pc="http://schemas.microsoft.com/office/powerpoint/2013/main/command" cId="635043104" sldId="2147480865"/>
      <ac:spMk id="6" creationId="{47709F96-41FA-9C5C-7D06-6F8194907A7D}"/>
      <ac:txMk cp="1" len="46">
        <ac:context len="197" hash="2040672247"/>
      </ac:txMk>
    </ac:txMkLst>
    <p188:pos x="1452966" y="697423"/>
    <p188:replyLst>
      <p188:reply id="{38107507-715B-496B-930E-DBDBEE04B279}" authorId="{0F6884E1-E8A9-6707-7887-F5A8E65E0427}" created="2025-01-24T17:01:42.758">
        <p188:txBody>
          <a:bodyPr/>
          <a:lstStyle/>
          <a:p>
            <a:r>
              <a:rPr lang="en-US"/>
              <a:t>Also continue to use Brightspace for School of Health Professionals courses</a:t>
            </a:r>
          </a:p>
        </p188:txBody>
      </p188:reply>
    </p188:replyLst>
    <p188:txBody>
      <a:bodyPr/>
      <a:lstStyle/>
      <a:p>
        <a:r>
          <a:rPr lang="en-US"/>
          <a:t>Maybe add "continue taking safety trainings in Salute, Veoci and Citi training systems" </a:t>
        </a:r>
      </a:p>
    </p188:txBody>
    <p188:extLst>
      <p:ext xmlns:p="http://schemas.openxmlformats.org/presentationml/2006/main" uri="{57CB4572-C831-44C2-8A1C-0ADB6CCDFE69}">
        <p223:reactions xmlns:p223="http://schemas.microsoft.com/office/powerpoint/2022/03/main">
          <p223:rxn type="👍">
            <p223:instance time="2025-01-24T17:49:03.575" authorId="{81EE9B42-FA21-4B88-826D-F1C83ABC1414}"/>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1242C8-9D00-61C4-7344-AD473E7CDD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EB529F-D1ED-D877-1D0D-DDE3A8583F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7C115-BDD2-EA41-9D8A-2647D4153228}" type="datetimeFigureOut">
              <a:rPr lang="en-US" smtClean="0"/>
              <a:t>1/30/2025</a:t>
            </a:fld>
            <a:endParaRPr lang="en-US" dirty="0"/>
          </a:p>
        </p:txBody>
      </p:sp>
      <p:sp>
        <p:nvSpPr>
          <p:cNvPr id="4" name="Footer Placeholder 3">
            <a:extLst>
              <a:ext uri="{FF2B5EF4-FFF2-40B4-BE49-F238E27FC236}">
                <a16:creationId xmlns:a16="http://schemas.microsoft.com/office/drawing/2014/main" id="{97BA171C-40C0-79D7-0C72-AF063F8C78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16003-62B3-BE1B-4593-3D7BD03493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1B7AF1-2A28-D243-863D-226EA425CEB4}" type="slidenum">
              <a:rPr lang="en-US" smtClean="0"/>
              <a:t>‹#›</a:t>
            </a:fld>
            <a:endParaRPr lang="en-US" dirty="0"/>
          </a:p>
        </p:txBody>
      </p:sp>
    </p:spTree>
    <p:extLst>
      <p:ext uri="{BB962C8B-B14F-4D97-AF65-F5344CB8AC3E}">
        <p14:creationId xmlns:p14="http://schemas.microsoft.com/office/powerpoint/2010/main" val="25278207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sa.stonybrook.edu/asa/ASAForms/Department/H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ea typeface="Calibri"/>
                <a:cs typeface="Calibri"/>
              </a:rPr>
              <a:t>Welcome your audience and tell them you will be covering some changes to look forward to in the new system.</a:t>
            </a:r>
          </a:p>
          <a:p>
            <a:pPr>
              <a:buNone/>
            </a:pPr>
            <a:r>
              <a:rPr lang="en-US" dirty="0">
                <a:latin typeface="Calibri"/>
                <a:ea typeface="Calibri"/>
                <a:cs typeface="Calibri"/>
              </a:rPr>
              <a:t>You can write down any questions to be answered later by the OCM team.</a:t>
            </a:r>
          </a:p>
        </p:txBody>
      </p:sp>
    </p:spTree>
    <p:extLst>
      <p:ext uri="{BB962C8B-B14F-4D97-AF65-F5344CB8AC3E}">
        <p14:creationId xmlns:p14="http://schemas.microsoft.com/office/powerpoint/2010/main" val="61156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Journeys streamline and organize tasks to fulfill a goal.  Like a legal name change or new hiring orientation tasks.</a:t>
            </a:r>
          </a:p>
          <a:p>
            <a:r>
              <a:rPr lang="en-US" dirty="0"/>
              <a:t>NOTE:  Journeys are relevant to the employee.  For example, a new employee journey will not appear for a current employee.</a:t>
            </a:r>
          </a:p>
          <a:p>
            <a:r>
              <a:rPr lang="en-US" dirty="0"/>
              <a:t>In addition to Journeys, Oracle provides a Things to Finish area that to ensure that every employee at every role does miss a thing to finish.</a:t>
            </a:r>
          </a:p>
        </p:txBody>
      </p:sp>
    </p:spTree>
    <p:extLst>
      <p:ext uri="{BB962C8B-B14F-4D97-AF65-F5344CB8AC3E}">
        <p14:creationId xmlns:p14="http://schemas.microsoft.com/office/powerpoint/2010/main" val="418763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t>
            </a:r>
            <a:r>
              <a:rPr lang="en-US" sz="1800" b="0" i="0" u="none" strike="noStrike" dirty="0">
                <a:solidFill>
                  <a:srgbClr val="000000"/>
                </a:solidFill>
                <a:effectLst/>
                <a:latin typeface="Arial" panose="020B0604020202020204" pitchFamily="34" charset="0"/>
              </a:rPr>
              <a:t>So upon go live, log into </a:t>
            </a:r>
            <a:r>
              <a:rPr lang="en-US" sz="1800" b="0" i="0" u="none" strike="noStrike" dirty="0" err="1">
                <a:solidFill>
                  <a:srgbClr val="000000"/>
                </a:solidFill>
                <a:effectLst/>
                <a:latin typeface="Arial" panose="020B0604020202020204" pitchFamily="34" charset="0"/>
              </a:rPr>
              <a:t>wolfieone</a:t>
            </a:r>
            <a:r>
              <a:rPr lang="en-US" sz="1800" b="0" i="0" u="none" strike="noStrike" dirty="0">
                <a:solidFill>
                  <a:srgbClr val="000000"/>
                </a:solidFill>
                <a:effectLst/>
                <a:latin typeface="Arial" panose="020B0604020202020204" pitchFamily="34" charset="0"/>
              </a:rPr>
              <a:t> and use Journeys to organize all of your tasks to complete a goal, No need to use paper based forms for requests and no need to make or send requests by email.  However continue to work as before and meet with HR about your requests as needed.”</a:t>
            </a:r>
            <a:endParaRPr lang="en-US" dirty="0"/>
          </a:p>
        </p:txBody>
      </p:sp>
    </p:spTree>
    <p:extLst>
      <p:ext uri="{BB962C8B-B14F-4D97-AF65-F5344CB8AC3E}">
        <p14:creationId xmlns:p14="http://schemas.microsoft.com/office/powerpoint/2010/main" val="45425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Assistance from HR is automated and tracked. </a:t>
            </a:r>
          </a:p>
          <a:p>
            <a:r>
              <a:rPr lang="en-US" dirty="0"/>
              <a:t>“</a:t>
            </a:r>
            <a:r>
              <a:rPr lang="en-US" sz="1800" b="0" i="0" u="none" strike="noStrike" dirty="0">
                <a:solidFill>
                  <a:srgbClr val="000000"/>
                </a:solidFill>
                <a:effectLst/>
                <a:latin typeface="Arial" panose="020B0604020202020204" pitchFamily="34" charset="0"/>
              </a:rPr>
              <a:t>Getting Assistance from HR using the HR </a:t>
            </a:r>
            <a:r>
              <a:rPr lang="en-US" sz="1800" b="0" i="0" u="none" strike="noStrike" dirty="0" err="1">
                <a:solidFill>
                  <a:srgbClr val="000000"/>
                </a:solidFill>
                <a:effectLst/>
                <a:latin typeface="Arial" panose="020B0604020202020204" pitchFamily="34" charset="0"/>
              </a:rPr>
              <a:t>HElpdesk</a:t>
            </a:r>
            <a:r>
              <a:rPr lang="en-US" sz="1800" b="0" i="0" u="none" strike="noStrike"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55736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44AEE-D442-B28B-687D-F0BEBEAE3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3087E-19A1-5554-0AD1-A12ADE872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1C7A9-50D7-74A1-7A78-7A1E814B31B7}"/>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t>
            </a:r>
            <a:r>
              <a:rPr lang="en-US" sz="1800" b="0" i="0" u="none" strike="noStrike" dirty="0">
                <a:solidFill>
                  <a:srgbClr val="000000"/>
                </a:solidFill>
                <a:effectLst/>
                <a:latin typeface="Arial" panose="020B0604020202020204" pitchFamily="34" charset="0"/>
              </a:rPr>
              <a:t>In the current state we call or email </a:t>
            </a:r>
            <a:r>
              <a:rPr lang="en-US" sz="1800" b="0" i="0" u="none" strike="noStrike" dirty="0" err="1">
                <a:solidFill>
                  <a:srgbClr val="000000"/>
                </a:solidFill>
                <a:effectLst/>
                <a:latin typeface="Arial" panose="020B0604020202020204" pitchFamily="34" charset="0"/>
              </a:rPr>
              <a:t>hr</a:t>
            </a:r>
            <a:r>
              <a:rPr lang="en-US" sz="1800" b="0" i="0" u="none" strike="noStrike" dirty="0">
                <a:solidFill>
                  <a:srgbClr val="000000"/>
                </a:solidFill>
                <a:effectLst/>
                <a:latin typeface="Arial" panose="020B0604020202020204" pitchFamily="34" charset="0"/>
              </a:rPr>
              <a:t> for help or seeking information on the web site.  </a:t>
            </a:r>
            <a:r>
              <a:rPr lang="en-US" sz="1800" b="0" i="0" u="none" strike="noStrike" dirty="0" err="1">
                <a:solidFill>
                  <a:srgbClr val="000000"/>
                </a:solidFill>
                <a:effectLst/>
                <a:latin typeface="Arial" panose="020B0604020202020204" pitchFamily="34" charset="0"/>
              </a:rPr>
              <a:t>Hr</a:t>
            </a:r>
            <a:r>
              <a:rPr lang="en-US" sz="1800" b="0" i="0" u="none" strike="noStrike" dirty="0">
                <a:solidFill>
                  <a:srgbClr val="000000"/>
                </a:solidFill>
                <a:effectLst/>
                <a:latin typeface="Arial" panose="020B0604020202020204" pitchFamily="34" charset="0"/>
              </a:rPr>
              <a:t> requests will now have improved issue tracking.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We can create a ticket, view current and past requests in WO, and  view help articles that read what we are typing to provide us answers quickly.  Tickets are escalated to correct groups within HR and are tracked for timely completion rates and analyzed for trending cases.  Tickets support data security and privacy.”</a:t>
            </a:r>
            <a:endParaRPr lang="en-US" sz="1100" dirty="0"/>
          </a:p>
          <a:p>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u="none" dirty="0">
              <a:solidFill>
                <a:srgbClr val="0000FF"/>
              </a:solidFill>
            </a:endParaRPr>
          </a:p>
          <a:p>
            <a:endParaRPr lang="en-US" dirty="0"/>
          </a:p>
        </p:txBody>
      </p:sp>
    </p:spTree>
    <p:extLst>
      <p:ext uri="{BB962C8B-B14F-4D97-AF65-F5344CB8AC3E}">
        <p14:creationId xmlns:p14="http://schemas.microsoft.com/office/powerpoint/2010/main" val="190346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So in the future state we will get assistance by creating tickets with in the HR Helpdesk, we can check for updates to our requests and search the knowledgebase for answers.  We no longer will need to send emails and we will be able to continue to seek guidance from HR but in an improved streamlined way.</a:t>
            </a:r>
          </a:p>
          <a:p>
            <a:pPr marL="158750" indent="0">
              <a:buNone/>
            </a:pPr>
            <a:r>
              <a:rPr lang="en-US" dirty="0"/>
              <a:t>“</a:t>
            </a:r>
          </a:p>
        </p:txBody>
      </p:sp>
    </p:spTree>
    <p:extLst>
      <p:ext uri="{BB962C8B-B14F-4D97-AF65-F5344CB8AC3E}">
        <p14:creationId xmlns:p14="http://schemas.microsoft.com/office/powerpoint/2010/main" val="356545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training will be located in WolfieONE.  You can register for workshops or drop from the registration.  View course materials and take tests.  Attendance and completion rates are recorded. </a:t>
            </a:r>
          </a:p>
          <a:p>
            <a:endParaRPr lang="en-US" dirty="0"/>
          </a:p>
          <a:p>
            <a:r>
              <a:rPr lang="en-US" dirty="0"/>
              <a:t>“</a:t>
            </a:r>
            <a:r>
              <a:rPr lang="en-US" sz="1800" b="0" i="0" u="none" strike="noStrike" dirty="0">
                <a:solidFill>
                  <a:srgbClr val="000000"/>
                </a:solidFill>
                <a:effectLst/>
                <a:latin typeface="Arial" panose="020B0604020202020204" pitchFamily="34" charset="0"/>
              </a:rPr>
              <a:t>The Learning Module in Wolfie one will provide employees with professional development.”</a:t>
            </a:r>
            <a:endParaRPr lang="en-US" dirty="0"/>
          </a:p>
        </p:txBody>
      </p:sp>
    </p:spTree>
    <p:extLst>
      <p:ext uri="{BB962C8B-B14F-4D97-AF65-F5344CB8AC3E}">
        <p14:creationId xmlns:p14="http://schemas.microsoft.com/office/powerpoint/2010/main" val="164447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7A966-5C66-D4E5-28CE-F88F942B6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0BF66-0093-6368-2674-421E2671B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24096-A611-41B1-D47A-347060877DF3}"/>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In the current state:  Training opportunities in WO are on various platforms and training sites, registration is also managed through various platforms  and data collection and completion rates as well as certificates are very manual processes.  Notices of training is by email.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WO’s comprehensive Learning Module  improves the employee experiences where learners are offered training to browse and receive certificates in WO.  Notifications of training are withing </a:t>
            </a:r>
            <a:r>
              <a:rPr lang="en-US" sz="1800" b="0" i="0" u="none" strike="noStrike" dirty="0" err="1">
                <a:solidFill>
                  <a:srgbClr val="000000"/>
                </a:solidFill>
                <a:effectLst/>
                <a:latin typeface="Arial" panose="020B0604020202020204" pitchFamily="34" charset="0"/>
              </a:rPr>
              <a:t>WolifeONE</a:t>
            </a:r>
            <a:r>
              <a:rPr lang="en-US" sz="1800" b="0" i="0" u="none" strike="noStrike" dirty="0">
                <a:solidFill>
                  <a:srgbClr val="000000"/>
                </a:solidFill>
                <a:effectLst/>
                <a:latin typeface="Arial" panose="020B0604020202020204" pitchFamily="34" charset="0"/>
              </a:rPr>
              <a:t>.  Also learners can cancel their seat for a training which will automatically open seats for others.  And there is a waitlist feature when a course is full. </a:t>
            </a:r>
          </a:p>
          <a:p>
            <a:pPr marL="158750" indent="0">
              <a:buNone/>
            </a:pPr>
            <a:r>
              <a:rPr lang="en-US" dirty="0"/>
              <a:t>“</a:t>
            </a:r>
          </a:p>
        </p:txBody>
      </p:sp>
    </p:spTree>
    <p:extLst>
      <p:ext uri="{BB962C8B-B14F-4D97-AF65-F5344CB8AC3E}">
        <p14:creationId xmlns:p14="http://schemas.microsoft.com/office/powerpoint/2010/main" val="130101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do not have access to WolfieONE.</a:t>
            </a:r>
          </a:p>
          <a:p>
            <a:r>
              <a:rPr lang="en-US" dirty="0"/>
              <a:t>Salute is Health and Safety (Lab trainings).</a:t>
            </a:r>
          </a:p>
          <a:p>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So upon WO go Live, employees may brows for learning in WO, View course due dates in WO, and access their Certificates of completion in WO.  (There is no current </a:t>
            </a:r>
            <a:r>
              <a:rPr lang="en-US" sz="1800" b="0" i="0" u="none" strike="noStrike" dirty="0" err="1">
                <a:solidFill>
                  <a:srgbClr val="000000"/>
                </a:solidFill>
                <a:effectLst/>
                <a:latin typeface="Arial" panose="020B0604020202020204" pitchFamily="34" charset="0"/>
              </a:rPr>
              <a:t>equivant</a:t>
            </a:r>
            <a:r>
              <a:rPr lang="en-US" sz="1800" b="0" i="0" u="none" strike="noStrike" dirty="0">
                <a:solidFill>
                  <a:srgbClr val="000000"/>
                </a:solidFill>
                <a:effectLst/>
                <a:latin typeface="Arial" panose="020B0604020202020204" pitchFamily="34" charset="0"/>
              </a:rPr>
              <a:t> to a unified learning management system in the current state.)   We will continue completing required training courses and note not all training will be in WO so please continue to use Salute, </a:t>
            </a:r>
            <a:r>
              <a:rPr lang="en-US" sz="1800" b="0" i="0" u="none" strike="noStrike" dirty="0" err="1">
                <a:solidFill>
                  <a:srgbClr val="000000"/>
                </a:solidFill>
                <a:effectLst/>
                <a:latin typeface="Arial" panose="020B0604020202020204" pitchFamily="34" charset="0"/>
              </a:rPr>
              <a:t>Veoci</a:t>
            </a:r>
            <a:r>
              <a:rPr lang="en-US" sz="1800" b="0" i="0" u="none" strike="noStrike" dirty="0">
                <a:solidFill>
                  <a:srgbClr val="000000"/>
                </a:solidFill>
                <a:effectLst/>
                <a:latin typeface="Arial" panose="020B0604020202020204" pitchFamily="34" charset="0"/>
              </a:rPr>
              <a:t>, Citi, </a:t>
            </a:r>
            <a:r>
              <a:rPr lang="en-US" sz="1800" b="0" i="0" u="none" strike="noStrike" dirty="0" err="1">
                <a:solidFill>
                  <a:srgbClr val="000000"/>
                </a:solidFill>
                <a:effectLst/>
                <a:latin typeface="Arial" panose="020B0604020202020204" pitchFamily="34" charset="0"/>
              </a:rPr>
              <a:t>healthstream</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brightspace</a:t>
            </a:r>
            <a:r>
              <a:rPr lang="en-US" sz="1800" b="0" i="0" u="none" strike="noStrike" dirty="0">
                <a:solidFill>
                  <a:srgbClr val="000000"/>
                </a:solidFill>
                <a:effectLst/>
                <a:latin typeface="Arial" panose="020B0604020202020204" pitchFamily="34" charset="0"/>
              </a:rPr>
              <a:t> as directed by your department</a:t>
            </a:r>
          </a:p>
          <a:p>
            <a:pPr marL="158750" indent="0">
              <a:buNone/>
            </a:pPr>
            <a:r>
              <a:rPr lang="en-US" dirty="0"/>
              <a:t>“</a:t>
            </a:r>
          </a:p>
        </p:txBody>
      </p:sp>
    </p:spTree>
    <p:extLst>
      <p:ext uri="{BB962C8B-B14F-4D97-AF65-F5344CB8AC3E}">
        <p14:creationId xmlns:p14="http://schemas.microsoft.com/office/powerpoint/2010/main" val="234019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40F3C-8656-B765-ED78-B77CCD1EB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14F41-236E-084F-B935-72238CAEE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8BA4C-BF5B-209E-8D80-EEB3E2D7C6B3}"/>
              </a:ext>
            </a:extLst>
          </p:cNvPr>
          <p:cNvSpPr>
            <a:spLocks noGrp="1"/>
          </p:cNvSpPr>
          <p:nvPr>
            <p:ph type="body" idx="1"/>
          </p:nvPr>
        </p:nvSpPr>
        <p:spPr/>
        <p:txBody>
          <a:bodyPr/>
          <a:lstStyle/>
          <a:p>
            <a:r>
              <a:rPr lang="en-US" dirty="0"/>
              <a:t>Performance Programs and Evaluations are digitized.</a:t>
            </a:r>
          </a:p>
          <a:p>
            <a:endParaRPr lang="en-US" dirty="0"/>
          </a:p>
          <a:p>
            <a:pPr marL="158750" indent="0">
              <a:buNone/>
            </a:pPr>
            <a:r>
              <a:rPr lang="en-US" dirty="0"/>
              <a:t>“</a:t>
            </a:r>
            <a:r>
              <a:rPr lang="en-US" sz="1800" b="0" i="0" u="none" strike="noStrike" dirty="0">
                <a:solidFill>
                  <a:srgbClr val="000000"/>
                </a:solidFill>
                <a:effectLst/>
                <a:latin typeface="Arial" panose="020B0604020202020204" pitchFamily="34" charset="0"/>
              </a:rPr>
              <a:t>The performance module in WO will provide us access to our programs and evaluations. “</a:t>
            </a:r>
            <a:endParaRPr lang="en-US" dirty="0"/>
          </a:p>
        </p:txBody>
      </p:sp>
    </p:spTree>
    <p:extLst>
      <p:ext uri="{BB962C8B-B14F-4D97-AF65-F5344CB8AC3E}">
        <p14:creationId xmlns:p14="http://schemas.microsoft.com/office/powerpoint/2010/main" val="212794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EFAAC-14A6-4A6A-9F09-B2EA1BD8C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E53B8-999D-D204-9EA2-BA886404F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927F3-2D7B-4B60-E645-3E6655D8F878}"/>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In the current state PP and PE are pdfs separate from any system, Employees can ask HR for their PP and PEs if they didn’t save them. Performance evaluation is a manual process, and are not automated.  In the future state, employees may view digitized PP and PEs any time in WO, They may access the latest PP and PE in WO and all subsequent evaluations and programs there after Go Live.  Also employees will receive evaluation on a schedule because of WO’s ability to provide automatic scheduled notifications. </a:t>
            </a:r>
          </a:p>
          <a:p>
            <a:pPr marL="158750" indent="0">
              <a:buNone/>
            </a:pPr>
            <a:r>
              <a:rPr lang="en-US" dirty="0"/>
              <a:t>“</a:t>
            </a:r>
          </a:p>
        </p:txBody>
      </p:sp>
    </p:spTree>
    <p:extLst>
      <p:ext uri="{BB962C8B-B14F-4D97-AF65-F5344CB8AC3E}">
        <p14:creationId xmlns:p14="http://schemas.microsoft.com/office/powerpoint/2010/main" val="135588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mj-lt"/>
              <a:buAutoNum type="arabicPeriod"/>
            </a:pPr>
            <a:r>
              <a:rPr lang="en-US" sz="1100" b="0" i="0" u="none" strike="noStrike" dirty="0">
                <a:solidFill>
                  <a:srgbClr val="000000"/>
                </a:solidFill>
                <a:effectLst/>
                <a:latin typeface="Arial" panose="020B0604020202020204" pitchFamily="34" charset="0"/>
              </a:rPr>
              <a:t>We will see what WO looks like, discuss a couple of modules that improve the employee experience here at Stony brook, and what is changing like</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HR Requests</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Getting assistance from HR </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Employee learning and development</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Where we will access our Performance Programs and Evaluations</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Recruiting talent and how that is changing</a:t>
            </a:r>
          </a:p>
          <a:p>
            <a:pPr marL="914400" rtl="0"/>
            <a:r>
              <a:rPr lang="en-US" sz="1100" b="0" i="0" u="none" strike="noStrike" dirty="0">
                <a:solidFill>
                  <a:srgbClr val="000000"/>
                </a:solidFill>
                <a:effectLst/>
                <a:latin typeface="Arial" panose="020B0604020202020204" pitchFamily="34" charset="0"/>
              </a:rPr>
              <a:t>Please note this is just a small sample of the transformative changes happening for the benefit of the employee.</a:t>
            </a:r>
            <a:br>
              <a:rPr lang="en-US" dirty="0"/>
            </a:br>
            <a:endParaRPr lang="en-US" dirty="0"/>
          </a:p>
        </p:txBody>
      </p:sp>
    </p:spTree>
    <p:extLst>
      <p:ext uri="{BB962C8B-B14F-4D97-AF65-F5344CB8AC3E}">
        <p14:creationId xmlns:p14="http://schemas.microsoft.com/office/powerpoint/2010/main" val="277492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So upon Go live check WO for alerts on upcoming evaluations and log into WO to review your PP and PEs.  No need to fill out or sign paper forms and no need to save and store programs on a separate drive.  We will continue to follow our programs to fulfill our work duties, continue to fulfill our PD goals, and continue to seek feedback and have conversations with our managers throughout the year on performance and goals. </a:t>
            </a:r>
          </a:p>
          <a:p>
            <a:pPr marL="158750" indent="0">
              <a:buNone/>
            </a:pPr>
            <a:r>
              <a:rPr lang="en-US" dirty="0"/>
              <a:t>“</a:t>
            </a:r>
          </a:p>
        </p:txBody>
      </p:sp>
    </p:spTree>
    <p:extLst>
      <p:ext uri="{BB962C8B-B14F-4D97-AF65-F5344CB8AC3E}">
        <p14:creationId xmlns:p14="http://schemas.microsoft.com/office/powerpoint/2010/main" val="2861348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ea typeface="Calibri"/>
                <a:cs typeface="Calibri"/>
              </a:rPr>
              <a:t>“</a:t>
            </a:r>
            <a:r>
              <a:rPr lang="en-US" sz="1800" b="0" i="0" u="none" strike="noStrike" dirty="0">
                <a:solidFill>
                  <a:srgbClr val="000000"/>
                </a:solidFill>
                <a:effectLst/>
                <a:latin typeface="Arial" panose="020B0604020202020204" pitchFamily="34" charset="0"/>
              </a:rPr>
              <a:t>The final topic is on how employees can explore job opportunities and update their skills in the Recruiting  module of WO.”</a:t>
            </a:r>
            <a:endParaRPr lang="en-US" dirty="0">
              <a:latin typeface="Calibri"/>
              <a:ea typeface="Calibri"/>
              <a:cs typeface="Calibri"/>
            </a:endParaRPr>
          </a:p>
        </p:txBody>
      </p:sp>
    </p:spTree>
    <p:extLst>
      <p:ext uri="{BB962C8B-B14F-4D97-AF65-F5344CB8AC3E}">
        <p14:creationId xmlns:p14="http://schemas.microsoft.com/office/powerpoint/2010/main" val="414517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33F49-028A-618D-0623-238132A49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3A55C-607D-BB28-F483-E92305F78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3C9B5-E727-4953-9ACF-AD03BDD25FB5}"/>
              </a:ext>
            </a:extLst>
          </p:cNvPr>
          <p:cNvSpPr>
            <a:spLocks noGrp="1"/>
          </p:cNvSpPr>
          <p:nvPr>
            <p:ph type="body" idx="1"/>
          </p:nvPr>
        </p:nvSpPr>
        <p:spPr/>
        <p:txBody>
          <a:bodyPr/>
          <a:lstStyle/>
          <a:p>
            <a:pPr marL="158750" indent="0">
              <a:buNone/>
            </a:pPr>
            <a:r>
              <a:rPr lang="en-US" dirty="0"/>
              <a:t>“</a:t>
            </a:r>
            <a:r>
              <a:rPr lang="en-US" sz="1800" b="0" i="0" u="none" strike="noStrike" dirty="0">
                <a:solidFill>
                  <a:srgbClr val="000000"/>
                </a:solidFill>
                <a:effectLst/>
                <a:latin typeface="Arial" panose="020B0604020202020204" pitchFamily="34" charset="0"/>
              </a:rPr>
              <a:t>In the current state we use Taleo to seek and apply for jobs on the </a:t>
            </a:r>
            <a:r>
              <a:rPr lang="en-US" sz="1800" b="0" i="0" u="none" strike="noStrike" dirty="0" err="1">
                <a:solidFill>
                  <a:srgbClr val="000000"/>
                </a:solidFill>
                <a:effectLst/>
                <a:latin typeface="Arial" panose="020B0604020202020204" pitchFamily="34" charset="0"/>
              </a:rPr>
              <a:t>stonybrook.edfu</a:t>
            </a:r>
            <a:r>
              <a:rPr lang="en-US" sz="1800" b="0" i="0" u="none" strike="noStrike" dirty="0">
                <a:solidFill>
                  <a:srgbClr val="000000"/>
                </a:solidFill>
                <a:effectLst/>
                <a:latin typeface="Arial" panose="020B0604020202020204" pitchFamily="34" charset="0"/>
              </a:rPr>
              <a:t>/jobs site. Communication with candidates is through email. </a:t>
            </a:r>
          </a:p>
          <a:p>
            <a:pPr marL="158750" indent="0">
              <a:buNone/>
            </a:pPr>
            <a:r>
              <a:rPr lang="en-US" sz="1800" b="0" i="0" u="none" strike="noStrike" dirty="0">
                <a:solidFill>
                  <a:srgbClr val="000000"/>
                </a:solidFill>
                <a:effectLst/>
                <a:latin typeface="Arial" panose="020B0604020202020204" pitchFamily="34" charset="0"/>
              </a:rPr>
              <a:t>This process will be improved.  In the future state, current employees can seek opportunities and apply for jobs within WO.  The application process is quicker!  There are better filtering capabilities </a:t>
            </a:r>
            <a:r>
              <a:rPr lang="en-US" sz="1800" b="0" i="0" u="none" strike="noStrike" dirty="0" err="1">
                <a:solidFill>
                  <a:srgbClr val="000000"/>
                </a:solidFill>
                <a:effectLst/>
                <a:latin typeface="Arial" panose="020B0604020202020204" pitchFamily="34" charset="0"/>
              </a:rPr>
              <a:t>fo</a:t>
            </a:r>
            <a:r>
              <a:rPr lang="en-US" sz="1800" b="0" i="0" u="none" strike="noStrike" dirty="0">
                <a:solidFill>
                  <a:srgbClr val="000000"/>
                </a:solidFill>
                <a:effectLst/>
                <a:latin typeface="Arial" panose="020B0604020202020204" pitchFamily="34" charset="0"/>
              </a:rPr>
              <a:t> help employees tailor their job search.  There is better visibility into current employees skills sets or profiles for hiring managers and recruiters to leverage. And communication is consolidated into WO so there is little chance of missing emails.”</a:t>
            </a:r>
            <a:endParaRPr lang="en-US" dirty="0"/>
          </a:p>
        </p:txBody>
      </p:sp>
    </p:spTree>
    <p:extLst>
      <p:ext uri="{BB962C8B-B14F-4D97-AF65-F5344CB8AC3E}">
        <p14:creationId xmlns:p14="http://schemas.microsoft.com/office/powerpoint/2010/main" val="770717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6DA3B-FA2E-558C-E1E9-7C27DBCC5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3E521-8D98-AD45-87C8-55E01D70C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14EA2-0019-C0AB-EBEF-B1B64A3963BB}"/>
              </a:ext>
            </a:extLst>
          </p:cNvPr>
          <p:cNvSpPr>
            <a:spLocks noGrp="1"/>
          </p:cNvSpPr>
          <p:nvPr>
            <p:ph type="body" idx="1"/>
          </p:nvPr>
        </p:nvSpPr>
        <p:spPr/>
        <p:txBody>
          <a:bodyPr/>
          <a:lstStyle/>
          <a:p>
            <a:r>
              <a:rPr lang="en-US" dirty="0"/>
              <a:t>Faculty will continue to use </a:t>
            </a:r>
            <a:r>
              <a:rPr lang="en-US" dirty="0" err="1"/>
              <a:t>Interfolio</a:t>
            </a:r>
            <a:endParaRPr lang="en-US" dirty="0"/>
          </a:p>
          <a:p>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Upon go live, employees will seek new job opportunities withing WO, We can update our sills and experience in our profile </a:t>
            </a:r>
            <a:r>
              <a:rPr lang="en-US" sz="1800" b="0" i="0" u="none" strike="noStrike" dirty="0" err="1">
                <a:solidFill>
                  <a:srgbClr val="000000"/>
                </a:solidFill>
                <a:effectLst/>
                <a:latin typeface="Arial" panose="020B0604020202020204" pitchFamily="34" charset="0"/>
              </a:rPr>
              <a:t>sof</a:t>
            </a:r>
            <a:r>
              <a:rPr lang="en-US" sz="1800" b="0" i="0" u="none" strike="noStrike" dirty="0">
                <a:solidFill>
                  <a:srgbClr val="000000"/>
                </a:solidFill>
                <a:effectLst/>
                <a:latin typeface="Arial" panose="020B0604020202020204" pitchFamily="34" charset="0"/>
              </a:rPr>
              <a:t> WO and leverage WO’s better filtering and search tools for more precise and </a:t>
            </a:r>
            <a:r>
              <a:rPr lang="en-US" sz="1800" b="0" i="0" u="none" strike="noStrike" dirty="0" err="1">
                <a:solidFill>
                  <a:srgbClr val="000000"/>
                </a:solidFill>
                <a:effectLst/>
                <a:latin typeface="Arial" panose="020B0604020202020204" pitchFamily="34" charset="0"/>
              </a:rPr>
              <a:t>organied</a:t>
            </a:r>
            <a:r>
              <a:rPr lang="en-US" sz="1800" b="0" i="0" u="none" strike="noStrike" dirty="0">
                <a:solidFill>
                  <a:srgbClr val="000000"/>
                </a:solidFill>
                <a:effectLst/>
                <a:latin typeface="Arial" panose="020B0604020202020204" pitchFamily="34" charset="0"/>
              </a:rPr>
              <a:t> job search. We will no longer log into Taleo and search for jobs.   However we may continue seeking growth and new opportunities within the campus community.</a:t>
            </a:r>
          </a:p>
          <a:p>
            <a:pPr marL="158750" indent="0">
              <a:buNone/>
            </a:pPr>
            <a:r>
              <a:rPr lang="en-US" dirty="0"/>
              <a:t>“</a:t>
            </a:r>
          </a:p>
        </p:txBody>
      </p:sp>
    </p:spTree>
    <p:extLst>
      <p:ext uri="{BB962C8B-B14F-4D97-AF65-F5344CB8AC3E}">
        <p14:creationId xmlns:p14="http://schemas.microsoft.com/office/powerpoint/2010/main" val="55954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sz="1800" b="0" i="0" u="none" strike="noStrike" dirty="0">
                <a:solidFill>
                  <a:srgbClr val="000000"/>
                </a:solidFill>
                <a:effectLst/>
                <a:latin typeface="Arial" panose="020B0604020202020204" pitchFamily="34" charset="0"/>
              </a:rPr>
              <a:t>For any questions or feedback please take some time to fill out the </a:t>
            </a:r>
            <a:r>
              <a:rPr lang="en-US" sz="1800" b="0" i="0" u="none" strike="noStrike" dirty="0" err="1">
                <a:solidFill>
                  <a:srgbClr val="000000"/>
                </a:solidFill>
                <a:effectLst/>
                <a:latin typeface="Arial" panose="020B0604020202020204" pitchFamily="34" charset="0"/>
              </a:rPr>
              <a:t>Wolfieone</a:t>
            </a:r>
            <a:r>
              <a:rPr lang="en-US" sz="1800" b="0" i="0" u="none" strike="noStrike" dirty="0">
                <a:solidFill>
                  <a:srgbClr val="000000"/>
                </a:solidFill>
                <a:effectLst/>
                <a:latin typeface="Arial" panose="020B0604020202020204" pitchFamily="34" charset="0"/>
              </a:rPr>
              <a:t> Suggestions or Feedback survey.</a:t>
            </a:r>
          </a:p>
          <a:p>
            <a:pPr marL="158750" indent="0">
              <a:buNone/>
            </a:pPr>
            <a:endParaRPr lang="en-US" dirty="0"/>
          </a:p>
        </p:txBody>
      </p:sp>
    </p:spTree>
    <p:extLst>
      <p:ext uri="{BB962C8B-B14F-4D97-AF65-F5344CB8AC3E}">
        <p14:creationId xmlns:p14="http://schemas.microsoft.com/office/powerpoint/2010/main" val="15478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WolfieONE will be replacing a Peoplesoft (but not Campus solutions), DocuSign, Taleo, the old Chart of Accounts, and Campus Budget Module</a:t>
            </a:r>
          </a:p>
        </p:txBody>
      </p:sp>
    </p:spTree>
    <p:extLst>
      <p:ext uri="{BB962C8B-B14F-4D97-AF65-F5344CB8AC3E}">
        <p14:creationId xmlns:p14="http://schemas.microsoft.com/office/powerpoint/2010/main" val="428916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employees we will be able to do </a:t>
            </a:r>
            <a:r>
              <a:rPr lang="en-US" b="1" dirty="0"/>
              <a:t>more on mobile</a:t>
            </a:r>
            <a:r>
              <a:rPr lang="en-US" dirty="0"/>
              <a:t>, this includes timesheets, onboarding, professional development, and submit HR Requests.</a:t>
            </a:r>
          </a:p>
        </p:txBody>
      </p:sp>
    </p:spTree>
    <p:extLst>
      <p:ext uri="{BB962C8B-B14F-4D97-AF65-F5344CB8AC3E}">
        <p14:creationId xmlns:p14="http://schemas.microsoft.com/office/powerpoint/2010/main" val="517214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All of these functions are now housed in one ecosystem for optimized data, insightful reporting and a better employee experience from onboarding to retirement.</a:t>
            </a:r>
          </a:p>
        </p:txBody>
      </p:sp>
    </p:spTree>
    <p:extLst>
      <p:ext uri="{BB962C8B-B14F-4D97-AF65-F5344CB8AC3E}">
        <p14:creationId xmlns:p14="http://schemas.microsoft.com/office/powerpoint/2010/main" val="180614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These are personas or roles and they describe what the average person may do in these roles.  </a:t>
            </a:r>
          </a:p>
        </p:txBody>
      </p:sp>
    </p:spTree>
    <p:extLst>
      <p:ext uri="{BB962C8B-B14F-4D97-AF65-F5344CB8AC3E}">
        <p14:creationId xmlns:p14="http://schemas.microsoft.com/office/powerpoint/2010/main" val="22916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strengths of the Core HR module is it’s ability to digitize requests and changes</a:t>
            </a:r>
          </a:p>
          <a:p>
            <a:r>
              <a:rPr lang="en-US" dirty="0"/>
              <a:t>The next few slides will talk about the Current State about making to HR and the improved digitized experience with complete task lists.</a:t>
            </a:r>
          </a:p>
        </p:txBody>
      </p:sp>
    </p:spTree>
    <p:extLst>
      <p:ext uri="{BB962C8B-B14F-4D97-AF65-F5344CB8AC3E}">
        <p14:creationId xmlns:p14="http://schemas.microsoft.com/office/powerpoint/2010/main" val="16916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rgbClr val="0000FF"/>
                </a:solidFill>
                <a:hlinkClick r:id="rId3">
                  <a:extLst>
                    <a:ext uri="{A12FA001-AC4F-418D-AE19-62706E023703}">
                      <ahyp:hlinkClr xmlns:ahyp="http://schemas.microsoft.com/office/drawing/2018/hyperlinkcolor" val="tx"/>
                    </a:ext>
                  </a:extLst>
                </a:hlinkClick>
              </a:rPr>
              <a:t>Current State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0000FF"/>
                </a:solidFill>
                <a:hlinkClick r:id="rId3">
                  <a:extLst>
                    <a:ext uri="{A12FA001-AC4F-418D-AE19-62706E023703}">
                      <ahyp:hlinkClr xmlns:ahyp="http://schemas.microsoft.com/office/drawing/2018/hyperlinkcolor" val="tx"/>
                    </a:ext>
                  </a:extLst>
                </a:hlinkClick>
              </a:rPr>
              <a:t>HR forms</a:t>
            </a:r>
            <a:r>
              <a:rPr lang="en-US" sz="1100" u="none" dirty="0">
                <a:solidFill>
                  <a:srgbClr val="0000FF"/>
                </a:solidFill>
              </a:rPr>
              <a:t>:  https://www.asa.stonybrook.edu/asa/ASAForms/Department/HRS</a:t>
            </a:r>
          </a:p>
          <a:p>
            <a:pPr>
              <a:defRPr/>
            </a:pPr>
            <a:r>
              <a:rPr lang="en-US" dirty="0"/>
              <a:t>Forms can be confusing.</a:t>
            </a:r>
          </a:p>
          <a:p>
            <a:pPr marL="457200" marR="0" lvl="0" indent="-298450" algn="l" defTabSz="914400">
              <a:lnSpc>
                <a:spcPct val="100000"/>
              </a:lnSpc>
              <a:spcBef>
                <a:spcPts val="0"/>
              </a:spcBef>
              <a:spcAft>
                <a:spcPts val="0"/>
              </a:spcAft>
              <a:buClr>
                <a:srgbClr val="000000"/>
              </a:buClr>
              <a:buSzPts val="1100"/>
              <a:buFont typeface="Arial"/>
              <a:buChar char="●"/>
              <a:tabLst/>
              <a:defRPr/>
            </a:pPr>
            <a:r>
              <a:rPr lang="en-US" sz="1100" dirty="0"/>
              <a:t>Forms filled out incorrectly delaying the process</a:t>
            </a:r>
            <a:endParaRPr lang="en-US" dirty="0"/>
          </a:p>
          <a:p>
            <a:r>
              <a:rPr lang="en-US" sz="1100" dirty="0"/>
              <a:t>Additionally, the information in the forms must be rekeyed into a system by HR for the change to take place.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Confirmation of the change is not automatic and there is no transparency.</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u="sng" dirty="0"/>
              <a:t>Future State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t>Journeys are multiple tasks organized together to reach a goal.  For example a Name change journey would include</a:t>
            </a:r>
          </a:p>
          <a:p>
            <a:pPr marL="685800" lvl="1" indent="-228600">
              <a:buFont typeface="+mj-lt"/>
              <a:buAutoNum type="arabicPeriod"/>
            </a:pPr>
            <a:r>
              <a:rPr lang="en-US" sz="1100" dirty="0"/>
              <a:t>Correct spelling</a:t>
            </a:r>
          </a:p>
          <a:p>
            <a:pPr marL="685800" lvl="1" indent="-228600">
              <a:buFont typeface="+mj-lt"/>
              <a:buAutoNum type="arabicPeriod"/>
            </a:pPr>
            <a:r>
              <a:rPr lang="en-US" sz="1100" dirty="0"/>
              <a:t>Upload of supporting documentation</a:t>
            </a:r>
          </a:p>
          <a:p>
            <a:pPr marL="685800" lvl="1" indent="-228600">
              <a:buFont typeface="+mj-lt"/>
              <a:buAutoNum type="arabicPeriod"/>
            </a:pPr>
            <a:r>
              <a:rPr lang="en-US" sz="1100" dirty="0"/>
              <a:t>HR approvals</a:t>
            </a:r>
          </a:p>
          <a:p>
            <a:pPr marL="685800" lvl="1" indent="-228600">
              <a:buFont typeface="+mj-lt"/>
              <a:buAutoNum type="arabicPeriod"/>
            </a:pPr>
            <a:endParaRPr lang="en-US" sz="1100" dirty="0"/>
          </a:p>
          <a:p>
            <a:pPr marL="457200" lvl="1" indent="0">
              <a:buFont typeface="+mj-lt"/>
              <a:buNone/>
            </a:pPr>
            <a:r>
              <a:rPr lang="en-US" sz="1100" dirty="0"/>
              <a:t>“</a:t>
            </a:r>
            <a:r>
              <a:rPr lang="en-US" sz="1800" b="0" i="0" u="none" strike="noStrike" dirty="0">
                <a:solidFill>
                  <a:srgbClr val="000000"/>
                </a:solidFill>
                <a:effectLst/>
                <a:latin typeface="Arial" panose="020B0604020202020204" pitchFamily="34" charset="0"/>
              </a:rPr>
              <a:t>As an employee we need to communicate with HR on changes for example a legal name change.  In the current state change requests are made by filling out a form, the form is emailed or delivered in person, any additional documentation is also hand delivered or emailed.  And Employees may need assistance finding the correct form.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This process is being enhanced and Improved</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In the future state all forms are being looked at to digitize for better employee experience.  A Journey is a type of digitization for requests, that contain all tasks to complete a goal.  Some change are simple and will not need to be a journey.  Also Journeys can be assign to employees</a:t>
            </a:r>
            <a:r>
              <a:rPr lang="en-US" sz="1100" b="0" i="0" u="none" strike="noStrike" dirty="0">
                <a:solidFill>
                  <a:srgbClr val="000000"/>
                </a:solidFill>
                <a:effectLst/>
                <a:latin typeface="Arial" panose="020B0604020202020204" pitchFamily="34" charset="0"/>
              </a:rPr>
              <a:t>”</a:t>
            </a:r>
            <a:endParaRPr lang="en-US" sz="1100" dirty="0"/>
          </a:p>
          <a:p>
            <a:pPr marL="685800" lvl="1" indent="-228600">
              <a:buFont typeface="+mj-lt"/>
              <a:buAutoNum type="arabicPeriod"/>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u="none" dirty="0">
              <a:solidFill>
                <a:srgbClr val="0000FF"/>
              </a:solidFill>
            </a:endParaRPr>
          </a:p>
          <a:p>
            <a:endParaRPr lang="en-US" dirty="0"/>
          </a:p>
        </p:txBody>
      </p:sp>
    </p:spTree>
    <p:extLst>
      <p:ext uri="{BB962C8B-B14F-4D97-AF65-F5344CB8AC3E}">
        <p14:creationId xmlns:p14="http://schemas.microsoft.com/office/powerpoint/2010/main" val="152837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Current state: Employees or managers will fill out an HR form, email the form to HR, HR will rekey the change into PeopleSoft or Oracle EBS.</a:t>
            </a:r>
          </a:p>
          <a:p>
            <a:pPr marL="158750" indent="0">
              <a:buNone/>
            </a:pPr>
            <a:r>
              <a:rPr lang="en-US" dirty="0"/>
              <a:t>Future State: Managers can initiate the transaction in WO which automatically Routes to HR for approvals. Both manager and HR can see the evolution of the approval workflow.</a:t>
            </a:r>
          </a:p>
          <a:p>
            <a:pPr marL="158750" indent="0">
              <a:buNone/>
            </a:pPr>
            <a:endParaRPr lang="en-US" dirty="0">
              <a:ea typeface="Calibri"/>
              <a:cs typeface="Calibri"/>
            </a:endParaRPr>
          </a:p>
          <a:p>
            <a:pPr marL="158750" indent="0">
              <a:buNone/>
            </a:pPr>
            <a:r>
              <a:rPr lang="en-US" dirty="0">
                <a:ea typeface="Calibri"/>
                <a:cs typeface="Calibri"/>
              </a:rPr>
              <a:t>Issues are:  </a:t>
            </a:r>
          </a:p>
          <a:p>
            <a:pPr marL="628650" lvl="1" indent="-171450">
              <a:buFont typeface="Courier New"/>
              <a:buChar char="o"/>
            </a:pPr>
            <a:r>
              <a:rPr lang="en-US" dirty="0">
                <a:ea typeface="Calibri"/>
                <a:cs typeface="Calibri"/>
              </a:rPr>
              <a:t>Forms are filled out incorrectly for example sometimes the effective date needs to be the start of a payroll period ex: giving your student employee a raise.</a:t>
            </a:r>
          </a:p>
          <a:p>
            <a:pPr marL="628650" lvl="1" indent="-171450">
              <a:buFont typeface="Courier New"/>
              <a:buChar char="o"/>
            </a:pPr>
            <a:r>
              <a:rPr lang="en-US" dirty="0">
                <a:ea typeface="Calibri"/>
                <a:cs typeface="Calibri"/>
              </a:rPr>
              <a:t>Rekeying of information is time consuming and can have errors.</a:t>
            </a:r>
          </a:p>
          <a:p>
            <a:pPr marL="628650" lvl="1" indent="-171450">
              <a:buFont typeface="Courier New"/>
              <a:buChar char="o"/>
            </a:pPr>
            <a:r>
              <a:rPr lang="en-US" dirty="0">
                <a:ea typeface="Calibri"/>
                <a:cs typeface="Calibri"/>
              </a:rPr>
              <a:t>Notifications rely on emails; emails fall through the cracks no analytics</a:t>
            </a:r>
          </a:p>
          <a:p>
            <a:pPr marL="628650" lvl="1" indent="-171450">
              <a:buFont typeface="Courier New"/>
              <a:buChar char="o"/>
            </a:pPr>
            <a:r>
              <a:rPr lang="en-US" dirty="0">
                <a:ea typeface="Calibri"/>
                <a:cs typeface="Calibri"/>
              </a:rPr>
              <a:t>Finding the correct HR forms can be time consuming</a:t>
            </a:r>
          </a:p>
          <a:p>
            <a:pPr marL="628650" lvl="1" indent="-171450">
              <a:buFont typeface="Courier New"/>
              <a:buChar char="o"/>
            </a:pPr>
            <a:r>
              <a:rPr lang="en-US" dirty="0">
                <a:ea typeface="Calibri"/>
                <a:cs typeface="Calibri"/>
              </a:rPr>
              <a:t>No visibility into the approval process.</a:t>
            </a: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9BAF899-59FC-4858-A7FF-50D37C254301}" type="slidenum">
              <a:rPr kumimoji="0"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38737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Google Shape;39;p12">
            <a:extLst>
              <a:ext uri="{FF2B5EF4-FFF2-40B4-BE49-F238E27FC236}">
                <a16:creationId xmlns:a16="http://schemas.microsoft.com/office/drawing/2014/main" id="{12DD8B6F-B285-AFE2-AABB-05289C7DE18A}"/>
              </a:ext>
            </a:extLst>
          </p:cNvPr>
          <p:cNvPicPr preferRelativeResize="0">
            <a:picLocks/>
          </p:cNvPicPr>
          <p:nvPr userDrawn="1"/>
        </p:nvPicPr>
        <p:blipFill>
          <a:blip r:embed="rId2"/>
          <a:srcRect/>
          <a:stretch/>
        </p:blipFill>
        <p:spPr>
          <a:xfrm>
            <a:off x="0"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a:t>Click to edit title style</a:t>
            </a:r>
          </a:p>
        </p:txBody>
      </p:sp>
      <p:sp>
        <p:nvSpPr>
          <p:cNvPr id="3" name="Subtitle 2">
            <a:extLst>
              <a:ext uri="{FF2B5EF4-FFF2-40B4-BE49-F238E27FC236}">
                <a16:creationId xmlns:a16="http://schemas.microsoft.com/office/drawing/2014/main" id="{532B0552-A6DB-3E78-FA49-71963FFA621C}"/>
              </a:ext>
            </a:extLst>
          </p:cNvPr>
          <p:cNvSpPr>
            <a:spLocks noGrp="1"/>
          </p:cNvSpPr>
          <p:nvPr>
            <p:ph type="subTitle" idx="1" hasCustomPrompt="1"/>
          </p:nvPr>
        </p:nvSpPr>
        <p:spPr>
          <a:xfrm>
            <a:off x="628650" y="3403684"/>
            <a:ext cx="6858000" cy="517275"/>
          </a:xfrm>
          <a:prstGeom prst="rect">
            <a:avLst/>
          </a:prstGeom>
        </p:spPr>
        <p:txBody>
          <a:bodyPr>
            <a:noAutofit/>
          </a:bodyPr>
          <a:lstStyle>
            <a:lvl1pPr marL="0" indent="0" algn="l">
              <a:spcBef>
                <a:spcPts val="0"/>
              </a:spcBef>
              <a:buNone/>
              <a:defRPr sz="1600" b="0" i="0" baseline="0">
                <a:solidFill>
                  <a:schemeClr val="bg2"/>
                </a:solidFill>
                <a:latin typeface="Bitter"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subtitle</a:t>
            </a:r>
          </a:p>
        </p:txBody>
      </p:sp>
      <p:sp>
        <p:nvSpPr>
          <p:cNvPr id="12" name="Google Shape;18;p4">
            <a:extLst>
              <a:ext uri="{FF2B5EF4-FFF2-40B4-BE49-F238E27FC236}">
                <a16:creationId xmlns:a16="http://schemas.microsoft.com/office/drawing/2014/main" id="{91244719-DA68-F197-E32B-212C1113906A}"/>
              </a:ext>
            </a:extLst>
          </p:cNvPr>
          <p:cNvSpPr txBox="1">
            <a:spLocks noGrp="1"/>
          </p:cNvSpPr>
          <p:nvPr>
            <p:ph type="sldNum" idx="4"/>
          </p:nvPr>
        </p:nvSpPr>
        <p:spPr>
          <a:xfrm>
            <a:off x="7957529" y="4829319"/>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grpSp>
        <p:nvGrpSpPr>
          <p:cNvPr id="6" name="Group 5">
            <a:extLst>
              <a:ext uri="{FF2B5EF4-FFF2-40B4-BE49-F238E27FC236}">
                <a16:creationId xmlns:a16="http://schemas.microsoft.com/office/drawing/2014/main" id="{42FBC775-FAD8-DE72-1AE1-5564C87F5AF1}"/>
              </a:ext>
            </a:extLst>
          </p:cNvPr>
          <p:cNvGrpSpPr/>
          <p:nvPr userDrawn="1"/>
        </p:nvGrpSpPr>
        <p:grpSpPr>
          <a:xfrm>
            <a:off x="1894944" y="4098052"/>
            <a:ext cx="6803811" cy="443692"/>
            <a:chOff x="1894944" y="4098052"/>
            <a:chExt cx="6803811" cy="443692"/>
          </a:xfrm>
        </p:grpSpPr>
        <p:pic>
          <p:nvPicPr>
            <p:cNvPr id="13" name="Picture 12" descr="A white letter on a black background&#10;&#10;Description automatically generated">
              <a:extLst>
                <a:ext uri="{FF2B5EF4-FFF2-40B4-BE49-F238E27FC236}">
                  <a16:creationId xmlns:a16="http://schemas.microsoft.com/office/drawing/2014/main" id="{6A3C43A6-64FF-607D-F791-7ED614362379}"/>
                </a:ext>
              </a:extLst>
            </p:cNvPr>
            <p:cNvPicPr>
              <a:picLocks noChangeAspect="1"/>
            </p:cNvPicPr>
            <p:nvPr userDrawn="1"/>
          </p:nvPicPr>
          <p:blipFill>
            <a:blip r:embed="rId3"/>
            <a:stretch>
              <a:fillRect/>
            </a:stretch>
          </p:blipFill>
          <p:spPr>
            <a:xfrm>
              <a:off x="4637976" y="4173441"/>
              <a:ext cx="2255526" cy="329478"/>
            </a:xfrm>
            <a:prstGeom prst="rect">
              <a:avLst/>
            </a:prstGeom>
          </p:spPr>
        </p:pic>
        <p:pic>
          <p:nvPicPr>
            <p:cNvPr id="15" name="Picture 14" descr="A black and white sign with red text&#10;&#10;Description automatically generated">
              <a:extLst>
                <a:ext uri="{FF2B5EF4-FFF2-40B4-BE49-F238E27FC236}">
                  <a16:creationId xmlns:a16="http://schemas.microsoft.com/office/drawing/2014/main" id="{8004404F-27A5-6101-1B37-B25EADC441A5}"/>
                </a:ext>
              </a:extLst>
            </p:cNvPr>
            <p:cNvPicPr>
              <a:picLocks noChangeAspect="1"/>
            </p:cNvPicPr>
            <p:nvPr userDrawn="1"/>
          </p:nvPicPr>
          <p:blipFill>
            <a:blip r:embed="rId4"/>
            <a:stretch>
              <a:fillRect/>
            </a:stretch>
          </p:blipFill>
          <p:spPr>
            <a:xfrm>
              <a:off x="7216303" y="4098052"/>
              <a:ext cx="1482452" cy="443692"/>
            </a:xfrm>
            <a:prstGeom prst="rect">
              <a:avLst/>
            </a:prstGeom>
          </p:spPr>
        </p:pic>
        <p:pic>
          <p:nvPicPr>
            <p:cNvPr id="16" name="Google Shape;54;p13">
              <a:extLst>
                <a:ext uri="{FF2B5EF4-FFF2-40B4-BE49-F238E27FC236}">
                  <a16:creationId xmlns:a16="http://schemas.microsoft.com/office/drawing/2014/main" id="{F8C1F159-F0E4-7323-40B6-4330FFA3CC04}"/>
                </a:ext>
              </a:extLst>
            </p:cNvPr>
            <p:cNvPicPr preferRelativeResize="0"/>
            <p:nvPr userDrawn="1"/>
          </p:nvPicPr>
          <p:blipFill rotWithShape="1">
            <a:blip r:embed="rId5">
              <a:alphaModFix/>
            </a:blip>
            <a:srcRect/>
            <a:stretch/>
          </p:blipFill>
          <p:spPr>
            <a:xfrm>
              <a:off x="1894944" y="4146515"/>
              <a:ext cx="2255526" cy="385714"/>
            </a:xfrm>
            <a:prstGeom prst="rect">
              <a:avLst/>
            </a:prstGeom>
            <a:noFill/>
            <a:ln>
              <a:noFill/>
            </a:ln>
          </p:spPr>
        </p:pic>
      </p:grpSp>
    </p:spTree>
    <p:extLst>
      <p:ext uri="{BB962C8B-B14F-4D97-AF65-F5344CB8AC3E}">
        <p14:creationId xmlns:p14="http://schemas.microsoft.com/office/powerpoint/2010/main" val="6312250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1" name="Google Shape;39;p12">
            <a:extLst>
              <a:ext uri="{FF2B5EF4-FFF2-40B4-BE49-F238E27FC236}">
                <a16:creationId xmlns:a16="http://schemas.microsoft.com/office/drawing/2014/main" id="{F1900B23-2DF6-EC6A-6F9B-7C6F1D760C08}"/>
              </a:ext>
            </a:extLst>
          </p:cNvPr>
          <p:cNvPicPr preferRelativeResize="0">
            <a:picLocks/>
          </p:cNvPicPr>
          <p:nvPr userDrawn="1"/>
        </p:nvPicPr>
        <p:blipFill>
          <a:blip r:embed="rId2"/>
          <a:srcRect/>
          <a:stretch/>
        </p:blipFill>
        <p:spPr>
          <a:xfrm>
            <a:off x="0"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noRot="1" noMove="1" noResize="1" noEditPoints="1" noAdjustHandles="1" noChangeArrowheads="1" noChangeShapeType="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a:t>Click to edit title style</a:t>
            </a:r>
          </a:p>
        </p:txBody>
      </p:sp>
      <p:sp>
        <p:nvSpPr>
          <p:cNvPr id="9" name="Google Shape;18;p4">
            <a:extLst>
              <a:ext uri="{FF2B5EF4-FFF2-40B4-BE49-F238E27FC236}">
                <a16:creationId xmlns:a16="http://schemas.microsoft.com/office/drawing/2014/main" id="{8E486397-21B5-3158-B1AD-9DB2D39A875D}"/>
              </a:ext>
            </a:extLst>
          </p:cNvPr>
          <p:cNvSpPr txBox="1">
            <a:spLocks noGrp="1"/>
          </p:cNvSpPr>
          <p:nvPr>
            <p:ph type="sldNum" idx="4"/>
          </p:nvPr>
        </p:nvSpPr>
        <p:spPr>
          <a:xfrm>
            <a:off x="7219672" y="4960937"/>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B93B05DF-D03D-D66A-B9B8-216F400EC49E}"/>
              </a:ext>
            </a:extLst>
          </p:cNvPr>
          <p:cNvPicPr>
            <a:picLocks noChangeAspect="1"/>
          </p:cNvPicPr>
          <p:nvPr userDrawn="1"/>
        </p:nvPicPr>
        <p:blipFill>
          <a:blip r:embed="rId3"/>
          <a:stretch>
            <a:fillRect/>
          </a:stretch>
        </p:blipFill>
        <p:spPr>
          <a:xfrm>
            <a:off x="4637976" y="4173441"/>
            <a:ext cx="2255526" cy="329478"/>
          </a:xfrm>
          <a:prstGeom prst="rect">
            <a:avLst/>
          </a:prstGeom>
        </p:spPr>
      </p:pic>
      <p:pic>
        <p:nvPicPr>
          <p:cNvPr id="7" name="Picture 6" descr="A black and white sign with red text&#10;&#10;Description automatically generated">
            <a:extLst>
              <a:ext uri="{FF2B5EF4-FFF2-40B4-BE49-F238E27FC236}">
                <a16:creationId xmlns:a16="http://schemas.microsoft.com/office/drawing/2014/main" id="{16FAD4A9-B608-03D6-578B-CF9E814EC7FB}"/>
              </a:ext>
            </a:extLst>
          </p:cNvPr>
          <p:cNvPicPr>
            <a:picLocks noChangeAspect="1"/>
          </p:cNvPicPr>
          <p:nvPr userDrawn="1"/>
        </p:nvPicPr>
        <p:blipFill>
          <a:blip r:embed="rId4"/>
          <a:stretch>
            <a:fillRect/>
          </a:stretch>
        </p:blipFill>
        <p:spPr>
          <a:xfrm>
            <a:off x="7216303" y="4098052"/>
            <a:ext cx="1482452" cy="443692"/>
          </a:xfrm>
          <a:prstGeom prst="rect">
            <a:avLst/>
          </a:prstGeom>
        </p:spPr>
      </p:pic>
      <p:pic>
        <p:nvPicPr>
          <p:cNvPr id="10" name="Google Shape;54;p13">
            <a:extLst>
              <a:ext uri="{FF2B5EF4-FFF2-40B4-BE49-F238E27FC236}">
                <a16:creationId xmlns:a16="http://schemas.microsoft.com/office/drawing/2014/main" id="{B029EFBE-A164-A704-E848-09CEB04F3E3B}"/>
              </a:ext>
            </a:extLst>
          </p:cNvPr>
          <p:cNvPicPr preferRelativeResize="0"/>
          <p:nvPr userDrawn="1"/>
        </p:nvPicPr>
        <p:blipFill rotWithShape="1">
          <a:blip r:embed="rId5">
            <a:alphaModFix/>
          </a:blip>
          <a:srcRect/>
          <a:stretch/>
        </p:blipFill>
        <p:spPr>
          <a:xfrm>
            <a:off x="1894944" y="4146515"/>
            <a:ext cx="2255526" cy="385714"/>
          </a:xfrm>
          <a:prstGeom prst="rect">
            <a:avLst/>
          </a:prstGeom>
          <a:noFill/>
          <a:ln>
            <a:noFill/>
          </a:ln>
        </p:spPr>
      </p:pic>
    </p:spTree>
    <p:extLst>
      <p:ext uri="{BB962C8B-B14F-4D97-AF65-F5344CB8AC3E}">
        <p14:creationId xmlns:p14="http://schemas.microsoft.com/office/powerpoint/2010/main" val="406264671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5762C27-2D3D-5348-0D1E-5A79F7636F87}"/>
              </a:ext>
            </a:extLst>
          </p:cNvPr>
          <p:cNvSpPr>
            <a:spLocks noGrp="1"/>
          </p:cNvSpPr>
          <p:nvPr>
            <p:ph type="body" idx="1" hasCustomPrompt="1"/>
          </p:nvPr>
        </p:nvSpPr>
        <p:spPr>
          <a:xfrm>
            <a:off x="629842" y="1201858"/>
            <a:ext cx="7885508" cy="421910"/>
          </a:xfrm>
          <a:prstGeom prst="rect">
            <a:avLst/>
          </a:prstGeom>
        </p:spPr>
        <p:txBody>
          <a:bodyPr lIns="0" anchor="t" anchorCtr="0">
            <a:noAutofit/>
          </a:bodyPr>
          <a:lstStyle>
            <a:lvl1pPr marL="0" indent="0">
              <a:lnSpc>
                <a:spcPts val="1500"/>
              </a:lnSpc>
              <a:buNone/>
              <a:defRPr sz="2200" b="1" cap="all" baseline="0">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SUBHEAD</a:t>
            </a:r>
          </a:p>
        </p:txBody>
      </p:sp>
      <p:sp>
        <p:nvSpPr>
          <p:cNvPr id="3" name="Title 2">
            <a:extLst>
              <a:ext uri="{FF2B5EF4-FFF2-40B4-BE49-F238E27FC236}">
                <a16:creationId xmlns:a16="http://schemas.microsoft.com/office/drawing/2014/main" id="{46451F31-488D-8004-5667-4B03106F68E4}"/>
              </a:ext>
            </a:extLst>
          </p:cNvPr>
          <p:cNvSpPr>
            <a:spLocks noGrp="1"/>
          </p:cNvSpPr>
          <p:nvPr>
            <p:ph type="title" hasCustomPrompt="1"/>
          </p:nvPr>
        </p:nvSpPr>
        <p:spPr/>
        <p:txBody>
          <a:bodyPr lIns="0"/>
          <a:lstStyle/>
          <a:p>
            <a:r>
              <a:rPr lang="en-US"/>
              <a:t>Click to edit title</a:t>
            </a:r>
          </a:p>
        </p:txBody>
      </p:sp>
      <p:sp>
        <p:nvSpPr>
          <p:cNvPr id="9" name="Text Placeholder 8">
            <a:extLst>
              <a:ext uri="{FF2B5EF4-FFF2-40B4-BE49-F238E27FC236}">
                <a16:creationId xmlns:a16="http://schemas.microsoft.com/office/drawing/2014/main" id="{33F0EFEC-9298-42BE-E5B9-AB8445C936B7}"/>
              </a:ext>
            </a:extLst>
          </p:cNvPr>
          <p:cNvSpPr>
            <a:spLocks noGrp="1"/>
          </p:cNvSpPr>
          <p:nvPr>
            <p:ph type="body" sz="quarter" idx="13"/>
          </p:nvPr>
        </p:nvSpPr>
        <p:spPr>
          <a:xfrm>
            <a:off x="628650" y="1722438"/>
            <a:ext cx="7885508" cy="2949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oogle Shape;18;p4">
            <a:extLst>
              <a:ext uri="{FF2B5EF4-FFF2-40B4-BE49-F238E27FC236}">
                <a16:creationId xmlns:a16="http://schemas.microsoft.com/office/drawing/2014/main" id="{894E9040-4849-1EF8-FB8F-F00E6A197644}"/>
              </a:ext>
            </a:extLst>
          </p:cNvPr>
          <p:cNvSpPr txBox="1">
            <a:spLocks noGrp="1"/>
          </p:cNvSpPr>
          <p:nvPr>
            <p:ph type="sldNum" idx="4"/>
          </p:nvPr>
        </p:nvSpPr>
        <p:spPr>
          <a:xfrm>
            <a:off x="7219672" y="4960937"/>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EC1D771-8351-CE8B-79B9-AB9D32F43DC1}"/>
              </a:ext>
            </a:extLst>
          </p:cNvPr>
          <p:cNvPicPr>
            <a:picLocks noChangeAspect="1"/>
          </p:cNvPicPr>
          <p:nvPr userDrawn="1"/>
        </p:nvPicPr>
        <p:blipFill>
          <a:blip r:embed="rId2"/>
          <a:stretch>
            <a:fillRect/>
          </a:stretch>
        </p:blipFill>
        <p:spPr>
          <a:xfrm>
            <a:off x="754483" y="4729457"/>
            <a:ext cx="1910746" cy="322761"/>
          </a:xfrm>
          <a:prstGeom prst="rect">
            <a:avLst/>
          </a:prstGeom>
        </p:spPr>
      </p:pic>
      <p:pic>
        <p:nvPicPr>
          <p:cNvPr id="10" name="Picture 9" descr="A black and white logo&#10;&#10;Description automatically generated">
            <a:extLst>
              <a:ext uri="{FF2B5EF4-FFF2-40B4-BE49-F238E27FC236}">
                <a16:creationId xmlns:a16="http://schemas.microsoft.com/office/drawing/2014/main" id="{97DC58A9-1D0F-54D7-5AC4-DB8906FBCA77}"/>
              </a:ext>
            </a:extLst>
          </p:cNvPr>
          <p:cNvPicPr>
            <a:picLocks noChangeAspect="1"/>
          </p:cNvPicPr>
          <p:nvPr userDrawn="1"/>
        </p:nvPicPr>
        <p:blipFill>
          <a:blip r:embed="rId3"/>
          <a:stretch>
            <a:fillRect/>
          </a:stretch>
        </p:blipFill>
        <p:spPr>
          <a:xfrm>
            <a:off x="3426901" y="4770878"/>
            <a:ext cx="1790142" cy="261496"/>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74FB3E03-442F-645F-6630-A6C1EBAE4941}"/>
              </a:ext>
            </a:extLst>
          </p:cNvPr>
          <p:cNvPicPr>
            <a:picLocks noChangeAspect="1"/>
          </p:cNvPicPr>
          <p:nvPr userDrawn="1"/>
        </p:nvPicPr>
        <p:blipFill>
          <a:blip r:embed="rId4"/>
          <a:stretch>
            <a:fillRect/>
          </a:stretch>
        </p:blipFill>
        <p:spPr>
          <a:xfrm>
            <a:off x="6093263" y="4660298"/>
            <a:ext cx="1406226" cy="420877"/>
          </a:xfrm>
          <a:prstGeom prst="rect">
            <a:avLst/>
          </a:prstGeom>
        </p:spPr>
      </p:pic>
    </p:spTree>
    <p:extLst>
      <p:ext uri="{BB962C8B-B14F-4D97-AF65-F5344CB8AC3E}">
        <p14:creationId xmlns:p14="http://schemas.microsoft.com/office/powerpoint/2010/main" val="38791603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63A2-B747-147E-6337-BE5D9E944510}"/>
              </a:ext>
            </a:extLst>
          </p:cNvPr>
          <p:cNvSpPr>
            <a:spLocks noGrp="1"/>
          </p:cNvSpPr>
          <p:nvPr>
            <p:ph type="title" hasCustomPrompt="1"/>
          </p:nvPr>
        </p:nvSpPr>
        <p:spPr>
          <a:xfrm>
            <a:off x="628650" y="273844"/>
            <a:ext cx="7886700" cy="994172"/>
          </a:xfrm>
          <a:prstGeom prst="rect">
            <a:avLst/>
          </a:prstGeom>
        </p:spPr>
        <p:txBody>
          <a:bodyPr/>
          <a:lstStyle/>
          <a:p>
            <a:r>
              <a:rPr lang="en-US"/>
              <a:t>Click to edit title </a:t>
            </a:r>
          </a:p>
        </p:txBody>
      </p:sp>
      <p:sp>
        <p:nvSpPr>
          <p:cNvPr id="8" name="Text Placeholder 7">
            <a:extLst>
              <a:ext uri="{FF2B5EF4-FFF2-40B4-BE49-F238E27FC236}">
                <a16:creationId xmlns:a16="http://schemas.microsoft.com/office/drawing/2014/main" id="{F3F4D078-EDD6-DF1C-EE93-20BBE2D76976}"/>
              </a:ext>
            </a:extLst>
          </p:cNvPr>
          <p:cNvSpPr>
            <a:spLocks noGrp="1"/>
          </p:cNvSpPr>
          <p:nvPr>
            <p:ph type="body" sz="quarter" idx="13"/>
          </p:nvPr>
        </p:nvSpPr>
        <p:spPr>
          <a:xfrm>
            <a:off x="628650" y="1416050"/>
            <a:ext cx="7886700" cy="3193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18;p4">
            <a:extLst>
              <a:ext uri="{FF2B5EF4-FFF2-40B4-BE49-F238E27FC236}">
                <a16:creationId xmlns:a16="http://schemas.microsoft.com/office/drawing/2014/main" id="{C0C7B101-839C-2FEB-3C5E-F009C99AB364}"/>
              </a:ext>
            </a:extLst>
          </p:cNvPr>
          <p:cNvSpPr txBox="1">
            <a:spLocks noGrp="1"/>
          </p:cNvSpPr>
          <p:nvPr>
            <p:ph type="sldNum" idx="4"/>
          </p:nvPr>
        </p:nvSpPr>
        <p:spPr>
          <a:xfrm>
            <a:off x="7219672" y="4960937"/>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9D46658D-E93B-E91D-8C37-190F25193E1A}"/>
              </a:ext>
            </a:extLst>
          </p:cNvPr>
          <p:cNvPicPr>
            <a:picLocks noChangeAspect="1"/>
          </p:cNvPicPr>
          <p:nvPr userDrawn="1"/>
        </p:nvPicPr>
        <p:blipFill>
          <a:blip r:embed="rId2"/>
          <a:stretch>
            <a:fillRect/>
          </a:stretch>
        </p:blipFill>
        <p:spPr>
          <a:xfrm>
            <a:off x="754483" y="4729457"/>
            <a:ext cx="1910746" cy="322761"/>
          </a:xfrm>
          <a:prstGeom prst="rect">
            <a:avLst/>
          </a:prstGeom>
        </p:spPr>
      </p:pic>
      <p:pic>
        <p:nvPicPr>
          <p:cNvPr id="6" name="Picture 5" descr="A black and white logo&#10;&#10;Description automatically generated">
            <a:extLst>
              <a:ext uri="{FF2B5EF4-FFF2-40B4-BE49-F238E27FC236}">
                <a16:creationId xmlns:a16="http://schemas.microsoft.com/office/drawing/2014/main" id="{4F74080F-35D8-DA41-92C8-BAC2454751A9}"/>
              </a:ext>
            </a:extLst>
          </p:cNvPr>
          <p:cNvPicPr>
            <a:picLocks noChangeAspect="1"/>
          </p:cNvPicPr>
          <p:nvPr userDrawn="1"/>
        </p:nvPicPr>
        <p:blipFill>
          <a:blip r:embed="rId3"/>
          <a:stretch>
            <a:fillRect/>
          </a:stretch>
        </p:blipFill>
        <p:spPr>
          <a:xfrm>
            <a:off x="3426901" y="4770878"/>
            <a:ext cx="1790142" cy="261496"/>
          </a:xfrm>
          <a:prstGeom prst="rect">
            <a:avLst/>
          </a:prstGeom>
        </p:spPr>
      </p:pic>
      <p:pic>
        <p:nvPicPr>
          <p:cNvPr id="7" name="Picture 6" descr="A black and white logo&#10;&#10;Description automatically generated">
            <a:extLst>
              <a:ext uri="{FF2B5EF4-FFF2-40B4-BE49-F238E27FC236}">
                <a16:creationId xmlns:a16="http://schemas.microsoft.com/office/drawing/2014/main" id="{27249E48-3A6B-5ACD-D1A3-8ED152AD72E3}"/>
              </a:ext>
            </a:extLst>
          </p:cNvPr>
          <p:cNvPicPr>
            <a:picLocks noChangeAspect="1"/>
          </p:cNvPicPr>
          <p:nvPr userDrawn="1"/>
        </p:nvPicPr>
        <p:blipFill>
          <a:blip r:embed="rId4"/>
          <a:stretch>
            <a:fillRect/>
          </a:stretch>
        </p:blipFill>
        <p:spPr>
          <a:xfrm>
            <a:off x="6093263" y="4660298"/>
            <a:ext cx="1406226" cy="420877"/>
          </a:xfrm>
          <a:prstGeom prst="rect">
            <a:avLst/>
          </a:prstGeom>
        </p:spPr>
      </p:pic>
    </p:spTree>
    <p:extLst>
      <p:ext uri="{BB962C8B-B14F-4D97-AF65-F5344CB8AC3E}">
        <p14:creationId xmlns:p14="http://schemas.microsoft.com/office/powerpoint/2010/main" val="8040256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C3E385E-6DC7-B1DF-FD92-18606FEF08CA}"/>
              </a:ext>
            </a:extLst>
          </p:cNvPr>
          <p:cNvSpPr>
            <a:spLocks noGrp="1" noRot="1" noMove="1" noResize="1" noEditPoints="1" noAdjustHandles="1" noChangeArrowheads="1" noChangeShapeType="1"/>
          </p:cNvSpPr>
          <p:nvPr>
            <p:ph type="pic" sz="quarter" idx="10"/>
          </p:nvPr>
        </p:nvSpPr>
        <p:spPr>
          <a:xfrm>
            <a:off x="0" y="0"/>
            <a:ext cx="9144000" cy="5143500"/>
          </a:xfrm>
          <a:prstGeom prst="rect">
            <a:avLst/>
          </a:prstGeom>
        </p:spPr>
        <p:txBody>
          <a:bodyPr/>
          <a:lstStyle/>
          <a:p>
            <a:r>
              <a:rPr lang="en-US" dirty="0"/>
              <a:t>Click icon to add picture</a:t>
            </a:r>
          </a:p>
        </p:txBody>
      </p:sp>
      <p:sp>
        <p:nvSpPr>
          <p:cNvPr id="2" name="Google Shape;18;p4">
            <a:extLst>
              <a:ext uri="{FF2B5EF4-FFF2-40B4-BE49-F238E27FC236}">
                <a16:creationId xmlns:a16="http://schemas.microsoft.com/office/drawing/2014/main" id="{A62B90A8-4FA1-21E5-FA7A-4A7627A8E49B}"/>
              </a:ext>
            </a:extLst>
          </p:cNvPr>
          <p:cNvSpPr txBox="1">
            <a:spLocks noGrp="1"/>
          </p:cNvSpPr>
          <p:nvPr>
            <p:ph type="sldNum" idx="4"/>
          </p:nvPr>
        </p:nvSpPr>
        <p:spPr>
          <a:xfrm>
            <a:off x="7219672" y="4960937"/>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023807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5A7DE4-FF7F-1282-4B1D-1BD31B104952}"/>
              </a:ext>
            </a:extLst>
          </p:cNvPr>
          <p:cNvSpPr>
            <a:spLocks noGrp="1"/>
          </p:cNvSpPr>
          <p:nvPr>
            <p:ph type="pic" idx="1"/>
          </p:nvPr>
        </p:nvSpPr>
        <p:spPr>
          <a:xfrm>
            <a:off x="4572001" y="0"/>
            <a:ext cx="4572000" cy="420490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Title 7">
            <a:extLst>
              <a:ext uri="{FF2B5EF4-FFF2-40B4-BE49-F238E27FC236}">
                <a16:creationId xmlns:a16="http://schemas.microsoft.com/office/drawing/2014/main" id="{564594C6-A3BB-B67C-E8AD-EDC3ED8CCE0B}"/>
              </a:ext>
            </a:extLst>
          </p:cNvPr>
          <p:cNvSpPr>
            <a:spLocks noGrp="1"/>
          </p:cNvSpPr>
          <p:nvPr>
            <p:ph type="title" hasCustomPrompt="1"/>
          </p:nvPr>
        </p:nvSpPr>
        <p:spPr>
          <a:xfrm>
            <a:off x="628650" y="934656"/>
            <a:ext cx="3413961" cy="993775"/>
          </a:xfrm>
        </p:spPr>
        <p:txBody>
          <a:bodyPr/>
          <a:lstStyle/>
          <a:p>
            <a:r>
              <a:rPr lang="en-US"/>
              <a:t>Click to edit title style</a:t>
            </a:r>
          </a:p>
        </p:txBody>
      </p:sp>
      <p:sp>
        <p:nvSpPr>
          <p:cNvPr id="5" name="Text Placeholder 4">
            <a:extLst>
              <a:ext uri="{FF2B5EF4-FFF2-40B4-BE49-F238E27FC236}">
                <a16:creationId xmlns:a16="http://schemas.microsoft.com/office/drawing/2014/main" id="{EC3C428A-7662-3924-7E58-E4211C62C091}"/>
              </a:ext>
            </a:extLst>
          </p:cNvPr>
          <p:cNvSpPr>
            <a:spLocks noGrp="1"/>
          </p:cNvSpPr>
          <p:nvPr>
            <p:ph type="body" sz="quarter" idx="16"/>
          </p:nvPr>
        </p:nvSpPr>
        <p:spPr>
          <a:xfrm>
            <a:off x="628650" y="2041525"/>
            <a:ext cx="3414713" cy="254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18;p4">
            <a:extLst>
              <a:ext uri="{FF2B5EF4-FFF2-40B4-BE49-F238E27FC236}">
                <a16:creationId xmlns:a16="http://schemas.microsoft.com/office/drawing/2014/main" id="{BF9A47A6-FDF6-F230-ECA8-F80DD0D0DD21}"/>
              </a:ext>
            </a:extLst>
          </p:cNvPr>
          <p:cNvSpPr txBox="1">
            <a:spLocks noGrp="1"/>
          </p:cNvSpPr>
          <p:nvPr>
            <p:ph type="sldNum" idx="4"/>
          </p:nvPr>
        </p:nvSpPr>
        <p:spPr>
          <a:xfrm>
            <a:off x="7219672" y="4960937"/>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8417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Google Shape;63;p20">
            <a:extLst>
              <a:ext uri="{FF2B5EF4-FFF2-40B4-BE49-F238E27FC236}">
                <a16:creationId xmlns:a16="http://schemas.microsoft.com/office/drawing/2014/main" id="{E551CCD6-7F9F-5382-A9EA-10E527709AE6}"/>
              </a:ext>
            </a:extLst>
          </p:cNvPr>
          <p:cNvPicPr preferRelativeResize="0">
            <a:picLocks noGrp="1" noRot="1" noMove="1" noResize="1" noEditPoints="1" noAdjustHandles="1" noChangeArrowheads="1" noChangeShapeType="1" noCrop="1"/>
          </p:cNvPicPr>
          <p:nvPr userDrawn="1"/>
        </p:nvPicPr>
        <p:blipFill>
          <a:blip r:embed="rId2"/>
          <a:srcRect/>
          <a:stretch/>
        </p:blipFill>
        <p:spPr>
          <a:xfrm>
            <a:off x="2" y="0"/>
            <a:ext cx="9144000" cy="5143500"/>
          </a:xfrm>
          <a:prstGeom prst="rect">
            <a:avLst/>
          </a:prstGeom>
          <a:noFill/>
          <a:ln>
            <a:noFill/>
          </a:ln>
        </p:spPr>
      </p:pic>
      <p:sp>
        <p:nvSpPr>
          <p:cNvPr id="12" name="Title 1">
            <a:extLst>
              <a:ext uri="{FF2B5EF4-FFF2-40B4-BE49-F238E27FC236}">
                <a16:creationId xmlns:a16="http://schemas.microsoft.com/office/drawing/2014/main" id="{438633CF-D716-2BBB-045A-6DCA470742DF}"/>
              </a:ext>
            </a:extLst>
          </p:cNvPr>
          <p:cNvSpPr>
            <a:spLocks noGrp="1" noRot="1" noMove="1" noResize="1" noEditPoints="1" noAdjustHandles="1" noChangeArrowheads="1" noChangeShapeType="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a:t>Click to edit title style</a:t>
            </a:r>
          </a:p>
        </p:txBody>
      </p:sp>
      <p:sp>
        <p:nvSpPr>
          <p:cNvPr id="8" name="Google Shape;18;p4">
            <a:extLst>
              <a:ext uri="{FF2B5EF4-FFF2-40B4-BE49-F238E27FC236}">
                <a16:creationId xmlns:a16="http://schemas.microsoft.com/office/drawing/2014/main" id="{1D27288A-9449-C5C5-BF13-FF7A4AD562ED}"/>
              </a:ext>
            </a:extLst>
          </p:cNvPr>
          <p:cNvSpPr txBox="1">
            <a:spLocks noGrp="1"/>
          </p:cNvSpPr>
          <p:nvPr>
            <p:ph type="sldNum" idx="4"/>
          </p:nvPr>
        </p:nvSpPr>
        <p:spPr>
          <a:xfrm>
            <a:off x="7219672" y="4960937"/>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05432428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defRPr sz="4050"/>
            </a:lvl1p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Google Shape;18;p4">
            <a:extLst>
              <a:ext uri="{FF2B5EF4-FFF2-40B4-BE49-F238E27FC236}">
                <a16:creationId xmlns:a16="http://schemas.microsoft.com/office/drawing/2014/main" id="{E7849021-31AF-6640-3930-1F6EE489F441}"/>
              </a:ext>
            </a:extLst>
          </p:cNvPr>
          <p:cNvSpPr txBox="1">
            <a:spLocks noGrp="1"/>
          </p:cNvSpPr>
          <p:nvPr>
            <p:ph type="sldNum" idx="12"/>
          </p:nvPr>
        </p:nvSpPr>
        <p:spPr>
          <a:xfrm>
            <a:off x="7219672" y="4960937"/>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BC765A10-A79E-6B81-832C-54EC2EE4C5F2}"/>
              </a:ext>
            </a:extLst>
          </p:cNvPr>
          <p:cNvPicPr>
            <a:picLocks noChangeAspect="1"/>
          </p:cNvPicPr>
          <p:nvPr userDrawn="1"/>
        </p:nvPicPr>
        <p:blipFill>
          <a:blip r:embed="rId2"/>
          <a:stretch>
            <a:fillRect/>
          </a:stretch>
        </p:blipFill>
        <p:spPr>
          <a:xfrm>
            <a:off x="754483" y="4729457"/>
            <a:ext cx="1910746" cy="322761"/>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E4C5B5E-5D41-1D2F-387D-BC71222C2E53}"/>
              </a:ext>
            </a:extLst>
          </p:cNvPr>
          <p:cNvPicPr>
            <a:picLocks noChangeAspect="1"/>
          </p:cNvPicPr>
          <p:nvPr userDrawn="1"/>
        </p:nvPicPr>
        <p:blipFill>
          <a:blip r:embed="rId3"/>
          <a:stretch>
            <a:fillRect/>
          </a:stretch>
        </p:blipFill>
        <p:spPr>
          <a:xfrm>
            <a:off x="3426901" y="4770878"/>
            <a:ext cx="1790142" cy="261496"/>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EB7CF898-725F-B464-2D70-83CA5033118F}"/>
              </a:ext>
            </a:extLst>
          </p:cNvPr>
          <p:cNvPicPr>
            <a:picLocks noChangeAspect="1"/>
          </p:cNvPicPr>
          <p:nvPr userDrawn="1"/>
        </p:nvPicPr>
        <p:blipFill>
          <a:blip r:embed="rId4"/>
          <a:stretch>
            <a:fillRect/>
          </a:stretch>
        </p:blipFill>
        <p:spPr>
          <a:xfrm>
            <a:off x="6093263" y="4660298"/>
            <a:ext cx="1406226" cy="420877"/>
          </a:xfrm>
          <a:prstGeom prst="rect">
            <a:avLst/>
          </a:prstGeom>
        </p:spPr>
      </p:pic>
    </p:spTree>
    <p:extLst>
      <p:ext uri="{BB962C8B-B14F-4D97-AF65-F5344CB8AC3E}">
        <p14:creationId xmlns:p14="http://schemas.microsoft.com/office/powerpoint/2010/main" val="242498152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F91AFB-01B7-5BDA-42AF-9773FBD62247}"/>
              </a:ext>
            </a:extLst>
          </p:cNvPr>
          <p:cNvSpPr>
            <a:spLocks noGrp="1"/>
          </p:cNvSpPr>
          <p:nvPr>
            <p:ph type="dt" sz="half" idx="2"/>
          </p:nvPr>
        </p:nvSpPr>
        <p:spPr>
          <a:xfrm>
            <a:off x="628651" y="4767263"/>
            <a:ext cx="2057400" cy="273844"/>
          </a:xfrm>
          <a:prstGeom prst="rect">
            <a:avLst/>
          </a:prstGeom>
        </p:spPr>
        <p:txBody>
          <a:bodyPr vert="horz" lIns="0" tIns="0" rIns="0" bIns="0" rtlCol="0" anchor="ctr"/>
          <a:lstStyle>
            <a:lvl1pPr algn="l">
              <a:defRPr sz="800" baseline="0">
                <a:solidFill>
                  <a:schemeClr val="tx1"/>
                </a:solidFill>
                <a:latin typeface="Bitter" pitchFamily="2" charset="77"/>
              </a:defRPr>
            </a:lvl1pPr>
          </a:lstStyle>
          <a:p>
            <a:endParaRPr lang="en-US" dirty="0"/>
          </a:p>
        </p:txBody>
      </p:sp>
      <p:sp>
        <p:nvSpPr>
          <p:cNvPr id="2" name="Title Placeholder 1">
            <a:extLst>
              <a:ext uri="{FF2B5EF4-FFF2-40B4-BE49-F238E27FC236}">
                <a16:creationId xmlns:a16="http://schemas.microsoft.com/office/drawing/2014/main" id="{265E7813-8AFA-3536-42F9-8057D7F249D0}"/>
              </a:ext>
            </a:extLst>
          </p:cNvPr>
          <p:cNvSpPr>
            <a:spLocks noGrp="1"/>
          </p:cNvSpPr>
          <p:nvPr>
            <p:ph type="title"/>
          </p:nvPr>
        </p:nvSpPr>
        <p:spPr>
          <a:xfrm>
            <a:off x="628650" y="274638"/>
            <a:ext cx="7886700" cy="99377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E1DE252-DEED-66DB-E8D3-3D7056A136F7}"/>
              </a:ext>
            </a:extLst>
          </p:cNvPr>
          <p:cNvSpPr>
            <a:spLocks noGrp="1"/>
          </p:cNvSpPr>
          <p:nvPr>
            <p:ph type="body" idx="1"/>
          </p:nvPr>
        </p:nvSpPr>
        <p:spPr>
          <a:xfrm>
            <a:off x="628650" y="1369218"/>
            <a:ext cx="7886700" cy="326350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8;p4">
            <a:extLst>
              <a:ext uri="{FF2B5EF4-FFF2-40B4-BE49-F238E27FC236}">
                <a16:creationId xmlns:a16="http://schemas.microsoft.com/office/drawing/2014/main" id="{4E4AAB71-6A59-05FD-1C4B-34945FA5A8FD}"/>
              </a:ext>
            </a:extLst>
          </p:cNvPr>
          <p:cNvSpPr txBox="1">
            <a:spLocks noGrp="1"/>
          </p:cNvSpPr>
          <p:nvPr>
            <p:ph type="sldNum" idx="4"/>
          </p:nvPr>
        </p:nvSpPr>
        <p:spPr>
          <a:xfrm>
            <a:off x="7219672" y="4960937"/>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23042938"/>
      </p:ext>
    </p:extLst>
  </p:cSld>
  <p:clrMap bg1="lt1" tx1="dk1" bg2="lt2" tx2="dk2" accent1="accent1" accent2="accent2" accent3="accent3" accent4="accent4" accent5="accent5" accent6="accent6" hlink="hlink" folHlink="folHlink"/>
  <p:sldLayoutIdLst>
    <p:sldLayoutId id="2147483775" r:id="rId1"/>
    <p:sldLayoutId id="2147483785" r:id="rId2"/>
    <p:sldLayoutId id="2147483776" r:id="rId3"/>
    <p:sldLayoutId id="2147483778" r:id="rId4"/>
    <p:sldLayoutId id="2147483777" r:id="rId5"/>
    <p:sldLayoutId id="2147483783" r:id="rId6"/>
    <p:sldLayoutId id="2147483779" r:id="rId7"/>
    <p:sldLayoutId id="2147483786" r:id="rId8"/>
  </p:sldLayoutIdLst>
  <p:hf hdr="0" ftr="0" dt="0"/>
  <p:txStyles>
    <p:title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p:titleStyle>
    <p:body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2.png"/><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6.png"/><Relationship Id="rId10" Type="http://schemas.openxmlformats.org/officeDocument/2006/relationships/image" Target="../media/image40.svg"/><Relationship Id="rId4" Type="http://schemas.openxmlformats.org/officeDocument/2006/relationships/image" Target="../media/image5.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sv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7.png"/><Relationship Id="rId10"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microsoft.com/office/2018/10/relationships/comments" Target="../comments/modernComment_7FFFF521_25D9FD20.xml"/><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6.png"/><Relationship Id="rId10" Type="http://schemas.openxmlformats.org/officeDocument/2006/relationships/image" Target="../media/image40.svg"/><Relationship Id="rId4" Type="http://schemas.openxmlformats.org/officeDocument/2006/relationships/image" Target="../media/image5.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50.sv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stonybrook.edu/jobs" TargetMode="External"/><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y8uvz8tEaH5FvtNv5"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hyperlink" Target="mailto:ocm@stonybrook.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sa.stonybrook.edu/asa/ASAForms/Department/HRS" TargetMode="Externa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1979E9-B370-63F9-AA77-2282702C6333}"/>
              </a:ext>
            </a:extLst>
          </p:cNvPr>
          <p:cNvSpPr>
            <a:spLocks noGrp="1"/>
          </p:cNvSpPr>
          <p:nvPr>
            <p:ph type="subTitle" idx="1"/>
          </p:nvPr>
        </p:nvSpPr>
        <p:spPr/>
        <p:txBody>
          <a:bodyPr vert="horz" wrap="square" lIns="0" tIns="0" rIns="0" bIns="0" rtlCol="0" anchor="t">
            <a:noAutofit/>
          </a:bodyPr>
          <a:lstStyle/>
          <a:p>
            <a:r>
              <a:rPr lang="en-US" dirty="0">
                <a:latin typeface="Bitter"/>
              </a:rPr>
              <a:t>Changing the Employee Experience</a:t>
            </a:r>
            <a:endParaRPr lang="en-US" dirty="0"/>
          </a:p>
        </p:txBody>
      </p:sp>
      <p:sp>
        <p:nvSpPr>
          <p:cNvPr id="2" name="Title 1">
            <a:extLst>
              <a:ext uri="{FF2B5EF4-FFF2-40B4-BE49-F238E27FC236}">
                <a16:creationId xmlns:a16="http://schemas.microsoft.com/office/drawing/2014/main" id="{F52FC359-7157-D9F2-1D82-986273C318BD}"/>
              </a:ext>
            </a:extLst>
          </p:cNvPr>
          <p:cNvSpPr>
            <a:spLocks noGrp="1"/>
          </p:cNvSpPr>
          <p:nvPr>
            <p:ph type="ctrTitle"/>
          </p:nvPr>
        </p:nvSpPr>
        <p:spPr>
          <a:xfrm>
            <a:off x="619897" y="1722363"/>
            <a:ext cx="6554244" cy="1790700"/>
          </a:xfrm>
        </p:spPr>
        <p:txBody>
          <a:bodyPr/>
          <a:lstStyle/>
          <a:p>
            <a:r>
              <a:rPr lang="en-US" sz="8800" dirty="0">
                <a:latin typeface="Alumni Sans"/>
              </a:rPr>
              <a:t>WolfieONE:   Employee self Service (ESS)</a:t>
            </a:r>
          </a:p>
        </p:txBody>
      </p:sp>
      <p:sp>
        <p:nvSpPr>
          <p:cNvPr id="4" name="Slide Number Placeholder 3">
            <a:extLst>
              <a:ext uri="{FF2B5EF4-FFF2-40B4-BE49-F238E27FC236}">
                <a16:creationId xmlns:a16="http://schemas.microsoft.com/office/drawing/2014/main" id="{64075C0F-D076-AE7B-1614-40C19F5769CF}"/>
              </a:ext>
            </a:extLst>
          </p:cNvPr>
          <p:cNvSpPr>
            <a:spLocks noGrp="1"/>
          </p:cNvSpPr>
          <p:nvPr>
            <p:ph type="sldNum" idx="4"/>
          </p:nvPr>
        </p:nvSpPr>
        <p:spPr/>
        <p:txBody>
          <a:bodyPr/>
          <a:lstStyle/>
          <a:p>
            <a:fld id="{00000000-1234-1234-1234-123412341234}" type="slidenum">
              <a:rPr lang="en-US" smtClean="0"/>
              <a:pPr/>
              <a:t>1</a:t>
            </a:fld>
            <a:endParaRPr lang="en-US" dirty="0"/>
          </a:p>
        </p:txBody>
      </p:sp>
    </p:spTree>
    <p:extLst>
      <p:ext uri="{BB962C8B-B14F-4D97-AF65-F5344CB8AC3E}">
        <p14:creationId xmlns:p14="http://schemas.microsoft.com/office/powerpoint/2010/main" val="242011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3D7032-196C-5FC0-8F4F-44458167ED0D}"/>
              </a:ext>
            </a:extLst>
          </p:cNvPr>
          <p:cNvGrpSpPr/>
          <p:nvPr/>
        </p:nvGrpSpPr>
        <p:grpSpPr>
          <a:xfrm>
            <a:off x="108419" y="1695077"/>
            <a:ext cx="1746629" cy="2984499"/>
            <a:chOff x="108419" y="1695077"/>
            <a:chExt cx="1746629" cy="2984499"/>
          </a:xfrm>
        </p:grpSpPr>
        <p:sp>
          <p:nvSpPr>
            <p:cNvPr id="41" name="Rectangle: Rounded Corners 40">
              <a:extLst>
                <a:ext uri="{FF2B5EF4-FFF2-40B4-BE49-F238E27FC236}">
                  <a16:creationId xmlns:a16="http://schemas.microsoft.com/office/drawing/2014/main" id="{0DE689B0-4E46-7BC9-01BA-02F080C46DB1}"/>
                </a:ext>
              </a:extLst>
            </p:cNvPr>
            <p:cNvSpPr/>
            <p:nvPr/>
          </p:nvSpPr>
          <p:spPr>
            <a:xfrm>
              <a:off x="108419" y="3414219"/>
              <a:ext cx="1746629" cy="1265357"/>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t"/>
            <a:lstStyle/>
            <a:p>
              <a:pPr algn="ctr" defTabSz="685800">
                <a:buClr>
                  <a:srgbClr val="000000"/>
                </a:buClr>
              </a:pPr>
              <a:r>
                <a:rPr lang="en-US" sz="900" kern="0" dirty="0">
                  <a:solidFill>
                    <a:srgbClr val="000000"/>
                  </a:solidFill>
                  <a:latin typeface="Arial"/>
                  <a:cs typeface="Arial"/>
                  <a:sym typeface="Arial"/>
                </a:rPr>
                <a:t>Employee fills out a PDF or Paper-based request form after they find or request the right form.  </a:t>
              </a:r>
            </a:p>
            <a:p>
              <a:pPr algn="ctr" defTabSz="685800">
                <a:buClr>
                  <a:srgbClr val="000000"/>
                </a:buClr>
              </a:pPr>
              <a:endParaRPr lang="en-US" sz="900" kern="0" dirty="0">
                <a:solidFill>
                  <a:srgbClr val="000000"/>
                </a:solidFill>
                <a:latin typeface="Arial"/>
                <a:cs typeface="Arial"/>
                <a:sym typeface="Arial"/>
              </a:endParaRPr>
            </a:p>
            <a:p>
              <a:pPr algn="ctr" defTabSz="685800">
                <a:buClr>
                  <a:srgbClr val="000000"/>
                </a:buClr>
              </a:pPr>
              <a:r>
                <a:rPr lang="en-US" sz="900" kern="0" dirty="0">
                  <a:solidFill>
                    <a:srgbClr val="000000"/>
                  </a:solidFill>
                  <a:latin typeface="Arial"/>
                  <a:cs typeface="Arial"/>
                  <a:sym typeface="Arial"/>
                </a:rPr>
                <a:t>e.g. Legal Name change, Benefits, Leaves</a:t>
              </a:r>
            </a:p>
          </p:txBody>
        </p:sp>
        <p:grpSp>
          <p:nvGrpSpPr>
            <p:cNvPr id="27" name="Group 26">
              <a:extLst>
                <a:ext uri="{FF2B5EF4-FFF2-40B4-BE49-F238E27FC236}">
                  <a16:creationId xmlns:a16="http://schemas.microsoft.com/office/drawing/2014/main" id="{9AD235F3-3B30-4D6E-3604-A9288222E5E8}"/>
                </a:ext>
              </a:extLst>
            </p:cNvPr>
            <p:cNvGrpSpPr/>
            <p:nvPr/>
          </p:nvGrpSpPr>
          <p:grpSpPr>
            <a:xfrm>
              <a:off x="368489" y="1695077"/>
              <a:ext cx="1395433" cy="1413128"/>
              <a:chOff x="7175500" y="3619500"/>
              <a:chExt cx="1559944" cy="1559944"/>
            </a:xfrm>
          </p:grpSpPr>
          <p:pic>
            <p:nvPicPr>
              <p:cNvPr id="25" name="Graphic 24" descr="A white line drawing of a piece of paper and a pen&#10;&#10;Description automatically generated">
                <a:extLst>
                  <a:ext uri="{FF2B5EF4-FFF2-40B4-BE49-F238E27FC236}">
                    <a16:creationId xmlns:a16="http://schemas.microsoft.com/office/drawing/2014/main" id="{CF42153C-D7C3-1510-1747-1984CCA9B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5500" y="3619500"/>
                <a:ext cx="1559944" cy="1559944"/>
              </a:xfrm>
              <a:prstGeom prst="rect">
                <a:avLst/>
              </a:prstGeom>
            </p:spPr>
          </p:pic>
          <p:sp>
            <p:nvSpPr>
              <p:cNvPr id="26" name="TextBox 10">
                <a:extLst>
                  <a:ext uri="{FF2B5EF4-FFF2-40B4-BE49-F238E27FC236}">
                    <a16:creationId xmlns:a16="http://schemas.microsoft.com/office/drawing/2014/main" id="{598DF1AA-FDE2-7D78-A641-6B3D55BDE968}"/>
                  </a:ext>
                </a:extLst>
              </p:cNvPr>
              <p:cNvSpPr txBox="1"/>
              <p:nvPr/>
            </p:nvSpPr>
            <p:spPr>
              <a:xfrm>
                <a:off x="7390600" y="4097546"/>
                <a:ext cx="887880" cy="484148"/>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r>
                  <a:rPr lang="en-US" sz="1200" b="1" kern="0" dirty="0">
                    <a:solidFill>
                      <a:srgbClr val="990000">
                        <a:lumMod val="76000"/>
                      </a:srgbClr>
                    </a:solidFill>
                  </a:rPr>
                  <a:t>HRS Forms</a:t>
                </a:r>
              </a:p>
            </p:txBody>
          </p:sp>
        </p:grpSp>
      </p:grpSp>
      <p:grpSp>
        <p:nvGrpSpPr>
          <p:cNvPr id="5" name="Group 4">
            <a:extLst>
              <a:ext uri="{FF2B5EF4-FFF2-40B4-BE49-F238E27FC236}">
                <a16:creationId xmlns:a16="http://schemas.microsoft.com/office/drawing/2014/main" id="{075C1DA2-48AC-6930-A74B-E64D571C2BFB}"/>
              </a:ext>
            </a:extLst>
          </p:cNvPr>
          <p:cNvGrpSpPr/>
          <p:nvPr/>
        </p:nvGrpSpPr>
        <p:grpSpPr>
          <a:xfrm>
            <a:off x="2502767" y="1695076"/>
            <a:ext cx="1292736" cy="3119149"/>
            <a:chOff x="1936029" y="1703014"/>
            <a:chExt cx="1292736" cy="3119149"/>
          </a:xfrm>
        </p:grpSpPr>
        <p:pic>
          <p:nvPicPr>
            <p:cNvPr id="29" name="Graphic 28" descr="A white line drawing of a mail and a paper&#10;&#10;Description automatically generated">
              <a:extLst>
                <a:ext uri="{FF2B5EF4-FFF2-40B4-BE49-F238E27FC236}">
                  <a16:creationId xmlns:a16="http://schemas.microsoft.com/office/drawing/2014/main" id="{2EC29750-7619-F381-1EF1-7774B93FF6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2360" y="1703014"/>
              <a:ext cx="1276405" cy="1225946"/>
            </a:xfrm>
            <a:prstGeom prst="rect">
              <a:avLst/>
            </a:prstGeom>
          </p:spPr>
        </p:pic>
        <p:sp>
          <p:nvSpPr>
            <p:cNvPr id="42" name="Rectangle: Rounded Corners 41">
              <a:extLst>
                <a:ext uri="{FF2B5EF4-FFF2-40B4-BE49-F238E27FC236}">
                  <a16:creationId xmlns:a16="http://schemas.microsoft.com/office/drawing/2014/main" id="{EA90F7F4-7E81-6949-682C-E13C1D94ABF0}"/>
                </a:ext>
              </a:extLst>
            </p:cNvPr>
            <p:cNvSpPr/>
            <p:nvPr/>
          </p:nvSpPr>
          <p:spPr>
            <a:xfrm>
              <a:off x="1936029" y="3414219"/>
              <a:ext cx="1169300" cy="1407944"/>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t"/>
            <a:lstStyle/>
            <a:p>
              <a:pPr algn="ctr" defTabSz="685800">
                <a:buClr>
                  <a:srgbClr val="000000"/>
                </a:buClr>
              </a:pPr>
              <a:r>
                <a:rPr lang="en-US" sz="1050" kern="0" dirty="0">
                  <a:solidFill>
                    <a:srgbClr val="000000"/>
                  </a:solidFill>
                  <a:latin typeface="Arial"/>
                  <a:cs typeface="Arial"/>
                  <a:sym typeface="Arial"/>
                </a:rPr>
                <a:t>PDF is emailed or delivered to HR for the change.</a:t>
              </a:r>
            </a:p>
          </p:txBody>
        </p:sp>
      </p:grpSp>
      <p:grpSp>
        <p:nvGrpSpPr>
          <p:cNvPr id="11" name="Group 10">
            <a:extLst>
              <a:ext uri="{FF2B5EF4-FFF2-40B4-BE49-F238E27FC236}">
                <a16:creationId xmlns:a16="http://schemas.microsoft.com/office/drawing/2014/main" id="{B6168EEE-205A-DC67-F5DA-48338FFAF982}"/>
              </a:ext>
            </a:extLst>
          </p:cNvPr>
          <p:cNvGrpSpPr/>
          <p:nvPr/>
        </p:nvGrpSpPr>
        <p:grpSpPr>
          <a:xfrm>
            <a:off x="7101021" y="1598205"/>
            <a:ext cx="1399079" cy="3175793"/>
            <a:chOff x="5711959" y="1574392"/>
            <a:chExt cx="1399079" cy="3175793"/>
          </a:xfrm>
        </p:grpSpPr>
        <p:pic>
          <p:nvPicPr>
            <p:cNvPr id="31" name="Graphic 30">
              <a:extLst>
                <a:ext uri="{FF2B5EF4-FFF2-40B4-BE49-F238E27FC236}">
                  <a16:creationId xmlns:a16="http://schemas.microsoft.com/office/drawing/2014/main" id="{ADA46A70-7599-1A01-8121-6BAC688D63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83776" y="1574392"/>
              <a:ext cx="1274608" cy="1350503"/>
            </a:xfrm>
            <a:prstGeom prst="rect">
              <a:avLst/>
            </a:prstGeom>
          </p:spPr>
        </p:pic>
        <p:sp>
          <p:nvSpPr>
            <p:cNvPr id="44" name="Rectangle: Rounded Corners 43">
              <a:extLst>
                <a:ext uri="{FF2B5EF4-FFF2-40B4-BE49-F238E27FC236}">
                  <a16:creationId xmlns:a16="http://schemas.microsoft.com/office/drawing/2014/main" id="{8A039274-30C8-951D-A0D2-715A8F9A89F8}"/>
                </a:ext>
              </a:extLst>
            </p:cNvPr>
            <p:cNvSpPr/>
            <p:nvPr/>
          </p:nvSpPr>
          <p:spPr>
            <a:xfrm>
              <a:off x="5711959" y="3342241"/>
              <a:ext cx="1399079" cy="1407944"/>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t"/>
            <a:lstStyle/>
            <a:p>
              <a:pPr algn="ctr" defTabSz="685800">
                <a:buClr>
                  <a:srgbClr val="000000"/>
                </a:buClr>
              </a:pPr>
              <a:r>
                <a:rPr lang="en-US" sz="900" kern="0" dirty="0">
                  <a:solidFill>
                    <a:srgbClr val="000000"/>
                  </a:solidFill>
                  <a:latin typeface="Arial"/>
                  <a:cs typeface="Arial"/>
                  <a:sym typeface="Arial"/>
                </a:rPr>
                <a:t>Information/change is manually entered in a system like PeopleSoft or Oracle EBS by HR team.</a:t>
              </a:r>
            </a:p>
          </p:txBody>
        </p:sp>
      </p:grpSp>
      <p:grpSp>
        <p:nvGrpSpPr>
          <p:cNvPr id="10" name="Group 9">
            <a:extLst>
              <a:ext uri="{FF2B5EF4-FFF2-40B4-BE49-F238E27FC236}">
                <a16:creationId xmlns:a16="http://schemas.microsoft.com/office/drawing/2014/main" id="{0C63FD8F-7437-B4D2-03CB-F4A8A6DEF18A}"/>
              </a:ext>
            </a:extLst>
          </p:cNvPr>
          <p:cNvGrpSpPr/>
          <p:nvPr/>
        </p:nvGrpSpPr>
        <p:grpSpPr>
          <a:xfrm>
            <a:off x="4352192" y="1558803"/>
            <a:ext cx="2478221" cy="3253159"/>
            <a:chOff x="3226412" y="1519115"/>
            <a:chExt cx="2485535" cy="3516674"/>
          </a:xfrm>
        </p:grpSpPr>
        <p:sp>
          <p:nvSpPr>
            <p:cNvPr id="4" name="Rectangle 3">
              <a:extLst>
                <a:ext uri="{FF2B5EF4-FFF2-40B4-BE49-F238E27FC236}">
                  <a16:creationId xmlns:a16="http://schemas.microsoft.com/office/drawing/2014/main" id="{806BFF7D-0257-EEC4-2DF0-068DED57E457}"/>
                </a:ext>
              </a:extLst>
            </p:cNvPr>
            <p:cNvSpPr/>
            <p:nvPr/>
          </p:nvSpPr>
          <p:spPr>
            <a:xfrm>
              <a:off x="3489815" y="1519115"/>
              <a:ext cx="2222132" cy="3422284"/>
            </a:xfrm>
            <a:prstGeom prst="rect">
              <a:avLst/>
            </a:prstGeom>
            <a:solidFill>
              <a:schemeClr val="tx2"/>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srgbClr val="FFFFFF"/>
                </a:solidFill>
                <a:latin typeface="Arial"/>
                <a:sym typeface="Arial"/>
              </a:endParaRPr>
            </a:p>
          </p:txBody>
        </p:sp>
        <p:grpSp>
          <p:nvGrpSpPr>
            <p:cNvPr id="35" name="Group 34">
              <a:extLst>
                <a:ext uri="{FF2B5EF4-FFF2-40B4-BE49-F238E27FC236}">
                  <a16:creationId xmlns:a16="http://schemas.microsoft.com/office/drawing/2014/main" id="{D72EABC6-631C-5BF2-A7F6-DC918FE8BBFA}"/>
                </a:ext>
              </a:extLst>
            </p:cNvPr>
            <p:cNvGrpSpPr/>
            <p:nvPr/>
          </p:nvGrpSpPr>
          <p:grpSpPr>
            <a:xfrm>
              <a:off x="3814770" y="1695076"/>
              <a:ext cx="1345804" cy="1225946"/>
              <a:chOff x="4415047" y="1664179"/>
              <a:chExt cx="1559944" cy="1488056"/>
            </a:xfrm>
          </p:grpSpPr>
          <p:pic>
            <p:nvPicPr>
              <p:cNvPr id="32" name="Graphic 31" descr="A white line drawing of people and a document&#10;&#10;Description automatically generated">
                <a:extLst>
                  <a:ext uri="{FF2B5EF4-FFF2-40B4-BE49-F238E27FC236}">
                    <a16:creationId xmlns:a16="http://schemas.microsoft.com/office/drawing/2014/main" id="{BA7E70E9-5E91-EBA3-7609-6ABF6BFF3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15047" y="1664179"/>
                <a:ext cx="1559944" cy="1488056"/>
              </a:xfrm>
              <a:prstGeom prst="rect">
                <a:avLst/>
              </a:prstGeom>
            </p:spPr>
          </p:pic>
          <p:sp>
            <p:nvSpPr>
              <p:cNvPr id="33" name="TextBox 32">
                <a:extLst>
                  <a:ext uri="{FF2B5EF4-FFF2-40B4-BE49-F238E27FC236}">
                    <a16:creationId xmlns:a16="http://schemas.microsoft.com/office/drawing/2014/main" id="{BD2045AF-2F34-0600-0163-F2EF9DE1AEC2}"/>
                  </a:ext>
                </a:extLst>
              </p:cNvPr>
              <p:cNvSpPr txBox="1"/>
              <p:nvPr/>
            </p:nvSpPr>
            <p:spPr>
              <a:xfrm>
                <a:off x="4816735" y="1914426"/>
                <a:ext cx="759444" cy="100866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Clr>
                    <a:srgbClr val="000000"/>
                  </a:buClr>
                </a:pPr>
                <a:endParaRPr lang="en-US" sz="4950" b="1" kern="0" dirty="0">
                  <a:solidFill>
                    <a:srgbClr val="000000"/>
                  </a:solidFill>
                  <a:latin typeface="Arial"/>
                  <a:cs typeface="Arial"/>
                </a:endParaRPr>
              </a:p>
            </p:txBody>
          </p:sp>
        </p:grpSp>
        <p:sp>
          <p:nvSpPr>
            <p:cNvPr id="43" name="Rectangle: Rounded Corners 42">
              <a:extLst>
                <a:ext uri="{FF2B5EF4-FFF2-40B4-BE49-F238E27FC236}">
                  <a16:creationId xmlns:a16="http://schemas.microsoft.com/office/drawing/2014/main" id="{9C209D5B-1DC5-DB64-568D-CBCA06F176E6}"/>
                </a:ext>
              </a:extLst>
            </p:cNvPr>
            <p:cNvSpPr/>
            <p:nvPr/>
          </p:nvSpPr>
          <p:spPr>
            <a:xfrm>
              <a:off x="3375928" y="3466042"/>
              <a:ext cx="2336019" cy="1569747"/>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t"/>
            <a:lstStyle/>
            <a:p>
              <a:pPr algn="ctr" defTabSz="685800">
                <a:buClr>
                  <a:srgbClr val="000000"/>
                </a:buClr>
              </a:pPr>
              <a:r>
                <a:rPr lang="en-US" sz="900" kern="0" dirty="0">
                  <a:solidFill>
                    <a:srgbClr val="000000"/>
                  </a:solidFill>
                  <a:latin typeface="Arial"/>
                  <a:cs typeface="Arial"/>
                  <a:sym typeface="Arial"/>
                </a:rPr>
                <a:t>From a group email it goes through a non-transparent approval process.  </a:t>
              </a:r>
              <a:endParaRPr lang="en-US" sz="900" kern="0" dirty="0">
                <a:solidFill>
                  <a:srgbClr val="000000"/>
                </a:solidFill>
                <a:latin typeface="Arial"/>
                <a:sym typeface="Arial"/>
              </a:endParaRPr>
            </a:p>
            <a:p>
              <a:pPr algn="ctr" defTabSz="685800">
                <a:buClr>
                  <a:srgbClr val="000000"/>
                </a:buClr>
              </a:pPr>
              <a:endParaRPr lang="en-US" sz="900" kern="0" dirty="0">
                <a:solidFill>
                  <a:srgbClr val="000000"/>
                </a:solidFill>
                <a:latin typeface="Arial"/>
                <a:cs typeface="Arial"/>
                <a:sym typeface="Arial"/>
              </a:endParaRPr>
            </a:p>
            <a:p>
              <a:pPr algn="ctr" defTabSz="685800">
                <a:buClr>
                  <a:srgbClr val="000000"/>
                </a:buClr>
              </a:pPr>
              <a:r>
                <a:rPr lang="en-US" sz="900" kern="0" dirty="0">
                  <a:solidFill>
                    <a:srgbClr val="000000"/>
                  </a:solidFill>
                  <a:latin typeface="Arial"/>
                  <a:cs typeface="Arial"/>
                  <a:sym typeface="Arial"/>
                </a:rPr>
                <a:t>If filled out incorrectly, </a:t>
              </a:r>
              <a:br>
                <a:rPr lang="en-US" sz="900" kern="0" dirty="0">
                  <a:latin typeface="Arial"/>
                  <a:cs typeface="Arial"/>
                </a:rPr>
              </a:br>
              <a:r>
                <a:rPr lang="en-US" sz="900" kern="0" dirty="0">
                  <a:solidFill>
                    <a:srgbClr val="000000"/>
                  </a:solidFill>
                  <a:latin typeface="Arial"/>
                  <a:cs typeface="Arial"/>
                  <a:sym typeface="Arial"/>
                </a:rPr>
                <a:t>it may go back to the initiator.</a:t>
              </a:r>
              <a:endParaRPr lang="en-US" sz="900" kern="0" dirty="0">
                <a:solidFill>
                  <a:srgbClr val="000000"/>
                </a:solidFill>
                <a:latin typeface="Arial"/>
                <a:sym typeface="Arial"/>
              </a:endParaRPr>
            </a:p>
          </p:txBody>
        </p:sp>
        <p:pic>
          <p:nvPicPr>
            <p:cNvPr id="3" name="Graphic 2" descr="A white arrows on a black background&#10;&#10;Description automatically generated">
              <a:extLst>
                <a:ext uri="{FF2B5EF4-FFF2-40B4-BE49-F238E27FC236}">
                  <a16:creationId xmlns:a16="http://schemas.microsoft.com/office/drawing/2014/main" id="{C3E6CA9C-D5EA-F3A4-EACA-7F70FB528B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26412" y="1958731"/>
              <a:ext cx="430151" cy="449568"/>
            </a:xfrm>
            <a:prstGeom prst="rect">
              <a:avLst/>
            </a:prstGeom>
          </p:spPr>
        </p:pic>
      </p:grpSp>
      <p:sp>
        <p:nvSpPr>
          <p:cNvPr id="7" name="Arrow: Right 6">
            <a:extLst>
              <a:ext uri="{FF2B5EF4-FFF2-40B4-BE49-F238E27FC236}">
                <a16:creationId xmlns:a16="http://schemas.microsoft.com/office/drawing/2014/main" id="{B910125C-07FD-A965-E3F2-7822CCA74B94}"/>
              </a:ext>
            </a:extLst>
          </p:cNvPr>
          <p:cNvSpPr/>
          <p:nvPr/>
        </p:nvSpPr>
        <p:spPr>
          <a:xfrm>
            <a:off x="269875" y="1285876"/>
            <a:ext cx="8635999" cy="103187"/>
          </a:xfrm>
          <a:prstGeom prst="rightArrow">
            <a:avLst/>
          </a:prstGeom>
          <a:solidFill>
            <a:srgbClr val="C0000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srgbClr val="FFFFFF"/>
              </a:solidFill>
              <a:latin typeface="Arial"/>
              <a:sym typeface="Arial"/>
            </a:endParaRPr>
          </a:p>
        </p:txBody>
      </p:sp>
      <p:sp>
        <p:nvSpPr>
          <p:cNvPr id="17" name="Oval 16">
            <a:extLst>
              <a:ext uri="{FF2B5EF4-FFF2-40B4-BE49-F238E27FC236}">
                <a16:creationId xmlns:a16="http://schemas.microsoft.com/office/drawing/2014/main" id="{1A8D25BB-8A14-3523-CA24-D21704EEB2F4}"/>
              </a:ext>
            </a:extLst>
          </p:cNvPr>
          <p:cNvSpPr/>
          <p:nvPr/>
        </p:nvSpPr>
        <p:spPr>
          <a:xfrm>
            <a:off x="746125" y="1230313"/>
            <a:ext cx="222250" cy="214313"/>
          </a:xfrm>
          <a:prstGeom prst="ellipse">
            <a:avLst/>
          </a:prstGeom>
          <a:solidFill>
            <a:schemeClr val="bg1">
              <a:lumMod val="20000"/>
              <a:lumOff val="8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srgbClr val="FFFFFF"/>
              </a:solidFill>
              <a:latin typeface="Arial"/>
              <a:sym typeface="Arial"/>
            </a:endParaRPr>
          </a:p>
        </p:txBody>
      </p:sp>
      <p:sp>
        <p:nvSpPr>
          <p:cNvPr id="18" name="Oval 17">
            <a:extLst>
              <a:ext uri="{FF2B5EF4-FFF2-40B4-BE49-F238E27FC236}">
                <a16:creationId xmlns:a16="http://schemas.microsoft.com/office/drawing/2014/main" id="{43DB80E4-E444-36BD-70E9-EBF33FB9A828}"/>
              </a:ext>
            </a:extLst>
          </p:cNvPr>
          <p:cNvSpPr/>
          <p:nvPr/>
        </p:nvSpPr>
        <p:spPr>
          <a:xfrm>
            <a:off x="3035300" y="1230312"/>
            <a:ext cx="222250" cy="214313"/>
          </a:xfrm>
          <a:prstGeom prst="ellipse">
            <a:avLst/>
          </a:prstGeom>
          <a:solidFill>
            <a:schemeClr val="bg1">
              <a:lumMod val="20000"/>
              <a:lumOff val="8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srgbClr val="FFFFFF"/>
              </a:solidFill>
              <a:latin typeface="Arial"/>
              <a:sym typeface="Arial"/>
            </a:endParaRPr>
          </a:p>
        </p:txBody>
      </p:sp>
      <p:sp>
        <p:nvSpPr>
          <p:cNvPr id="19" name="Oval 18">
            <a:extLst>
              <a:ext uri="{FF2B5EF4-FFF2-40B4-BE49-F238E27FC236}">
                <a16:creationId xmlns:a16="http://schemas.microsoft.com/office/drawing/2014/main" id="{A970EF94-79E8-7C0D-7B5D-42407A2DB3B7}"/>
              </a:ext>
            </a:extLst>
          </p:cNvPr>
          <p:cNvSpPr/>
          <p:nvPr/>
        </p:nvSpPr>
        <p:spPr>
          <a:xfrm>
            <a:off x="5478462" y="1230313"/>
            <a:ext cx="222250" cy="214313"/>
          </a:xfrm>
          <a:prstGeom prst="ellipse">
            <a:avLst/>
          </a:prstGeom>
          <a:solidFill>
            <a:schemeClr val="bg1">
              <a:lumMod val="20000"/>
              <a:lumOff val="8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srgbClr val="FFFFFF"/>
              </a:solidFill>
              <a:latin typeface="Arial"/>
              <a:sym typeface="Arial"/>
            </a:endParaRPr>
          </a:p>
        </p:txBody>
      </p:sp>
      <p:sp>
        <p:nvSpPr>
          <p:cNvPr id="20" name="Oval 19">
            <a:extLst>
              <a:ext uri="{FF2B5EF4-FFF2-40B4-BE49-F238E27FC236}">
                <a16:creationId xmlns:a16="http://schemas.microsoft.com/office/drawing/2014/main" id="{1A393949-B22F-8CAC-E350-21D04EEB3B62}"/>
              </a:ext>
            </a:extLst>
          </p:cNvPr>
          <p:cNvSpPr/>
          <p:nvPr/>
        </p:nvSpPr>
        <p:spPr>
          <a:xfrm>
            <a:off x="7691438" y="1230312"/>
            <a:ext cx="222250" cy="214313"/>
          </a:xfrm>
          <a:prstGeom prst="ellipse">
            <a:avLst/>
          </a:prstGeom>
          <a:solidFill>
            <a:schemeClr val="bg1">
              <a:lumMod val="20000"/>
              <a:lumOff val="8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srgbClr val="FFFFFF"/>
              </a:solidFill>
              <a:latin typeface="Arial"/>
              <a:sym typeface="Arial"/>
            </a:endParaRPr>
          </a:p>
        </p:txBody>
      </p:sp>
      <p:sp>
        <p:nvSpPr>
          <p:cNvPr id="8" name="TextBox 7">
            <a:extLst>
              <a:ext uri="{FF2B5EF4-FFF2-40B4-BE49-F238E27FC236}">
                <a16:creationId xmlns:a16="http://schemas.microsoft.com/office/drawing/2014/main" id="{B3C08FCF-04D4-660F-7AFF-62842EA87C1F}"/>
              </a:ext>
            </a:extLst>
          </p:cNvPr>
          <p:cNvSpPr txBox="1"/>
          <p:nvPr/>
        </p:nvSpPr>
        <p:spPr>
          <a:xfrm>
            <a:off x="33726" y="153575"/>
            <a:ext cx="9187671" cy="523220"/>
          </a:xfrm>
          <a:prstGeom prst="rect">
            <a:avLst/>
          </a:prstGeom>
          <a:solidFill>
            <a:schemeClr val="tx2"/>
          </a:solidFill>
        </p:spPr>
        <p:txBody>
          <a:bodyPr wrap="square" rtlCol="0">
            <a:spAutoFit/>
          </a:bodyPr>
          <a:lstStyle/>
          <a:p>
            <a:r>
              <a:rPr lang="en-US" sz="2800" b="1" dirty="0"/>
              <a:t>Current State Requests as PDFs  </a:t>
            </a:r>
            <a:r>
              <a:rPr lang="en-US" sz="2800" b="1" i="1" dirty="0"/>
              <a:t>Demonstration</a:t>
            </a:r>
          </a:p>
        </p:txBody>
      </p:sp>
      <p:sp>
        <p:nvSpPr>
          <p:cNvPr id="6" name="Slide Number Placeholder 5">
            <a:extLst>
              <a:ext uri="{FF2B5EF4-FFF2-40B4-BE49-F238E27FC236}">
                <a16:creationId xmlns:a16="http://schemas.microsoft.com/office/drawing/2014/main" id="{3A69D033-D9E2-8211-4100-5FE370CA0A59}"/>
              </a:ext>
            </a:extLst>
          </p:cNvPr>
          <p:cNvSpPr>
            <a:spLocks noGrp="1"/>
          </p:cNvSpPr>
          <p:nvPr>
            <p:ph type="sldNum" idx="12"/>
          </p:nvPr>
        </p:nvSpPr>
        <p:spPr/>
        <p:txBody>
          <a:bodyPr/>
          <a:lstStyle/>
          <a:p>
            <a:fld id="{00000000-1234-1234-1234-123412341234}" type="slidenum">
              <a:rPr lang="en-US" smtClean="0"/>
              <a:pPr/>
              <a:t>10</a:t>
            </a:fld>
            <a:endParaRPr lang="en-US" dirty="0"/>
          </a:p>
        </p:txBody>
      </p:sp>
    </p:spTree>
    <p:extLst>
      <p:ext uri="{BB962C8B-B14F-4D97-AF65-F5344CB8AC3E}">
        <p14:creationId xmlns:p14="http://schemas.microsoft.com/office/powerpoint/2010/main" val="36403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0B1036-A085-1F0D-AB0A-ACD82D22DCD5}"/>
              </a:ext>
            </a:extLst>
          </p:cNvPr>
          <p:cNvSpPr/>
          <p:nvPr/>
        </p:nvSpPr>
        <p:spPr>
          <a:xfrm>
            <a:off x="0" y="0"/>
            <a:ext cx="2694680" cy="54448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AB4705-4679-009B-F72A-1584CD7BED32}"/>
              </a:ext>
            </a:extLst>
          </p:cNvPr>
          <p:cNvSpPr>
            <a:spLocks noGrp="1"/>
          </p:cNvSpPr>
          <p:nvPr>
            <p:ph type="body" idx="1"/>
          </p:nvPr>
        </p:nvSpPr>
        <p:spPr>
          <a:xfrm>
            <a:off x="0" y="544482"/>
            <a:ext cx="2694680" cy="4599017"/>
          </a:xfrm>
          <a:solidFill>
            <a:schemeClr val="bg2"/>
          </a:solidFill>
        </p:spPr>
        <p:txBody>
          <a:bodyPr lIns="68580" tIns="34290" rIns="68580" bIns="34290" anchor="t"/>
          <a:lstStyle/>
          <a:p>
            <a:pPr marL="182880"/>
            <a:endParaRPr lang="en-US" sz="1200" b="0" i="1" dirty="0">
              <a:latin typeface="Bitter"/>
            </a:endParaRPr>
          </a:p>
          <a:p>
            <a:pPr marL="182880"/>
            <a:endParaRPr lang="en-US" sz="1200" b="0" i="1" dirty="0">
              <a:latin typeface="Bitter"/>
            </a:endParaRPr>
          </a:p>
          <a:p>
            <a:pPr marL="182880"/>
            <a:r>
              <a:rPr lang="en-US" sz="1200" b="0" i="1" dirty="0">
                <a:latin typeface="Bitter"/>
              </a:rPr>
              <a:t>Example:</a:t>
            </a:r>
          </a:p>
          <a:p>
            <a:pPr marL="182880"/>
            <a:r>
              <a:rPr lang="en-US" sz="1200" b="0" dirty="0">
                <a:latin typeface="Bitter"/>
              </a:rPr>
              <a:t>address or phone number change</a:t>
            </a:r>
          </a:p>
          <a:p>
            <a:pPr marL="182880"/>
            <a:endParaRPr lang="en-US" sz="1200" b="0" dirty="0">
              <a:latin typeface="Bitter"/>
            </a:endParaRPr>
          </a:p>
          <a:p>
            <a:pPr marL="182880"/>
            <a:endParaRPr lang="en-US" sz="1200" b="0" dirty="0">
              <a:latin typeface="Bitter"/>
            </a:endParaRPr>
          </a:p>
          <a:p>
            <a:pPr marL="182880"/>
            <a:endParaRPr lang="en-US" sz="1200" b="0" dirty="0">
              <a:latin typeface="Bitter"/>
            </a:endParaRPr>
          </a:p>
          <a:p>
            <a:pPr marL="182880"/>
            <a:r>
              <a:rPr lang="en-US" sz="1200" b="0" i="1" dirty="0">
                <a:latin typeface="Bitter"/>
              </a:rPr>
              <a:t>Examples</a:t>
            </a:r>
            <a:r>
              <a:rPr lang="en-US" sz="1200" b="0" dirty="0">
                <a:latin typeface="Bitter"/>
              </a:rPr>
              <a:t>:</a:t>
            </a:r>
            <a:endParaRPr lang="en-US" sz="1200" dirty="0">
              <a:latin typeface="Bitter"/>
            </a:endParaRPr>
          </a:p>
          <a:p>
            <a:pPr marL="411480" indent="-228600">
              <a:buFont typeface="+mj-lt"/>
              <a:buAutoNum type="arabicPeriod"/>
            </a:pPr>
            <a:r>
              <a:rPr lang="en-US" sz="1200" b="0" dirty="0">
                <a:latin typeface="Bitter"/>
              </a:rPr>
              <a:t>A legal name change will            require</a:t>
            </a:r>
            <a:r>
              <a:rPr lang="en-US" sz="1200" dirty="0">
                <a:latin typeface="Bitter"/>
              </a:rPr>
              <a:t> </a:t>
            </a:r>
          </a:p>
          <a:p>
            <a:pPr marL="754380" lvl="1" indent="-228600">
              <a:buFont typeface="Arial" panose="020B0604020202020204" pitchFamily="34" charset="0"/>
              <a:buChar char="•"/>
            </a:pPr>
            <a:r>
              <a:rPr lang="en-US" sz="900" b="0" dirty="0">
                <a:latin typeface="Bitter"/>
              </a:rPr>
              <a:t>Spelling of new name</a:t>
            </a:r>
          </a:p>
          <a:p>
            <a:pPr marL="754380" lvl="1" indent="-228600">
              <a:buFont typeface="Arial" panose="020B0604020202020204" pitchFamily="34" charset="0"/>
              <a:buChar char="•"/>
            </a:pPr>
            <a:r>
              <a:rPr lang="en-US" sz="900" b="0" dirty="0">
                <a:latin typeface="Bitter"/>
              </a:rPr>
              <a:t>Uploading supporting documents</a:t>
            </a:r>
          </a:p>
          <a:p>
            <a:pPr marL="411480" indent="-228600">
              <a:buFont typeface="+mj-lt"/>
              <a:buAutoNum type="arabicPeriod"/>
            </a:pPr>
            <a:r>
              <a:rPr lang="en-US" sz="1200" b="0" dirty="0">
                <a:latin typeface="Bitter"/>
              </a:rPr>
              <a:t>New Hire Onboarding will require additional tasks.</a:t>
            </a:r>
          </a:p>
          <a:p>
            <a:pPr marL="754380" lvl="1" indent="-228600">
              <a:spcBef>
                <a:spcPts val="0"/>
              </a:spcBef>
              <a:buFont typeface="Arial" panose="020B0604020202020204" pitchFamily="34" charset="0"/>
              <a:buChar char="•"/>
            </a:pPr>
            <a:r>
              <a:rPr lang="en-US" sz="900" b="0" dirty="0">
                <a:latin typeface="Bitter"/>
              </a:rPr>
              <a:t>Welcome</a:t>
            </a:r>
          </a:p>
          <a:p>
            <a:pPr marL="754380" lvl="1" indent="-228600">
              <a:spcBef>
                <a:spcPts val="0"/>
              </a:spcBef>
              <a:buFont typeface="Arial" panose="020B0604020202020204" pitchFamily="34" charset="0"/>
              <a:buChar char="•"/>
            </a:pPr>
            <a:r>
              <a:rPr lang="en-US" sz="900" b="0" dirty="0">
                <a:latin typeface="Bitter"/>
              </a:rPr>
              <a:t>Policies</a:t>
            </a:r>
          </a:p>
          <a:p>
            <a:pPr marL="754380" lvl="1" indent="-228600">
              <a:spcBef>
                <a:spcPts val="0"/>
              </a:spcBef>
              <a:buFont typeface="Arial" panose="020B0604020202020204" pitchFamily="34" charset="0"/>
              <a:buChar char="•"/>
            </a:pPr>
            <a:r>
              <a:rPr lang="en-US" sz="900" b="0" dirty="0">
                <a:latin typeface="Bitter"/>
              </a:rPr>
              <a:t>Benefit Information</a:t>
            </a:r>
          </a:p>
          <a:p>
            <a:pPr marL="754380" lvl="1" indent="-228600">
              <a:spcBef>
                <a:spcPts val="0"/>
              </a:spcBef>
              <a:buFont typeface="Arial" panose="020B0604020202020204" pitchFamily="34" charset="0"/>
              <a:buChar char="•"/>
            </a:pPr>
            <a:r>
              <a:rPr lang="en-US" sz="900" b="0" dirty="0">
                <a:latin typeface="Bitter"/>
              </a:rPr>
              <a:t>More…</a:t>
            </a:r>
          </a:p>
          <a:p>
            <a:pPr marL="182880"/>
            <a:endParaRPr lang="en-US" sz="1200" b="0" dirty="0">
              <a:latin typeface="Bitter"/>
            </a:endParaRPr>
          </a:p>
          <a:p>
            <a:pPr marL="182880"/>
            <a:r>
              <a:rPr lang="en-US" sz="1200" b="0" dirty="0">
                <a:latin typeface="Bitter"/>
              </a:rPr>
              <a:t> </a:t>
            </a:r>
            <a:endParaRPr lang="en-US" sz="1050" dirty="0"/>
          </a:p>
          <a:p>
            <a:endParaRPr lang="en-US" sz="1350" dirty="0"/>
          </a:p>
        </p:txBody>
      </p:sp>
      <p:sp>
        <p:nvSpPr>
          <p:cNvPr id="5" name="Text Placeholder 4">
            <a:extLst>
              <a:ext uri="{FF2B5EF4-FFF2-40B4-BE49-F238E27FC236}">
                <a16:creationId xmlns:a16="http://schemas.microsoft.com/office/drawing/2014/main" id="{1B0D23AE-47E6-BA98-17DF-3B7AFF0914B7}"/>
              </a:ext>
            </a:extLst>
          </p:cNvPr>
          <p:cNvSpPr>
            <a:spLocks noGrp="1"/>
          </p:cNvSpPr>
          <p:nvPr>
            <p:ph type="body" sz="quarter" idx="3"/>
          </p:nvPr>
        </p:nvSpPr>
        <p:spPr>
          <a:xfrm>
            <a:off x="2866179" y="554448"/>
            <a:ext cx="4570016" cy="253614"/>
          </a:xfrm>
        </p:spPr>
        <p:txBody>
          <a:bodyPr lIns="68580" tIns="34290" rIns="68580" bIns="34290" anchor="b"/>
          <a:lstStyle/>
          <a:p>
            <a:r>
              <a:rPr lang="en-US" sz="1200" b="0" dirty="0"/>
              <a:t>Click to view screenshots of an Onboarding Journey:</a:t>
            </a:r>
          </a:p>
        </p:txBody>
      </p:sp>
      <p:pic>
        <p:nvPicPr>
          <p:cNvPr id="12" name="Picture 11" descr="A screenshot of a computer&#10;&#10;Description automatically generated">
            <a:extLst>
              <a:ext uri="{FF2B5EF4-FFF2-40B4-BE49-F238E27FC236}">
                <a16:creationId xmlns:a16="http://schemas.microsoft.com/office/drawing/2014/main" id="{4C1CC8EC-F998-3A18-F42D-8F3F5B0D1938}"/>
              </a:ext>
            </a:extLst>
          </p:cNvPr>
          <p:cNvPicPr>
            <a:picLocks noChangeAspect="1"/>
          </p:cNvPicPr>
          <p:nvPr/>
        </p:nvPicPr>
        <p:blipFill>
          <a:blip r:embed="rId3"/>
          <a:stretch>
            <a:fillRect/>
          </a:stretch>
        </p:blipFill>
        <p:spPr>
          <a:xfrm>
            <a:off x="2866179" y="926910"/>
            <a:ext cx="4920744" cy="3626510"/>
          </a:xfrm>
          <a:prstGeom prst="rect">
            <a:avLst/>
          </a:prstGeom>
        </p:spPr>
      </p:pic>
      <p:sp>
        <p:nvSpPr>
          <p:cNvPr id="13" name="TextBox 12">
            <a:extLst>
              <a:ext uri="{FF2B5EF4-FFF2-40B4-BE49-F238E27FC236}">
                <a16:creationId xmlns:a16="http://schemas.microsoft.com/office/drawing/2014/main" id="{9115DC3D-CD79-1A12-1BA7-411954756D46}"/>
              </a:ext>
            </a:extLst>
          </p:cNvPr>
          <p:cNvSpPr txBox="1"/>
          <p:nvPr/>
        </p:nvSpPr>
        <p:spPr>
          <a:xfrm>
            <a:off x="0" y="0"/>
            <a:ext cx="9187671" cy="523220"/>
          </a:xfrm>
          <a:prstGeom prst="rect">
            <a:avLst/>
          </a:prstGeom>
          <a:noFill/>
        </p:spPr>
        <p:txBody>
          <a:bodyPr wrap="square" lIns="91440" tIns="45720" rIns="91440" bIns="45720" rtlCol="0" anchor="t">
            <a:spAutoFit/>
          </a:bodyPr>
          <a:lstStyle/>
          <a:p>
            <a:r>
              <a:rPr lang="en-US" sz="2800" b="1" kern="0" dirty="0">
                <a:solidFill>
                  <a:schemeClr val="bg1"/>
                </a:solidFill>
                <a:highlight>
                  <a:srgbClr val="E8E8E8"/>
                </a:highlight>
                <a:latin typeface="Arial"/>
                <a:cs typeface="Arial"/>
                <a:sym typeface="Arial"/>
              </a:rPr>
              <a:t>Future</a:t>
            </a:r>
            <a:r>
              <a:rPr lang="en-US" sz="2800" b="1" kern="0" dirty="0">
                <a:solidFill>
                  <a:srgbClr val="000000"/>
                </a:solidFill>
                <a:highlight>
                  <a:srgbClr val="E8E8E8"/>
                </a:highlight>
                <a:latin typeface="Arial"/>
                <a:cs typeface="Arial"/>
                <a:sym typeface="Arial"/>
              </a:rPr>
              <a:t> State     </a:t>
            </a:r>
            <a:r>
              <a:rPr lang="en-US" sz="2800" b="1" kern="0" dirty="0">
                <a:solidFill>
                  <a:srgbClr val="000000"/>
                </a:solidFill>
                <a:latin typeface="Arial"/>
                <a:cs typeface="Arial"/>
                <a:sym typeface="Arial"/>
              </a:rPr>
              <a:t>   </a:t>
            </a:r>
            <a:r>
              <a:rPr lang="en-US" sz="2800" b="1" dirty="0"/>
              <a:t>Requests as Journeys  </a:t>
            </a:r>
            <a:r>
              <a:rPr lang="en-US" sz="2800" b="1" i="1" dirty="0"/>
              <a:t>Demonstration</a:t>
            </a:r>
          </a:p>
        </p:txBody>
      </p:sp>
      <p:sp>
        <p:nvSpPr>
          <p:cNvPr id="9" name="Callout: Down Arrow 8">
            <a:extLst>
              <a:ext uri="{FF2B5EF4-FFF2-40B4-BE49-F238E27FC236}">
                <a16:creationId xmlns:a16="http://schemas.microsoft.com/office/drawing/2014/main" id="{AF01BFCF-9C25-AE0F-DCC5-939ACA0688EB}"/>
              </a:ext>
            </a:extLst>
          </p:cNvPr>
          <p:cNvSpPr/>
          <p:nvPr/>
        </p:nvSpPr>
        <p:spPr>
          <a:xfrm>
            <a:off x="5510723" y="1458550"/>
            <a:ext cx="1325528" cy="554548"/>
          </a:xfrm>
          <a:prstGeom prst="downArrowCallout">
            <a:avLst>
              <a:gd name="adj1" fmla="val 25000"/>
              <a:gd name="adj2" fmla="val 27898"/>
              <a:gd name="adj3" fmla="val 25000"/>
              <a:gd name="adj4" fmla="val 64977"/>
            </a:avLst>
          </a:prstGeom>
          <a:solidFill>
            <a:srgbClr val="E8E8E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Click on Journeys</a:t>
            </a:r>
          </a:p>
        </p:txBody>
      </p:sp>
      <p:pic>
        <p:nvPicPr>
          <p:cNvPr id="10" name="Picture 9" descr="A screenshot of a computer&#10;&#10;Description automatically generated">
            <a:extLst>
              <a:ext uri="{FF2B5EF4-FFF2-40B4-BE49-F238E27FC236}">
                <a16:creationId xmlns:a16="http://schemas.microsoft.com/office/drawing/2014/main" id="{FBA06E5A-3D52-EBA3-87AB-28F97BBB3CFA}"/>
              </a:ext>
            </a:extLst>
          </p:cNvPr>
          <p:cNvPicPr>
            <a:picLocks noChangeAspect="1"/>
          </p:cNvPicPr>
          <p:nvPr/>
        </p:nvPicPr>
        <p:blipFill>
          <a:blip r:embed="rId4"/>
          <a:stretch>
            <a:fillRect/>
          </a:stretch>
        </p:blipFill>
        <p:spPr>
          <a:xfrm>
            <a:off x="2953892" y="995256"/>
            <a:ext cx="5241644" cy="3589610"/>
          </a:xfrm>
          <a:prstGeom prst="rect">
            <a:avLst/>
          </a:prstGeom>
        </p:spPr>
      </p:pic>
      <p:sp>
        <p:nvSpPr>
          <p:cNvPr id="11" name="Callout: Down Arrow 10">
            <a:extLst>
              <a:ext uri="{FF2B5EF4-FFF2-40B4-BE49-F238E27FC236}">
                <a16:creationId xmlns:a16="http://schemas.microsoft.com/office/drawing/2014/main" id="{563B9860-299C-54AF-0846-54B879EFC876}"/>
              </a:ext>
            </a:extLst>
          </p:cNvPr>
          <p:cNvSpPr/>
          <p:nvPr/>
        </p:nvSpPr>
        <p:spPr>
          <a:xfrm>
            <a:off x="5088236" y="1550552"/>
            <a:ext cx="1325528" cy="554548"/>
          </a:xfrm>
          <a:prstGeom prst="downArrowCallout">
            <a:avLst>
              <a:gd name="adj1" fmla="val 25000"/>
              <a:gd name="adj2" fmla="val 27898"/>
              <a:gd name="adj3" fmla="val 25000"/>
              <a:gd name="adj4" fmla="val 64977"/>
            </a:avLst>
          </a:prstGeom>
          <a:solidFill>
            <a:srgbClr val="E8E8E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Choose your journey</a:t>
            </a:r>
          </a:p>
        </p:txBody>
      </p:sp>
      <p:pic>
        <p:nvPicPr>
          <p:cNvPr id="14" name="Picture 13" descr="A screenshot of a computer&#10;&#10;AI-generated content may be incorrect.">
            <a:extLst>
              <a:ext uri="{FF2B5EF4-FFF2-40B4-BE49-F238E27FC236}">
                <a16:creationId xmlns:a16="http://schemas.microsoft.com/office/drawing/2014/main" id="{FC07CFAF-A41F-91E7-5046-0384B5CBC493}"/>
              </a:ext>
            </a:extLst>
          </p:cNvPr>
          <p:cNvPicPr>
            <a:picLocks noChangeAspect="1"/>
          </p:cNvPicPr>
          <p:nvPr/>
        </p:nvPicPr>
        <p:blipFill>
          <a:blip r:embed="rId5"/>
          <a:stretch>
            <a:fillRect/>
          </a:stretch>
        </p:blipFill>
        <p:spPr>
          <a:xfrm>
            <a:off x="3125797" y="1189159"/>
            <a:ext cx="5250621" cy="3726472"/>
          </a:xfrm>
          <a:prstGeom prst="rect">
            <a:avLst/>
          </a:prstGeom>
          <a:ln w="57150">
            <a:solidFill>
              <a:schemeClr val="bg1">
                <a:lumMod val="75000"/>
              </a:schemeClr>
            </a:solidFill>
          </a:ln>
        </p:spPr>
      </p:pic>
      <p:cxnSp>
        <p:nvCxnSpPr>
          <p:cNvPr id="4" name="Straight Connector 3">
            <a:extLst>
              <a:ext uri="{FF2B5EF4-FFF2-40B4-BE49-F238E27FC236}">
                <a16:creationId xmlns:a16="http://schemas.microsoft.com/office/drawing/2014/main" id="{0335532B-6A6C-6E0A-3DCF-9B00B599622F}"/>
              </a:ext>
            </a:extLst>
          </p:cNvPr>
          <p:cNvCxnSpPr>
            <a:cxnSpLocks/>
          </p:cNvCxnSpPr>
          <p:nvPr/>
        </p:nvCxnSpPr>
        <p:spPr>
          <a:xfrm>
            <a:off x="2694680" y="0"/>
            <a:ext cx="0" cy="5143499"/>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B40B64F-44E2-3508-0C73-BB37C7D8C6F3}"/>
              </a:ext>
            </a:extLst>
          </p:cNvPr>
          <p:cNvSpPr txBox="1"/>
          <p:nvPr/>
        </p:nvSpPr>
        <p:spPr>
          <a:xfrm>
            <a:off x="25880" y="2278500"/>
            <a:ext cx="2642919" cy="461665"/>
          </a:xfrm>
          <a:prstGeom prst="rect">
            <a:avLst/>
          </a:prstGeom>
          <a:solidFill>
            <a:schemeClr val="tx2"/>
          </a:solidFill>
        </p:spPr>
        <p:txBody>
          <a:bodyPr wrap="square" rtlCol="0">
            <a:spAutoFit/>
          </a:bodyPr>
          <a:lstStyle/>
          <a:p>
            <a:r>
              <a:rPr lang="en-US" sz="1200" dirty="0">
                <a:latin typeface="Bitter" pitchFamily="2" charset="0"/>
              </a:rPr>
              <a:t>Some are </a:t>
            </a:r>
            <a:r>
              <a:rPr lang="en-US" sz="1200" b="1" dirty="0">
                <a:latin typeface="Bitter" pitchFamily="2" charset="0"/>
              </a:rPr>
              <a:t>Journeys</a:t>
            </a:r>
            <a:r>
              <a:rPr lang="en-US" sz="1200" dirty="0">
                <a:latin typeface="Bitter" pitchFamily="2" charset="0"/>
              </a:rPr>
              <a:t>.</a:t>
            </a:r>
          </a:p>
          <a:p>
            <a:r>
              <a:rPr lang="en-US" sz="1200" dirty="0">
                <a:latin typeface="Bitter" pitchFamily="2" charset="0"/>
              </a:rPr>
              <a:t>These are multi-steps tasks.</a:t>
            </a:r>
          </a:p>
        </p:txBody>
      </p:sp>
      <p:sp>
        <p:nvSpPr>
          <p:cNvPr id="2" name="TextBox 1">
            <a:extLst>
              <a:ext uri="{FF2B5EF4-FFF2-40B4-BE49-F238E27FC236}">
                <a16:creationId xmlns:a16="http://schemas.microsoft.com/office/drawing/2014/main" id="{61624F24-2532-011A-2B6E-91EB46B2FAB5}"/>
              </a:ext>
            </a:extLst>
          </p:cNvPr>
          <p:cNvSpPr txBox="1"/>
          <p:nvPr/>
        </p:nvSpPr>
        <p:spPr>
          <a:xfrm>
            <a:off x="25880" y="631995"/>
            <a:ext cx="2642919" cy="461665"/>
          </a:xfrm>
          <a:prstGeom prst="rect">
            <a:avLst/>
          </a:prstGeom>
          <a:solidFill>
            <a:schemeClr val="tx2"/>
          </a:solidFill>
        </p:spPr>
        <p:txBody>
          <a:bodyPr wrap="square" rtlCol="0">
            <a:spAutoFit/>
          </a:bodyPr>
          <a:lstStyle/>
          <a:p>
            <a:r>
              <a:rPr lang="en-US" sz="1200" dirty="0">
                <a:latin typeface="Bitter" pitchFamily="2" charset="0"/>
              </a:rPr>
              <a:t>Some requests are simple changes that will not be a journey. </a:t>
            </a:r>
            <a:endParaRPr lang="en-US" dirty="0"/>
          </a:p>
        </p:txBody>
      </p:sp>
      <p:sp>
        <p:nvSpPr>
          <p:cNvPr id="15" name="Callout: Down Arrow 14">
            <a:extLst>
              <a:ext uri="{FF2B5EF4-FFF2-40B4-BE49-F238E27FC236}">
                <a16:creationId xmlns:a16="http://schemas.microsoft.com/office/drawing/2014/main" id="{217DC809-B812-D943-C6E1-A85DEDCCC625}"/>
              </a:ext>
            </a:extLst>
          </p:cNvPr>
          <p:cNvSpPr/>
          <p:nvPr/>
        </p:nvSpPr>
        <p:spPr>
          <a:xfrm>
            <a:off x="3262367" y="2107398"/>
            <a:ext cx="1325528" cy="554548"/>
          </a:xfrm>
          <a:prstGeom prst="downArrowCallout">
            <a:avLst>
              <a:gd name="adj1" fmla="val 25000"/>
              <a:gd name="adj2" fmla="val 27898"/>
              <a:gd name="adj3" fmla="val 25000"/>
              <a:gd name="adj4" fmla="val 64977"/>
            </a:avLst>
          </a:prstGeom>
          <a:solidFill>
            <a:srgbClr val="E8E8E8"/>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t>Finish each Task</a:t>
            </a:r>
          </a:p>
        </p:txBody>
      </p:sp>
      <p:sp>
        <p:nvSpPr>
          <p:cNvPr id="6" name="Slide Number Placeholder 5">
            <a:extLst>
              <a:ext uri="{FF2B5EF4-FFF2-40B4-BE49-F238E27FC236}">
                <a16:creationId xmlns:a16="http://schemas.microsoft.com/office/drawing/2014/main" id="{E9F7F7BD-8997-8DA6-52F5-689EA8CCBBA5}"/>
              </a:ext>
            </a:extLst>
          </p:cNvPr>
          <p:cNvSpPr>
            <a:spLocks noGrp="1"/>
          </p:cNvSpPr>
          <p:nvPr>
            <p:ph type="sldNum" idx="12"/>
          </p:nvPr>
        </p:nvSpPr>
        <p:spPr/>
        <p:txBody>
          <a:bodyPr/>
          <a:lstStyle/>
          <a:p>
            <a:fld id="{00000000-1234-1234-1234-123412341234}" type="slidenum">
              <a:rPr lang="en-US" smtClean="0"/>
              <a:pPr/>
              <a:t>11</a:t>
            </a:fld>
            <a:endParaRPr lang="en-US" dirty="0"/>
          </a:p>
        </p:txBody>
      </p:sp>
    </p:spTree>
    <p:extLst>
      <p:ext uri="{BB962C8B-B14F-4D97-AF65-F5344CB8AC3E}">
        <p14:creationId xmlns:p14="http://schemas.microsoft.com/office/powerpoint/2010/main" val="180093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BCA18A-0A79-D966-A263-1EB175C77446}"/>
              </a:ext>
            </a:extLst>
          </p:cNvPr>
          <p:cNvSpPr>
            <a:spLocks noGrp="1"/>
          </p:cNvSpPr>
          <p:nvPr>
            <p:ph type="sldNum" sz="quarter" idx="12"/>
          </p:nvPr>
        </p:nvSpPr>
        <p:spPr>
          <a:xfrm>
            <a:off x="5280903" y="4848748"/>
            <a:ext cx="2057400" cy="273844"/>
          </a:xfrm>
        </p:spPr>
        <p:txBody>
          <a:bodyPr/>
          <a:lstStyle/>
          <a:p>
            <a:fld id="{330EA680-D336-4FF7-8B7A-9848BB0A1C32}" type="slidenum">
              <a:rPr lang="en-US" smtClean="0"/>
              <a:t>12</a:t>
            </a:fld>
            <a:endParaRPr lang="en-US" dirty="0"/>
          </a:p>
        </p:txBody>
      </p:sp>
      <p:pic>
        <p:nvPicPr>
          <p:cNvPr id="22" name="Picture 21">
            <a:extLst>
              <a:ext uri="{FF2B5EF4-FFF2-40B4-BE49-F238E27FC236}">
                <a16:creationId xmlns:a16="http://schemas.microsoft.com/office/drawing/2014/main" id="{B14A35F4-54FB-B978-F8B6-C4E08E9EDE63}"/>
              </a:ext>
            </a:extLst>
          </p:cNvPr>
          <p:cNvPicPr>
            <a:picLocks noChangeAspect="1"/>
          </p:cNvPicPr>
          <p:nvPr/>
        </p:nvPicPr>
        <p:blipFill>
          <a:blip r:embed="rId3"/>
          <a:stretch>
            <a:fillRect/>
          </a:stretch>
        </p:blipFill>
        <p:spPr>
          <a:xfrm>
            <a:off x="1721958" y="3952692"/>
            <a:ext cx="459300" cy="476184"/>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438DEA53-9094-CAE1-5EAD-856C79619B4F}"/>
              </a:ext>
            </a:extLst>
          </p:cNvPr>
          <p:cNvPicPr>
            <a:picLocks noChangeAspect="1"/>
          </p:cNvPicPr>
          <p:nvPr/>
        </p:nvPicPr>
        <p:blipFill>
          <a:blip r:embed="rId4"/>
          <a:stretch>
            <a:fillRect/>
          </a:stretch>
        </p:blipFill>
        <p:spPr>
          <a:xfrm>
            <a:off x="754483" y="4729457"/>
            <a:ext cx="1910746" cy="322761"/>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85FCBF9C-8713-FC25-0CF8-D244EA830BE5}"/>
              </a:ext>
            </a:extLst>
          </p:cNvPr>
          <p:cNvPicPr>
            <a:picLocks noChangeAspect="1"/>
          </p:cNvPicPr>
          <p:nvPr/>
        </p:nvPicPr>
        <p:blipFill>
          <a:blip r:embed="rId5"/>
          <a:stretch>
            <a:fillRect/>
          </a:stretch>
        </p:blipFill>
        <p:spPr>
          <a:xfrm>
            <a:off x="3426901" y="4770878"/>
            <a:ext cx="1790142" cy="261496"/>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84AD98A8-72A0-E1F2-33DA-D5AAAB3F5EF0}"/>
              </a:ext>
            </a:extLst>
          </p:cNvPr>
          <p:cNvPicPr>
            <a:picLocks noChangeAspect="1"/>
          </p:cNvPicPr>
          <p:nvPr/>
        </p:nvPicPr>
        <p:blipFill>
          <a:blip r:embed="rId6"/>
          <a:stretch>
            <a:fillRect/>
          </a:stretch>
        </p:blipFill>
        <p:spPr>
          <a:xfrm>
            <a:off x="6093263" y="4660298"/>
            <a:ext cx="1406226" cy="420877"/>
          </a:xfrm>
          <a:prstGeom prst="rect">
            <a:avLst/>
          </a:prstGeom>
        </p:spPr>
      </p:pic>
      <p:sp>
        <p:nvSpPr>
          <p:cNvPr id="16" name="Content Placeholder 5">
            <a:extLst>
              <a:ext uri="{FF2B5EF4-FFF2-40B4-BE49-F238E27FC236}">
                <a16:creationId xmlns:a16="http://schemas.microsoft.com/office/drawing/2014/main" id="{EADFA330-0070-F4CB-9349-422D3CD51D91}"/>
              </a:ext>
            </a:extLst>
          </p:cNvPr>
          <p:cNvSpPr txBox="1">
            <a:spLocks/>
          </p:cNvSpPr>
          <p:nvPr/>
        </p:nvSpPr>
        <p:spPr>
          <a:xfrm>
            <a:off x="658492" y="1571176"/>
            <a:ext cx="2511879" cy="2982579"/>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gn="ctr">
              <a:lnSpc>
                <a:spcPct val="150000"/>
              </a:lnSpc>
              <a:spcBef>
                <a:spcPts val="600"/>
              </a:spcBef>
            </a:pPr>
            <a:endParaRPr lang="en-US" sz="1400" dirty="0"/>
          </a:p>
          <a:p>
            <a:pPr marL="182880" algn="ctr">
              <a:lnSpc>
                <a:spcPct val="150000"/>
              </a:lnSpc>
              <a:spcBef>
                <a:spcPts val="600"/>
              </a:spcBef>
            </a:pPr>
            <a:r>
              <a:rPr lang="en-US" sz="1400" dirty="0"/>
              <a:t>Login to WolfieONE and initiate a journey for many  requests.</a:t>
            </a:r>
          </a:p>
          <a:p>
            <a:pPr marL="182880" algn="ctr">
              <a:lnSpc>
                <a:spcPct val="150000"/>
              </a:lnSpc>
              <a:spcBef>
                <a:spcPts val="600"/>
              </a:spcBef>
            </a:pPr>
            <a:r>
              <a:rPr lang="en-US" sz="1400" dirty="0"/>
              <a:t>Check WolfieONE for approval updates and </a:t>
            </a:r>
            <a:br>
              <a:rPr lang="en-US" sz="1400" dirty="0"/>
            </a:br>
            <a:r>
              <a:rPr lang="en-US" sz="1400" dirty="0"/>
              <a:t>Alerts.</a:t>
            </a:r>
          </a:p>
          <a:p>
            <a:endParaRPr lang="en-US" dirty="0">
              <a:latin typeface="Bitter"/>
            </a:endParaRPr>
          </a:p>
        </p:txBody>
      </p:sp>
      <p:sp>
        <p:nvSpPr>
          <p:cNvPr id="9" name="Content Placeholder 5">
            <a:extLst>
              <a:ext uri="{FF2B5EF4-FFF2-40B4-BE49-F238E27FC236}">
                <a16:creationId xmlns:a16="http://schemas.microsoft.com/office/drawing/2014/main" id="{0C6B502E-9A2A-8358-15C8-BF8E7CF87F54}"/>
              </a:ext>
            </a:extLst>
          </p:cNvPr>
          <p:cNvSpPr txBox="1">
            <a:spLocks/>
          </p:cNvSpPr>
          <p:nvPr/>
        </p:nvSpPr>
        <p:spPr>
          <a:xfrm>
            <a:off x="627459" y="1538044"/>
            <a:ext cx="2511879" cy="2982579"/>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gn="ctr">
              <a:lnSpc>
                <a:spcPct val="150000"/>
              </a:lnSpc>
              <a:spcBef>
                <a:spcPts val="600"/>
              </a:spcBef>
            </a:pPr>
            <a:endParaRPr lang="en-US" dirty="0">
              <a:latin typeface="Bitter"/>
            </a:endParaRPr>
          </a:p>
          <a:p>
            <a:pPr marL="182880">
              <a:spcBef>
                <a:spcPts val="600"/>
              </a:spcBef>
            </a:pPr>
            <a:r>
              <a:rPr lang="en-US" sz="1400" b="1" dirty="0">
                <a:latin typeface="Bitter"/>
              </a:rPr>
              <a:t>Login to WolfieONE and </a:t>
            </a:r>
            <a:r>
              <a:rPr lang="en-US" b="1" dirty="0">
                <a:latin typeface="Bitter"/>
              </a:rPr>
              <a:t>begin a</a:t>
            </a:r>
            <a:r>
              <a:rPr lang="en-US" sz="1400" b="1" dirty="0">
                <a:latin typeface="Bitter"/>
              </a:rPr>
              <a:t> journey for many  requests.</a:t>
            </a:r>
            <a:endParaRPr lang="en-US" dirty="0"/>
          </a:p>
          <a:p>
            <a:pPr marL="182880">
              <a:spcBef>
                <a:spcPts val="600"/>
              </a:spcBef>
            </a:pPr>
            <a:endParaRPr lang="en-US" b="1" dirty="0">
              <a:latin typeface="Bitter"/>
            </a:endParaRPr>
          </a:p>
          <a:p>
            <a:pPr marL="182880">
              <a:spcBef>
                <a:spcPts val="600"/>
              </a:spcBef>
            </a:pPr>
            <a:r>
              <a:rPr lang="en-US" sz="1400" b="1" dirty="0">
                <a:latin typeface="Bitter"/>
              </a:rPr>
              <a:t>Check WolfieONE for</a:t>
            </a:r>
          </a:p>
          <a:p>
            <a:pPr marL="468630" indent="-285750">
              <a:spcBef>
                <a:spcPts val="600"/>
              </a:spcBef>
              <a:buFont typeface="Arial" panose="020B0604020202020204" pitchFamily="34" charset="0"/>
              <a:buChar char="•"/>
            </a:pPr>
            <a:r>
              <a:rPr lang="en-US" sz="1100" b="1" dirty="0">
                <a:latin typeface="Bitter"/>
              </a:rPr>
              <a:t>Alerts</a:t>
            </a:r>
          </a:p>
          <a:p>
            <a:pPr marL="468630" indent="-285750">
              <a:spcBef>
                <a:spcPts val="600"/>
              </a:spcBef>
              <a:buFont typeface="Arial" panose="020B0604020202020204" pitchFamily="34" charset="0"/>
              <a:buChar char="•"/>
            </a:pPr>
            <a:r>
              <a:rPr lang="en-US" sz="1100" b="1" dirty="0">
                <a:latin typeface="Bitter"/>
              </a:rPr>
              <a:t>Things to finish</a:t>
            </a:r>
            <a:endParaRPr lang="en-US" sz="1100" dirty="0">
              <a:latin typeface="Bitter"/>
            </a:endParaRPr>
          </a:p>
          <a:p>
            <a:endParaRPr lang="en-US" dirty="0">
              <a:latin typeface="Bitter"/>
            </a:endParaRPr>
          </a:p>
        </p:txBody>
      </p:sp>
      <p:sp>
        <p:nvSpPr>
          <p:cNvPr id="18" name="Content Placeholder 5">
            <a:extLst>
              <a:ext uri="{FF2B5EF4-FFF2-40B4-BE49-F238E27FC236}">
                <a16:creationId xmlns:a16="http://schemas.microsoft.com/office/drawing/2014/main" id="{BC2DF2EA-8846-2D12-85B2-40E15205EED3}"/>
              </a:ext>
            </a:extLst>
          </p:cNvPr>
          <p:cNvSpPr txBox="1">
            <a:spLocks/>
          </p:cNvSpPr>
          <p:nvPr/>
        </p:nvSpPr>
        <p:spPr>
          <a:xfrm>
            <a:off x="3365350" y="1564550"/>
            <a:ext cx="2511879" cy="2982579"/>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gn="ctr">
              <a:lnSpc>
                <a:spcPct val="150000"/>
              </a:lnSpc>
              <a:spcBef>
                <a:spcPts val="600"/>
              </a:spcBef>
            </a:pPr>
            <a:endParaRPr lang="en-US" sz="1400" dirty="0"/>
          </a:p>
          <a:p>
            <a:pPr marL="182880" algn="ctr">
              <a:lnSpc>
                <a:spcPct val="150000"/>
              </a:lnSpc>
              <a:spcBef>
                <a:spcPts val="600"/>
              </a:spcBef>
            </a:pPr>
            <a:r>
              <a:rPr lang="en-US" sz="1400" dirty="0"/>
              <a:t>Login to WolfieONE and initiate a journey for many  requests.</a:t>
            </a:r>
          </a:p>
          <a:p>
            <a:pPr marL="182880" algn="ctr">
              <a:lnSpc>
                <a:spcPct val="150000"/>
              </a:lnSpc>
              <a:spcBef>
                <a:spcPts val="600"/>
              </a:spcBef>
            </a:pPr>
            <a:r>
              <a:rPr lang="en-US" sz="1400" dirty="0"/>
              <a:t>Check WolfieONE for approval updates and </a:t>
            </a:r>
            <a:br>
              <a:rPr lang="en-US" sz="1400" dirty="0"/>
            </a:br>
            <a:r>
              <a:rPr lang="en-US" sz="1400" dirty="0"/>
              <a:t>Alerts.</a:t>
            </a:r>
          </a:p>
          <a:p>
            <a:endParaRPr lang="en-US" dirty="0">
              <a:latin typeface="Bitter"/>
            </a:endParaRPr>
          </a:p>
        </p:txBody>
      </p:sp>
      <p:sp>
        <p:nvSpPr>
          <p:cNvPr id="19" name="Content Placeholder 5">
            <a:extLst>
              <a:ext uri="{FF2B5EF4-FFF2-40B4-BE49-F238E27FC236}">
                <a16:creationId xmlns:a16="http://schemas.microsoft.com/office/drawing/2014/main" id="{2D308544-27DD-1710-FFB0-4CF2D5B49961}"/>
              </a:ext>
            </a:extLst>
          </p:cNvPr>
          <p:cNvSpPr txBox="1">
            <a:spLocks/>
          </p:cNvSpPr>
          <p:nvPr/>
        </p:nvSpPr>
        <p:spPr>
          <a:xfrm>
            <a:off x="6072770" y="1568529"/>
            <a:ext cx="2511879" cy="2982579"/>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gn="ctr">
              <a:lnSpc>
                <a:spcPct val="150000"/>
              </a:lnSpc>
              <a:spcBef>
                <a:spcPts val="600"/>
              </a:spcBef>
            </a:pPr>
            <a:endParaRPr lang="en-US" sz="1400" dirty="0"/>
          </a:p>
          <a:p>
            <a:pPr marL="182880" algn="ctr">
              <a:lnSpc>
                <a:spcPct val="150000"/>
              </a:lnSpc>
              <a:spcBef>
                <a:spcPts val="600"/>
              </a:spcBef>
            </a:pPr>
            <a:r>
              <a:rPr lang="en-US" sz="1400" dirty="0"/>
              <a:t>Login to WolfieONE and initiate a journey for many  requests.</a:t>
            </a:r>
          </a:p>
          <a:p>
            <a:pPr marL="182880" algn="ctr">
              <a:lnSpc>
                <a:spcPct val="150000"/>
              </a:lnSpc>
              <a:spcBef>
                <a:spcPts val="600"/>
              </a:spcBef>
            </a:pPr>
            <a:r>
              <a:rPr lang="en-US" sz="1400" dirty="0"/>
              <a:t>Check WolfieONE for approval updates and </a:t>
            </a:r>
            <a:br>
              <a:rPr lang="en-US" sz="1400" dirty="0"/>
            </a:br>
            <a:r>
              <a:rPr lang="en-US" sz="1400" dirty="0"/>
              <a:t>Alerts.</a:t>
            </a:r>
          </a:p>
          <a:p>
            <a:endParaRPr lang="en-US" dirty="0">
              <a:latin typeface="Bitter"/>
            </a:endParaRPr>
          </a:p>
        </p:txBody>
      </p:sp>
      <p:sp>
        <p:nvSpPr>
          <p:cNvPr id="6" name="Content Placeholder 5">
            <a:extLst>
              <a:ext uri="{FF2B5EF4-FFF2-40B4-BE49-F238E27FC236}">
                <a16:creationId xmlns:a16="http://schemas.microsoft.com/office/drawing/2014/main" id="{09FD47B0-8CFA-7AD3-E526-751C6C515002}"/>
              </a:ext>
            </a:extLst>
          </p:cNvPr>
          <p:cNvSpPr>
            <a:spLocks noGrp="1"/>
          </p:cNvSpPr>
          <p:nvPr>
            <p:ph sz="quarter" idx="4"/>
          </p:nvPr>
        </p:nvSpPr>
        <p:spPr>
          <a:xfrm>
            <a:off x="6041871" y="1545187"/>
            <a:ext cx="2511879" cy="2982579"/>
          </a:xfrm>
          <a:solidFill>
            <a:schemeClr val="tx2"/>
          </a:solidFill>
          <a:ln>
            <a:solidFill>
              <a:schemeClr val="tx1">
                <a:lumMod val="50000"/>
                <a:lumOff val="50000"/>
              </a:schemeClr>
            </a:solidFill>
          </a:ln>
        </p:spPr>
        <p:txBody>
          <a:bodyPr vert="horz" wrap="square" lIns="0" tIns="0" rIns="0" bIns="0" rtlCol="0" anchor="t">
            <a:noAutofit/>
          </a:bodyPr>
          <a:lstStyle/>
          <a:p>
            <a:pPr marL="182880" algn="ctr">
              <a:lnSpc>
                <a:spcPct val="150000"/>
              </a:lnSpc>
              <a:spcBef>
                <a:spcPts val="600"/>
              </a:spcBef>
            </a:pPr>
            <a:endParaRPr lang="en-US" sz="1400" dirty="0"/>
          </a:p>
          <a:p>
            <a:pPr marL="182880">
              <a:spcBef>
                <a:spcPts val="600"/>
              </a:spcBef>
            </a:pPr>
            <a:r>
              <a:rPr lang="en-US" sz="1400" b="1" dirty="0">
                <a:latin typeface="Bitter"/>
              </a:rPr>
              <a:t>Continue working as before and meet with HR about your request as needed.</a:t>
            </a:r>
          </a:p>
        </p:txBody>
      </p:sp>
      <p:sp>
        <p:nvSpPr>
          <p:cNvPr id="11" name="Content Placeholder 5">
            <a:extLst>
              <a:ext uri="{FF2B5EF4-FFF2-40B4-BE49-F238E27FC236}">
                <a16:creationId xmlns:a16="http://schemas.microsoft.com/office/drawing/2014/main" id="{A4D7CC6C-0F4A-4DC1-DD12-E4BD0A800F3C}"/>
              </a:ext>
            </a:extLst>
          </p:cNvPr>
          <p:cNvSpPr txBox="1">
            <a:spLocks/>
          </p:cNvSpPr>
          <p:nvPr/>
        </p:nvSpPr>
        <p:spPr>
          <a:xfrm>
            <a:off x="3332390" y="1538044"/>
            <a:ext cx="2511879" cy="2982579"/>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gn="ctr">
              <a:lnSpc>
                <a:spcPct val="150000"/>
              </a:lnSpc>
              <a:spcBef>
                <a:spcPts val="600"/>
              </a:spcBef>
            </a:pPr>
            <a:endParaRPr lang="en-US" sz="1400" dirty="0"/>
          </a:p>
          <a:p>
            <a:pPr marL="182880">
              <a:spcBef>
                <a:spcPts val="600"/>
              </a:spcBef>
            </a:pPr>
            <a:r>
              <a:rPr lang="en-US" sz="1400" b="1" dirty="0">
                <a:latin typeface="Bitter"/>
              </a:rPr>
              <a:t>Stop using paper-based forms for requests.</a:t>
            </a:r>
          </a:p>
          <a:p>
            <a:pPr marL="182880">
              <a:spcBef>
                <a:spcPts val="600"/>
              </a:spcBef>
            </a:pPr>
            <a:endParaRPr lang="en-US" sz="1400" b="1" dirty="0"/>
          </a:p>
          <a:p>
            <a:pPr marL="182880">
              <a:spcBef>
                <a:spcPts val="600"/>
              </a:spcBef>
            </a:pPr>
            <a:r>
              <a:rPr lang="en-US" sz="1400" b="1" dirty="0">
                <a:latin typeface="Bitter"/>
              </a:rPr>
              <a:t>Stop sending emails to make or check on requests.</a:t>
            </a:r>
          </a:p>
        </p:txBody>
      </p:sp>
      <p:grpSp>
        <p:nvGrpSpPr>
          <p:cNvPr id="5" name="Group 4">
            <a:extLst>
              <a:ext uri="{FF2B5EF4-FFF2-40B4-BE49-F238E27FC236}">
                <a16:creationId xmlns:a16="http://schemas.microsoft.com/office/drawing/2014/main" id="{8F08547B-E4C5-AA5B-F43D-E0C4111B3D19}"/>
              </a:ext>
            </a:extLst>
          </p:cNvPr>
          <p:cNvGrpSpPr/>
          <p:nvPr/>
        </p:nvGrpSpPr>
        <p:grpSpPr>
          <a:xfrm>
            <a:off x="1141864" y="520996"/>
            <a:ext cx="7376861" cy="933829"/>
            <a:chOff x="1141864" y="520996"/>
            <a:chExt cx="7376861" cy="933829"/>
          </a:xfrm>
        </p:grpSpPr>
        <p:pic>
          <p:nvPicPr>
            <p:cNvPr id="10" name="Graphic 9" descr="A green arrow in a circle&#10;&#10;Description automatically generated">
              <a:extLst>
                <a:ext uri="{FF2B5EF4-FFF2-40B4-BE49-F238E27FC236}">
                  <a16:creationId xmlns:a16="http://schemas.microsoft.com/office/drawing/2014/main" id="{8CCB06E4-1900-86B5-8714-8FFF842685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45702" y="520996"/>
              <a:ext cx="911212" cy="933829"/>
            </a:xfrm>
            <a:prstGeom prst="rect">
              <a:avLst/>
            </a:prstGeom>
          </p:spPr>
        </p:pic>
        <p:grpSp>
          <p:nvGrpSpPr>
            <p:cNvPr id="13" name="Group 12">
              <a:extLst>
                <a:ext uri="{FF2B5EF4-FFF2-40B4-BE49-F238E27FC236}">
                  <a16:creationId xmlns:a16="http://schemas.microsoft.com/office/drawing/2014/main" id="{574BA26F-EED4-6233-E539-C50BD2D449D2}"/>
                </a:ext>
              </a:extLst>
            </p:cNvPr>
            <p:cNvGrpSpPr/>
            <p:nvPr/>
          </p:nvGrpSpPr>
          <p:grpSpPr>
            <a:xfrm>
              <a:off x="1141864" y="665220"/>
              <a:ext cx="7376861" cy="717350"/>
              <a:chOff x="1141864" y="665220"/>
              <a:chExt cx="7376861" cy="717350"/>
            </a:xfrm>
          </p:grpSpPr>
          <p:grpSp>
            <p:nvGrpSpPr>
              <p:cNvPr id="17" name="Group 16">
                <a:extLst>
                  <a:ext uri="{FF2B5EF4-FFF2-40B4-BE49-F238E27FC236}">
                    <a16:creationId xmlns:a16="http://schemas.microsoft.com/office/drawing/2014/main" id="{E962269E-BDAC-FB19-29BF-5E07C91CF508}"/>
                  </a:ext>
                </a:extLst>
              </p:cNvPr>
              <p:cNvGrpSpPr/>
              <p:nvPr/>
            </p:nvGrpSpPr>
            <p:grpSpPr>
              <a:xfrm>
                <a:off x="1141864" y="665220"/>
                <a:ext cx="3339644" cy="637726"/>
                <a:chOff x="1141864" y="665220"/>
                <a:chExt cx="3339644" cy="637726"/>
              </a:xfrm>
            </p:grpSpPr>
            <p:pic>
              <p:nvPicPr>
                <p:cNvPr id="27" name="Graphic 26">
                  <a:extLst>
                    <a:ext uri="{FF2B5EF4-FFF2-40B4-BE49-F238E27FC236}">
                      <a16:creationId xmlns:a16="http://schemas.microsoft.com/office/drawing/2014/main" id="{7E2877AD-61F4-7F03-352B-E730ACB710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1864" y="665220"/>
                  <a:ext cx="637726" cy="637726"/>
                </a:xfrm>
                <a:prstGeom prst="rect">
                  <a:avLst/>
                </a:prstGeom>
              </p:spPr>
            </p:pic>
            <p:pic>
              <p:nvPicPr>
                <p:cNvPr id="28" name="Graphic 27" descr="A red and black circle with a square in it&#10;&#10;Description automatically generated">
                  <a:extLst>
                    <a:ext uri="{FF2B5EF4-FFF2-40B4-BE49-F238E27FC236}">
                      <a16:creationId xmlns:a16="http://schemas.microsoft.com/office/drawing/2014/main" id="{56FE762E-A650-CEED-FFA6-5C3B25CEC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87955" y="688503"/>
                  <a:ext cx="593553" cy="593553"/>
                </a:xfrm>
                <a:prstGeom prst="rect">
                  <a:avLst/>
                </a:prstGeom>
              </p:spPr>
            </p:pic>
          </p:grpSp>
          <p:grpSp>
            <p:nvGrpSpPr>
              <p:cNvPr id="23" name="Group 22">
                <a:extLst>
                  <a:ext uri="{FF2B5EF4-FFF2-40B4-BE49-F238E27FC236}">
                    <a16:creationId xmlns:a16="http://schemas.microsoft.com/office/drawing/2014/main" id="{5BE65128-866F-DD0F-AE22-B17DF839A798}"/>
                  </a:ext>
                </a:extLst>
              </p:cNvPr>
              <p:cNvGrpSpPr/>
              <p:nvPr/>
            </p:nvGrpSpPr>
            <p:grpSpPr>
              <a:xfrm>
                <a:off x="1521144" y="815517"/>
                <a:ext cx="6997581" cy="567053"/>
                <a:chOff x="1521144" y="815517"/>
                <a:chExt cx="6997581" cy="567053"/>
              </a:xfrm>
            </p:grpSpPr>
            <p:sp>
              <p:nvSpPr>
                <p:cNvPr id="24" name="Text Placeholder 4">
                  <a:extLst>
                    <a:ext uri="{FF2B5EF4-FFF2-40B4-BE49-F238E27FC236}">
                      <a16:creationId xmlns:a16="http://schemas.microsoft.com/office/drawing/2014/main" id="{9C2CAA55-52EF-03C3-AA97-36EF3DAAEA2F}"/>
                    </a:ext>
                  </a:extLst>
                </p:cNvPr>
                <p:cNvSpPr txBox="1">
                  <a:spLocks/>
                </p:cNvSpPr>
                <p:nvPr/>
              </p:nvSpPr>
              <p:spPr>
                <a:xfrm>
                  <a:off x="1521144" y="820534"/>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25" name="Text Placeholder 4">
                  <a:extLst>
                    <a:ext uri="{FF2B5EF4-FFF2-40B4-BE49-F238E27FC236}">
                      <a16:creationId xmlns:a16="http://schemas.microsoft.com/office/drawing/2014/main" id="{B5D7BE71-50F3-CEF7-82DE-363737FAF293}"/>
                    </a:ext>
                  </a:extLst>
                </p:cNvPr>
                <p:cNvSpPr txBox="1">
                  <a:spLocks/>
                </p:cNvSpPr>
                <p:nvPr/>
              </p:nvSpPr>
              <p:spPr>
                <a:xfrm>
                  <a:off x="4048271" y="815517"/>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26" name="Text Placeholder 4">
                  <a:extLst>
                    <a:ext uri="{FF2B5EF4-FFF2-40B4-BE49-F238E27FC236}">
                      <a16:creationId xmlns:a16="http://schemas.microsoft.com/office/drawing/2014/main" id="{55ACF188-4742-1711-FF9A-03C4BD40E06B}"/>
                    </a:ext>
                  </a:extLst>
                </p:cNvPr>
                <p:cNvSpPr txBox="1">
                  <a:spLocks/>
                </p:cNvSpPr>
                <p:nvPr/>
              </p:nvSpPr>
              <p:spPr>
                <a:xfrm>
                  <a:off x="6436902" y="816544"/>
                  <a:ext cx="2081823"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pSp>
        </p:grpSp>
      </p:grpSp>
      <p:pic>
        <p:nvPicPr>
          <p:cNvPr id="3" name="Picture 2" descr="A black and white logo with a bell and a red circle&#10;&#10;AI-generated content may be incorrect.">
            <a:extLst>
              <a:ext uri="{FF2B5EF4-FFF2-40B4-BE49-F238E27FC236}">
                <a16:creationId xmlns:a16="http://schemas.microsoft.com/office/drawing/2014/main" id="{7E752096-7904-F7B1-3447-6592648C30A8}"/>
              </a:ext>
            </a:extLst>
          </p:cNvPr>
          <p:cNvPicPr>
            <a:picLocks noChangeAspect="1"/>
          </p:cNvPicPr>
          <p:nvPr/>
        </p:nvPicPr>
        <p:blipFill>
          <a:blip r:embed="rId13"/>
          <a:stretch>
            <a:fillRect/>
          </a:stretch>
        </p:blipFill>
        <p:spPr>
          <a:xfrm>
            <a:off x="2282825" y="3176815"/>
            <a:ext cx="514350" cy="495300"/>
          </a:xfrm>
          <a:prstGeom prst="rect">
            <a:avLst/>
          </a:prstGeom>
        </p:spPr>
      </p:pic>
    </p:spTree>
    <p:extLst>
      <p:ext uri="{BB962C8B-B14F-4D97-AF65-F5344CB8AC3E}">
        <p14:creationId xmlns:p14="http://schemas.microsoft.com/office/powerpoint/2010/main" val="346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5655E-79B2-5314-E354-B5864D7B49C6}"/>
              </a:ext>
            </a:extLst>
          </p:cNvPr>
          <p:cNvSpPr>
            <a:spLocks noGrp="1"/>
          </p:cNvSpPr>
          <p:nvPr>
            <p:ph type="sldNum" sz="quarter" idx="4"/>
          </p:nvPr>
        </p:nvSpPr>
        <p:spPr>
          <a:xfrm>
            <a:off x="7068766" y="4826970"/>
            <a:ext cx="204686" cy="273844"/>
          </a:xfrm>
          <a:prstGeom prst="rect">
            <a:avLst/>
          </a:prstGeom>
        </p:spPr>
        <p:txBody>
          <a:bodyPr/>
          <a:lstStyle/>
          <a:p>
            <a:fld id="{AE6C5BFE-7C86-5341-AED8-83455208BE98}" type="slidenum">
              <a:rPr lang="en-US" smtClean="0"/>
              <a:t>13</a:t>
            </a:fld>
            <a:endParaRPr lang="en-US" dirty="0"/>
          </a:p>
        </p:txBody>
      </p:sp>
      <p:sp>
        <p:nvSpPr>
          <p:cNvPr id="4" name="Text Placeholder 3">
            <a:extLst>
              <a:ext uri="{FF2B5EF4-FFF2-40B4-BE49-F238E27FC236}">
                <a16:creationId xmlns:a16="http://schemas.microsoft.com/office/drawing/2014/main" id="{0BAFBD0E-6A39-095F-310F-BA9BCBB7E635}"/>
              </a:ext>
            </a:extLst>
          </p:cNvPr>
          <p:cNvSpPr>
            <a:spLocks noGrp="1"/>
          </p:cNvSpPr>
          <p:nvPr>
            <p:ph type="body" idx="1"/>
          </p:nvPr>
        </p:nvSpPr>
        <p:spPr/>
        <p:txBody>
          <a:bodyPr/>
          <a:lstStyle/>
          <a:p>
            <a:r>
              <a:rPr lang="en-US" dirty="0"/>
              <a:t>HR Helpdesk</a:t>
            </a:r>
          </a:p>
        </p:txBody>
      </p:sp>
      <p:sp>
        <p:nvSpPr>
          <p:cNvPr id="2" name="Title 1">
            <a:extLst>
              <a:ext uri="{FF2B5EF4-FFF2-40B4-BE49-F238E27FC236}">
                <a16:creationId xmlns:a16="http://schemas.microsoft.com/office/drawing/2014/main" id="{EB8A8F05-A650-9C4B-2A7A-DABDD7D21142}"/>
              </a:ext>
            </a:extLst>
          </p:cNvPr>
          <p:cNvSpPr>
            <a:spLocks noGrp="1"/>
          </p:cNvSpPr>
          <p:nvPr>
            <p:ph type="title"/>
          </p:nvPr>
        </p:nvSpPr>
        <p:spPr/>
        <p:txBody>
          <a:bodyPr/>
          <a:lstStyle/>
          <a:p>
            <a:r>
              <a:rPr lang="en-US" dirty="0">
                <a:solidFill>
                  <a:schemeClr val="tx2"/>
                </a:solidFill>
              </a:rPr>
              <a:t>Getting assistance from HR</a:t>
            </a:r>
          </a:p>
        </p:txBody>
      </p:sp>
      <p:sp>
        <p:nvSpPr>
          <p:cNvPr id="5" name="Text Placeholder 4">
            <a:extLst>
              <a:ext uri="{FF2B5EF4-FFF2-40B4-BE49-F238E27FC236}">
                <a16:creationId xmlns:a16="http://schemas.microsoft.com/office/drawing/2014/main" id="{DB39223E-5AD9-2F2D-2168-728AC76252E2}"/>
              </a:ext>
            </a:extLst>
          </p:cNvPr>
          <p:cNvSpPr>
            <a:spLocks noGrp="1"/>
          </p:cNvSpPr>
          <p:nvPr>
            <p:ph type="body" sz="quarter" idx="13"/>
          </p:nvPr>
        </p:nvSpPr>
        <p:spPr>
          <a:xfrm>
            <a:off x="661326" y="1329882"/>
            <a:ext cx="5058981" cy="1184729"/>
          </a:xfrm>
        </p:spPr>
        <p:txBody>
          <a:bodyPr vert="horz" wrap="square" lIns="0" tIns="0" rIns="0" bIns="0" numCol="2" rtlCol="0" anchor="t">
            <a:no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latin typeface="Bitter"/>
            </a:endParaRPr>
          </a:p>
          <a:p>
            <a:pPr marL="285750" indent="-285750">
              <a:buFont typeface="Arial" panose="020B0604020202020204" pitchFamily="34" charset="0"/>
              <a:buChar char="•"/>
            </a:pPr>
            <a:endParaRPr lang="en-US" b="1" dirty="0"/>
          </a:p>
        </p:txBody>
      </p:sp>
      <p:pic>
        <p:nvPicPr>
          <p:cNvPr id="8" name="Picture 7" descr="A diagram of a company">
            <a:extLst>
              <a:ext uri="{FF2B5EF4-FFF2-40B4-BE49-F238E27FC236}">
                <a16:creationId xmlns:a16="http://schemas.microsoft.com/office/drawing/2014/main" id="{782F1F35-B0C0-A1AF-4C84-8904A4658313}"/>
              </a:ext>
            </a:extLst>
          </p:cNvPr>
          <p:cNvPicPr>
            <a:picLocks noChangeAspect="1"/>
          </p:cNvPicPr>
          <p:nvPr/>
        </p:nvPicPr>
        <p:blipFill>
          <a:blip r:embed="rId3"/>
          <a:stretch>
            <a:fillRect/>
          </a:stretch>
        </p:blipFill>
        <p:spPr>
          <a:xfrm>
            <a:off x="3434146" y="1349247"/>
            <a:ext cx="4391415" cy="2839562"/>
          </a:xfrm>
          <a:prstGeom prst="rect">
            <a:avLst/>
          </a:prstGeom>
        </p:spPr>
      </p:pic>
      <p:sp>
        <p:nvSpPr>
          <p:cNvPr id="9" name="Title 1">
            <a:extLst>
              <a:ext uri="{FF2B5EF4-FFF2-40B4-BE49-F238E27FC236}">
                <a16:creationId xmlns:a16="http://schemas.microsoft.com/office/drawing/2014/main" id="{347DE182-910B-CB72-EF5B-CDFA01FE5339}"/>
              </a:ext>
            </a:extLst>
          </p:cNvPr>
          <p:cNvSpPr txBox="1">
            <a:spLocks/>
          </p:cNvSpPr>
          <p:nvPr/>
        </p:nvSpPr>
        <p:spPr>
          <a:xfrm>
            <a:off x="616111" y="264993"/>
            <a:ext cx="7886700"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bg1"/>
                </a:solidFill>
              </a:rPr>
              <a:t>Getting assistance from HR</a:t>
            </a:r>
          </a:p>
        </p:txBody>
      </p:sp>
      <p:sp>
        <p:nvSpPr>
          <p:cNvPr id="7" name="Rectangle 6">
            <a:extLst>
              <a:ext uri="{FF2B5EF4-FFF2-40B4-BE49-F238E27FC236}">
                <a16:creationId xmlns:a16="http://schemas.microsoft.com/office/drawing/2014/main" id="{08B4620D-6E94-ED9B-647C-89AC4AE8C3DE}"/>
              </a:ext>
            </a:extLst>
          </p:cNvPr>
          <p:cNvSpPr>
            <a:spLocks noGrp="1" noRot="1" noMove="1" noResize="1" noEditPoints="1" noAdjustHandles="1" noChangeArrowheads="1" noChangeShapeType="1"/>
          </p:cNvSpPr>
          <p:nvPr/>
        </p:nvSpPr>
        <p:spPr>
          <a:xfrm>
            <a:off x="4498258" y="3170903"/>
            <a:ext cx="427703" cy="191729"/>
          </a:xfrm>
          <a:prstGeom prst="rect">
            <a:avLst/>
          </a:prstGeom>
          <a:solidFill>
            <a:srgbClr val="828282"/>
          </a:solidFill>
          <a:ln>
            <a:solidFill>
              <a:srgbClr val="828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50000"/>
                  </a:schemeClr>
                </a:solidFill>
              </a:ln>
              <a:solidFill>
                <a:schemeClr val="bg2">
                  <a:lumMod val="50000"/>
                </a:schemeClr>
              </a:solidFill>
            </a:endParaRPr>
          </a:p>
        </p:txBody>
      </p:sp>
      <p:sp>
        <p:nvSpPr>
          <p:cNvPr id="10" name="TextBox 9">
            <a:extLst>
              <a:ext uri="{FF2B5EF4-FFF2-40B4-BE49-F238E27FC236}">
                <a16:creationId xmlns:a16="http://schemas.microsoft.com/office/drawing/2014/main" id="{B34EBE5A-88BD-C058-9FE2-669076038062}"/>
              </a:ext>
            </a:extLst>
          </p:cNvPr>
          <p:cNvSpPr txBox="1"/>
          <p:nvPr/>
        </p:nvSpPr>
        <p:spPr>
          <a:xfrm>
            <a:off x="4435576" y="3170903"/>
            <a:ext cx="671053" cy="230832"/>
          </a:xfrm>
          <a:prstGeom prst="rect">
            <a:avLst/>
          </a:prstGeom>
          <a:noFill/>
        </p:spPr>
        <p:txBody>
          <a:bodyPr wrap="square" rtlCol="0">
            <a:spAutoFit/>
          </a:bodyPr>
          <a:lstStyle/>
          <a:p>
            <a:r>
              <a:rPr lang="en-US" sz="900" b="1" dirty="0">
                <a:solidFill>
                  <a:schemeClr val="tx2"/>
                </a:solidFill>
              </a:rPr>
              <a:t>Learning</a:t>
            </a:r>
          </a:p>
        </p:txBody>
      </p:sp>
    </p:spTree>
    <p:extLst>
      <p:ext uri="{BB962C8B-B14F-4D97-AF65-F5344CB8AC3E}">
        <p14:creationId xmlns:p14="http://schemas.microsoft.com/office/powerpoint/2010/main" val="179840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9A8F7-6FB7-6D92-B825-C943CA4C572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2FE3FA4-4D77-42A9-5B31-61D31EDB89F6}"/>
              </a:ext>
            </a:extLst>
          </p:cNvPr>
          <p:cNvSpPr/>
          <p:nvPr/>
        </p:nvSpPr>
        <p:spPr>
          <a:xfrm>
            <a:off x="3330399" y="1263649"/>
            <a:ext cx="2341124" cy="311903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3" name="Slide Number Placeholder 2">
            <a:extLst>
              <a:ext uri="{FF2B5EF4-FFF2-40B4-BE49-F238E27FC236}">
                <a16:creationId xmlns:a16="http://schemas.microsoft.com/office/drawing/2014/main" id="{38EE19A6-7229-E0C2-DF44-4AC6483D29C1}"/>
              </a:ext>
            </a:extLst>
          </p:cNvPr>
          <p:cNvSpPr>
            <a:spLocks noGrp="1"/>
          </p:cNvSpPr>
          <p:nvPr>
            <p:ph type="sldNum" sz="quarter" idx="4"/>
          </p:nvPr>
        </p:nvSpPr>
        <p:spPr>
          <a:xfrm>
            <a:off x="5280903" y="4848748"/>
            <a:ext cx="2057400" cy="273844"/>
          </a:xfrm>
          <a:prstGeom prst="rect">
            <a:avLst/>
          </a:prstGeom>
        </p:spPr>
        <p:txBody>
          <a:bodyPr/>
          <a:lstStyle/>
          <a:p>
            <a:fld id="{AE6C5BFE-7C86-5341-AED8-83455208BE98}" type="slidenum">
              <a:rPr lang="en-US" smtClean="0"/>
              <a:t>14</a:t>
            </a:fld>
            <a:endParaRPr lang="en-US" dirty="0"/>
          </a:p>
        </p:txBody>
      </p:sp>
      <p:sp>
        <p:nvSpPr>
          <p:cNvPr id="7" name="TextBox 6">
            <a:extLst>
              <a:ext uri="{FF2B5EF4-FFF2-40B4-BE49-F238E27FC236}">
                <a16:creationId xmlns:a16="http://schemas.microsoft.com/office/drawing/2014/main" id="{3B5037A8-9107-EE77-6BEE-8B367D039CFD}"/>
              </a:ext>
            </a:extLst>
          </p:cNvPr>
          <p:cNvSpPr txBox="1"/>
          <p:nvPr/>
        </p:nvSpPr>
        <p:spPr>
          <a:xfrm>
            <a:off x="1058098" y="1214203"/>
            <a:ext cx="2141620" cy="1569660"/>
          </a:xfrm>
          <a:prstGeom prst="rect">
            <a:avLst/>
          </a:prstGeom>
          <a:noFill/>
        </p:spPr>
        <p:txBody>
          <a:bodyPr wrap="square" lIns="91440" tIns="45720" rIns="91440" bIns="45720" rtlCol="0" anchor="t">
            <a:spAutoFit/>
          </a:bodyPr>
          <a:lstStyle/>
          <a:p>
            <a:r>
              <a:rPr lang="en-US" sz="1200" b="1" dirty="0"/>
              <a:t>Current State:   </a:t>
            </a:r>
          </a:p>
          <a:p>
            <a:endParaRPr lang="en-US" sz="1200" b="1" dirty="0"/>
          </a:p>
          <a:p>
            <a:r>
              <a:rPr lang="en-US" sz="1200" dirty="0"/>
              <a:t>Phone call or Email for HR Assistance.</a:t>
            </a:r>
          </a:p>
          <a:p>
            <a:endParaRPr lang="en-US" sz="1200" dirty="0"/>
          </a:p>
          <a:p>
            <a:r>
              <a:rPr lang="en-US" sz="1200" dirty="0"/>
              <a:t>Seek information on the website.</a:t>
            </a:r>
          </a:p>
          <a:p>
            <a:endParaRPr lang="en-US" sz="1200" dirty="0"/>
          </a:p>
        </p:txBody>
      </p:sp>
      <p:sp>
        <p:nvSpPr>
          <p:cNvPr id="9" name="TextBox 8">
            <a:extLst>
              <a:ext uri="{FF2B5EF4-FFF2-40B4-BE49-F238E27FC236}">
                <a16:creationId xmlns:a16="http://schemas.microsoft.com/office/drawing/2014/main" id="{82B5DD3A-60AA-405F-78B0-C16E1896FB90}"/>
              </a:ext>
            </a:extLst>
          </p:cNvPr>
          <p:cNvSpPr txBox="1"/>
          <p:nvPr/>
        </p:nvSpPr>
        <p:spPr>
          <a:xfrm>
            <a:off x="6090326" y="1218653"/>
            <a:ext cx="2630278" cy="3508653"/>
          </a:xfrm>
          <a:prstGeom prst="rect">
            <a:avLst/>
          </a:prstGeom>
          <a:noFill/>
        </p:spPr>
        <p:txBody>
          <a:bodyPr wrap="square" lIns="91440" tIns="45720" rIns="91440" bIns="45720" rtlCol="0" anchor="t">
            <a:spAutoFit/>
          </a:bodyPr>
          <a:lstStyle/>
          <a:p>
            <a:r>
              <a:rPr lang="en-US" sz="1200" b="1" dirty="0">
                <a:solidFill>
                  <a:schemeClr val="bg1"/>
                </a:solidFill>
              </a:rPr>
              <a:t>Future State:</a:t>
            </a:r>
          </a:p>
          <a:p>
            <a:pPr>
              <a:lnSpc>
                <a:spcPct val="50000"/>
              </a:lnSpc>
            </a:pPr>
            <a:endParaRPr lang="en-US" sz="1200" dirty="0">
              <a:solidFill>
                <a:schemeClr val="bg1"/>
              </a:solidFill>
            </a:endParaRPr>
          </a:p>
          <a:p>
            <a:r>
              <a:rPr lang="en-US" sz="1200" dirty="0"/>
              <a:t>Create a </a:t>
            </a:r>
            <a:r>
              <a:rPr lang="en-US" sz="1200" b="1" dirty="0"/>
              <a:t>ticket for assistance</a:t>
            </a:r>
            <a:r>
              <a:rPr lang="en-US" sz="1200" dirty="0"/>
              <a:t> in WolfieONE.</a:t>
            </a:r>
          </a:p>
          <a:p>
            <a:pPr indent="-342900">
              <a:buChar char="•"/>
            </a:pPr>
            <a:endParaRPr lang="en-US" sz="1200" dirty="0"/>
          </a:p>
          <a:p>
            <a:r>
              <a:rPr lang="en-US" sz="1200" dirty="0"/>
              <a:t>Current and past requests are available in WolfieONE.</a:t>
            </a:r>
          </a:p>
          <a:p>
            <a:pPr indent="-342900">
              <a:buChar char="•"/>
            </a:pPr>
            <a:endParaRPr lang="en-US" sz="1200" dirty="0"/>
          </a:p>
          <a:p>
            <a:r>
              <a:rPr lang="en-US" sz="1200" dirty="0"/>
              <a:t>Suggested help articles appear during ticket creation.</a:t>
            </a:r>
          </a:p>
          <a:p>
            <a:pPr indent="-342900">
              <a:buChar char="•"/>
            </a:pPr>
            <a:endParaRPr lang="en-US" sz="1200" dirty="0"/>
          </a:p>
          <a:p>
            <a:r>
              <a:rPr lang="en-US" sz="1200" dirty="0"/>
              <a:t>Tickets are escalated to correct groups within HR.</a:t>
            </a:r>
          </a:p>
          <a:p>
            <a:pPr indent="-342900">
              <a:buChar char="•"/>
            </a:pPr>
            <a:endParaRPr lang="en-US" sz="1200" dirty="0"/>
          </a:p>
          <a:p>
            <a:r>
              <a:rPr lang="en-US" sz="1200" dirty="0"/>
              <a:t>Tickets are </a:t>
            </a:r>
            <a:r>
              <a:rPr lang="en-US" sz="1200" b="1" dirty="0"/>
              <a:t>tracked</a:t>
            </a:r>
            <a:r>
              <a:rPr lang="en-US" sz="1200" dirty="0"/>
              <a:t> for completion rates; analyzed for </a:t>
            </a:r>
            <a:r>
              <a:rPr lang="en-US" sz="1200" b="1" dirty="0"/>
              <a:t>trending cases</a:t>
            </a:r>
            <a:r>
              <a:rPr lang="en-US" sz="1200" dirty="0"/>
              <a:t>.</a:t>
            </a:r>
          </a:p>
          <a:p>
            <a:pPr indent="-342900">
              <a:buChar char="•"/>
            </a:pPr>
            <a:endParaRPr lang="en-US" sz="1200" dirty="0"/>
          </a:p>
          <a:p>
            <a:r>
              <a:rPr lang="en-US" sz="1200" dirty="0"/>
              <a:t>Supports </a:t>
            </a:r>
            <a:r>
              <a:rPr lang="en-US" sz="1200" b="1" dirty="0"/>
              <a:t>data security</a:t>
            </a:r>
            <a:r>
              <a:rPr lang="en-US" sz="1200" dirty="0"/>
              <a:t> and </a:t>
            </a:r>
            <a:r>
              <a:rPr lang="en-US" sz="1200" b="1" dirty="0"/>
              <a:t>privacy</a:t>
            </a:r>
            <a:r>
              <a:rPr lang="en-US" sz="1200" dirty="0"/>
              <a:t>.</a:t>
            </a:r>
          </a:p>
          <a:p>
            <a:pPr marL="228600" indent="-228600">
              <a:buFont typeface="+mj-lt"/>
              <a:buAutoNum type="arabicPeriod"/>
            </a:pPr>
            <a:endParaRPr lang="en-US" sz="1200" dirty="0"/>
          </a:p>
        </p:txBody>
      </p:sp>
      <p:sp>
        <p:nvSpPr>
          <p:cNvPr id="12" name="TextBox 11">
            <a:extLst>
              <a:ext uri="{FF2B5EF4-FFF2-40B4-BE49-F238E27FC236}">
                <a16:creationId xmlns:a16="http://schemas.microsoft.com/office/drawing/2014/main" id="{4D685177-DE54-58A0-209A-2CA685988620}"/>
              </a:ext>
            </a:extLst>
          </p:cNvPr>
          <p:cNvSpPr txBox="1"/>
          <p:nvPr/>
        </p:nvSpPr>
        <p:spPr>
          <a:xfrm>
            <a:off x="3297677" y="2683911"/>
            <a:ext cx="2341124" cy="584775"/>
          </a:xfrm>
          <a:prstGeom prst="rect">
            <a:avLst/>
          </a:prstGeom>
          <a:noFill/>
        </p:spPr>
        <p:txBody>
          <a:bodyPr wrap="square" lIns="91440" tIns="45720" rIns="91440" bIns="45720" rtlCol="0" anchor="t">
            <a:spAutoFit/>
          </a:bodyPr>
          <a:lstStyle/>
          <a:p>
            <a:pPr algn="ctr"/>
            <a:r>
              <a:rPr lang="en-US" sz="1600" dirty="0"/>
              <a:t>Improved </a:t>
            </a:r>
            <a:r>
              <a:rPr lang="en-US" sz="1600" b="1" dirty="0"/>
              <a:t>issue tracking</a:t>
            </a:r>
            <a:r>
              <a:rPr lang="en-US" sz="1600" dirty="0"/>
              <a:t> for HR requests</a:t>
            </a:r>
          </a:p>
        </p:txBody>
      </p:sp>
      <p:sp>
        <p:nvSpPr>
          <p:cNvPr id="19" name="TextBox 18">
            <a:extLst>
              <a:ext uri="{FF2B5EF4-FFF2-40B4-BE49-F238E27FC236}">
                <a16:creationId xmlns:a16="http://schemas.microsoft.com/office/drawing/2014/main" id="{64553346-8000-F2D3-996F-BAC191EF2F30}"/>
              </a:ext>
            </a:extLst>
          </p:cNvPr>
          <p:cNvSpPr txBox="1"/>
          <p:nvPr/>
        </p:nvSpPr>
        <p:spPr>
          <a:xfrm>
            <a:off x="804094" y="305045"/>
            <a:ext cx="9144000" cy="523220"/>
          </a:xfrm>
          <a:prstGeom prst="rect">
            <a:avLst/>
          </a:prstGeom>
          <a:noFill/>
        </p:spPr>
        <p:txBody>
          <a:bodyPr wrap="square" lIns="91440" tIns="45720" rIns="91440" bIns="45720" rtlCol="0" anchor="t">
            <a:spAutoFit/>
          </a:bodyPr>
          <a:lstStyle/>
          <a:p>
            <a:r>
              <a:rPr lang="en-US" sz="2800" b="1" dirty="0">
                <a:latin typeface="Alumni Sans" panose="020B0604020202020204" charset="0"/>
              </a:rPr>
              <a:t>Getting assistance from HR</a:t>
            </a:r>
            <a:endParaRPr lang="en-US" sz="2800" b="1" dirty="0"/>
          </a:p>
        </p:txBody>
      </p:sp>
      <p:pic>
        <p:nvPicPr>
          <p:cNvPr id="21" name="Picture 20" descr="A person with a blue background&#10;&#10;Description automatically generated">
            <a:extLst>
              <a:ext uri="{FF2B5EF4-FFF2-40B4-BE49-F238E27FC236}">
                <a16:creationId xmlns:a16="http://schemas.microsoft.com/office/drawing/2014/main" id="{B89A390F-9446-64FA-E5BD-56C9B712FBB1}"/>
              </a:ext>
            </a:extLst>
          </p:cNvPr>
          <p:cNvPicPr>
            <a:picLocks noChangeAspect="1"/>
          </p:cNvPicPr>
          <p:nvPr/>
        </p:nvPicPr>
        <p:blipFill>
          <a:blip r:embed="rId3"/>
          <a:stretch>
            <a:fillRect/>
          </a:stretch>
        </p:blipFill>
        <p:spPr>
          <a:xfrm>
            <a:off x="6519289" y="150340"/>
            <a:ext cx="628927" cy="655194"/>
          </a:xfrm>
          <a:prstGeom prst="rect">
            <a:avLst/>
          </a:prstGeom>
        </p:spPr>
      </p:pic>
      <p:pic>
        <p:nvPicPr>
          <p:cNvPr id="4" name="Graphic 3">
            <a:extLst>
              <a:ext uri="{FF2B5EF4-FFF2-40B4-BE49-F238E27FC236}">
                <a16:creationId xmlns:a16="http://schemas.microsoft.com/office/drawing/2014/main" id="{8ED8D7AB-C42E-9503-08D4-80FF47B0DC59}"/>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063895" y="1781957"/>
            <a:ext cx="792447" cy="646331"/>
          </a:xfrm>
          <a:prstGeom prst="rect">
            <a:avLst/>
          </a:prstGeom>
        </p:spPr>
      </p:pic>
      <p:pic>
        <p:nvPicPr>
          <p:cNvPr id="10" name="Graphic 9">
            <a:extLst>
              <a:ext uri="{FF2B5EF4-FFF2-40B4-BE49-F238E27FC236}">
                <a16:creationId xmlns:a16="http://schemas.microsoft.com/office/drawing/2014/main" id="{6E46766D-8843-0479-EBD2-DD36C5E44F50}"/>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403116" y="193613"/>
            <a:ext cx="646359" cy="481621"/>
          </a:xfrm>
          <a:prstGeom prst="rect">
            <a:avLst/>
          </a:prstGeom>
        </p:spPr>
      </p:pic>
      <p:cxnSp>
        <p:nvCxnSpPr>
          <p:cNvPr id="5" name="Straight Connector 4">
            <a:extLst>
              <a:ext uri="{FF2B5EF4-FFF2-40B4-BE49-F238E27FC236}">
                <a16:creationId xmlns:a16="http://schemas.microsoft.com/office/drawing/2014/main" id="{C1020E77-6D11-2FC4-BFB2-6E7DBB674A86}"/>
              </a:ext>
            </a:extLst>
          </p:cNvPr>
          <p:cNvCxnSpPr>
            <a:cxnSpLocks/>
          </p:cNvCxnSpPr>
          <p:nvPr/>
        </p:nvCxnSpPr>
        <p:spPr>
          <a:xfrm flipV="1">
            <a:off x="1063357" y="1446020"/>
            <a:ext cx="199017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CE771D8-39EF-9060-7E97-6BE63EDD0C52}"/>
              </a:ext>
            </a:extLst>
          </p:cNvPr>
          <p:cNvCxnSpPr>
            <a:cxnSpLocks/>
          </p:cNvCxnSpPr>
          <p:nvPr/>
        </p:nvCxnSpPr>
        <p:spPr>
          <a:xfrm>
            <a:off x="6167330" y="1447343"/>
            <a:ext cx="2476608" cy="968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CF2D4452-9AC5-C471-C7D6-C870B09402CE}"/>
              </a:ext>
            </a:extLst>
          </p:cNvPr>
          <p:cNvGrpSpPr/>
          <p:nvPr/>
        </p:nvGrpSpPr>
        <p:grpSpPr>
          <a:xfrm>
            <a:off x="8223609" y="88746"/>
            <a:ext cx="840658" cy="654896"/>
            <a:chOff x="5928852" y="207434"/>
            <a:chExt cx="811161" cy="654897"/>
          </a:xfrm>
        </p:grpSpPr>
        <p:sp>
          <p:nvSpPr>
            <p:cNvPr id="23" name="Hexagon 22">
              <a:extLst>
                <a:ext uri="{FF2B5EF4-FFF2-40B4-BE49-F238E27FC236}">
                  <a16:creationId xmlns:a16="http://schemas.microsoft.com/office/drawing/2014/main" id="{326A88DB-97AD-B75D-79C0-EDA963F14320}"/>
                </a:ext>
              </a:extLst>
            </p:cNvPr>
            <p:cNvSpPr/>
            <p:nvPr/>
          </p:nvSpPr>
          <p:spPr>
            <a:xfrm>
              <a:off x="5928852" y="207434"/>
              <a:ext cx="811161" cy="654897"/>
            </a:xfrm>
            <a:prstGeom prst="hexagon">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2"/>
                </a:solidFill>
                <a:latin typeface="Aptos"/>
                <a:cs typeface="Arial"/>
              </a:endParaRPr>
            </a:p>
          </p:txBody>
        </p:sp>
        <p:sp>
          <p:nvSpPr>
            <p:cNvPr id="2" name="TextBox 1">
              <a:extLst>
                <a:ext uri="{FF2B5EF4-FFF2-40B4-BE49-F238E27FC236}">
                  <a16:creationId xmlns:a16="http://schemas.microsoft.com/office/drawing/2014/main" id="{60821DC8-6642-BFCD-416C-536F8C377123}"/>
                </a:ext>
              </a:extLst>
            </p:cNvPr>
            <p:cNvSpPr txBox="1"/>
            <p:nvPr/>
          </p:nvSpPr>
          <p:spPr>
            <a:xfrm>
              <a:off x="6009588" y="355455"/>
              <a:ext cx="649687" cy="338554"/>
            </a:xfrm>
            <a:prstGeom prst="rect">
              <a:avLst/>
            </a:prstGeom>
            <a:noFill/>
          </p:spPr>
          <p:txBody>
            <a:bodyPr wrap="square" rtlCol="0">
              <a:spAutoFit/>
            </a:bodyPr>
            <a:lstStyle/>
            <a:p>
              <a:pPr algn="ctr"/>
              <a:r>
                <a:rPr lang="en-US" sz="800" b="1" dirty="0">
                  <a:solidFill>
                    <a:schemeClr val="tx2"/>
                  </a:solidFill>
                </a:rPr>
                <a:t>HR</a:t>
              </a:r>
              <a:br>
                <a:rPr lang="en-US" sz="800" b="1" dirty="0">
                  <a:solidFill>
                    <a:schemeClr val="tx2"/>
                  </a:solidFill>
                </a:rPr>
              </a:br>
              <a:r>
                <a:rPr lang="en-US" sz="800" b="1" dirty="0">
                  <a:solidFill>
                    <a:schemeClr val="tx2"/>
                  </a:solidFill>
                </a:rPr>
                <a:t>Helpdesk</a:t>
              </a:r>
            </a:p>
          </p:txBody>
        </p:sp>
      </p:grpSp>
    </p:spTree>
    <p:extLst>
      <p:ext uri="{BB962C8B-B14F-4D97-AF65-F5344CB8AC3E}">
        <p14:creationId xmlns:p14="http://schemas.microsoft.com/office/powerpoint/2010/main" val="322204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81B42-4641-2361-024F-507202665C3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9F1DE1D-4E3C-DE41-EE76-71391A9077C6}"/>
              </a:ext>
            </a:extLst>
          </p:cNvPr>
          <p:cNvSpPr>
            <a:spLocks noGrp="1"/>
          </p:cNvSpPr>
          <p:nvPr>
            <p:ph type="sldNum" sz="quarter" idx="12"/>
          </p:nvPr>
        </p:nvSpPr>
        <p:spPr>
          <a:xfrm>
            <a:off x="5280903" y="4848748"/>
            <a:ext cx="2057400" cy="273844"/>
          </a:xfrm>
        </p:spPr>
        <p:txBody>
          <a:bodyPr/>
          <a:lstStyle/>
          <a:p>
            <a:fld id="{330EA680-D336-4FF7-8B7A-9848BB0A1C32}" type="slidenum">
              <a:rPr lang="en-US" smtClean="0"/>
              <a:t>15</a:t>
            </a:fld>
            <a:endParaRPr lang="en-US" dirty="0"/>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9A08AAF3-4074-9355-A2F7-85936F0097DD}"/>
              </a:ext>
            </a:extLst>
          </p:cNvPr>
          <p:cNvPicPr>
            <a:picLocks noChangeAspect="1"/>
          </p:cNvPicPr>
          <p:nvPr/>
        </p:nvPicPr>
        <p:blipFill>
          <a:blip r:embed="rId3"/>
          <a:stretch>
            <a:fillRect/>
          </a:stretch>
        </p:blipFill>
        <p:spPr>
          <a:xfrm>
            <a:off x="754483" y="4729457"/>
            <a:ext cx="1910746" cy="322761"/>
          </a:xfrm>
          <a:prstGeom prst="rect">
            <a:avLst/>
          </a:prstGeom>
        </p:spPr>
      </p:pic>
      <p:pic>
        <p:nvPicPr>
          <p:cNvPr id="21" name="Picture 20" descr="A black and white logo&#10;&#10;Description automatically generated">
            <a:extLst>
              <a:ext uri="{FF2B5EF4-FFF2-40B4-BE49-F238E27FC236}">
                <a16:creationId xmlns:a16="http://schemas.microsoft.com/office/drawing/2014/main" id="{D15126B8-8E18-3389-9854-54C87D1A50F6}"/>
              </a:ext>
            </a:extLst>
          </p:cNvPr>
          <p:cNvPicPr>
            <a:picLocks noChangeAspect="1"/>
          </p:cNvPicPr>
          <p:nvPr/>
        </p:nvPicPr>
        <p:blipFill>
          <a:blip r:embed="rId4"/>
          <a:stretch>
            <a:fillRect/>
          </a:stretch>
        </p:blipFill>
        <p:spPr>
          <a:xfrm>
            <a:off x="3426901" y="4770878"/>
            <a:ext cx="1790142" cy="261496"/>
          </a:xfrm>
          <a:prstGeom prst="rect">
            <a:avLst/>
          </a:prstGeom>
        </p:spPr>
      </p:pic>
      <p:pic>
        <p:nvPicPr>
          <p:cNvPr id="22" name="Picture 21" descr="A black and white logo&#10;&#10;Description automatically generated">
            <a:extLst>
              <a:ext uri="{FF2B5EF4-FFF2-40B4-BE49-F238E27FC236}">
                <a16:creationId xmlns:a16="http://schemas.microsoft.com/office/drawing/2014/main" id="{F5B01E98-6AE8-78DA-E22E-DB3A1B64D871}"/>
              </a:ext>
            </a:extLst>
          </p:cNvPr>
          <p:cNvPicPr>
            <a:picLocks noChangeAspect="1"/>
          </p:cNvPicPr>
          <p:nvPr/>
        </p:nvPicPr>
        <p:blipFill>
          <a:blip r:embed="rId5"/>
          <a:stretch>
            <a:fillRect/>
          </a:stretch>
        </p:blipFill>
        <p:spPr>
          <a:xfrm>
            <a:off x="6093263" y="4660298"/>
            <a:ext cx="1406226" cy="420877"/>
          </a:xfrm>
          <a:prstGeom prst="rect">
            <a:avLst/>
          </a:prstGeom>
        </p:spPr>
      </p:pic>
      <p:sp>
        <p:nvSpPr>
          <p:cNvPr id="18" name="Content Placeholder 5">
            <a:extLst>
              <a:ext uri="{FF2B5EF4-FFF2-40B4-BE49-F238E27FC236}">
                <a16:creationId xmlns:a16="http://schemas.microsoft.com/office/drawing/2014/main" id="{96826838-BF83-4B82-2041-47F99D1651B6}"/>
              </a:ext>
            </a:extLst>
          </p:cNvPr>
          <p:cNvSpPr txBox="1">
            <a:spLocks/>
          </p:cNvSpPr>
          <p:nvPr/>
        </p:nvSpPr>
        <p:spPr>
          <a:xfrm>
            <a:off x="3359061" y="1554079"/>
            <a:ext cx="2511879" cy="2834545"/>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endParaRPr lang="en-US" dirty="0"/>
          </a:p>
          <a:p>
            <a:pPr marL="228600" lvl="1" indent="0">
              <a:buFont typeface="Arial" panose="020B0604020202020204" pitchFamily="34" charset="0"/>
              <a:buNone/>
            </a:pPr>
            <a:r>
              <a:rPr lang="en-US" sz="1200" dirty="0"/>
              <a:t>Working as usual.</a:t>
            </a:r>
          </a:p>
        </p:txBody>
      </p:sp>
      <p:grpSp>
        <p:nvGrpSpPr>
          <p:cNvPr id="12" name="Group 11">
            <a:extLst>
              <a:ext uri="{FF2B5EF4-FFF2-40B4-BE49-F238E27FC236}">
                <a16:creationId xmlns:a16="http://schemas.microsoft.com/office/drawing/2014/main" id="{E35F6FCA-20C4-5E78-D2AD-EA4337BE07E8}"/>
              </a:ext>
            </a:extLst>
          </p:cNvPr>
          <p:cNvGrpSpPr/>
          <p:nvPr/>
        </p:nvGrpSpPr>
        <p:grpSpPr>
          <a:xfrm>
            <a:off x="1141864" y="520996"/>
            <a:ext cx="7376861" cy="933829"/>
            <a:chOff x="1141864" y="520996"/>
            <a:chExt cx="7376861" cy="933829"/>
          </a:xfrm>
        </p:grpSpPr>
        <p:pic>
          <p:nvPicPr>
            <p:cNvPr id="10" name="Graphic 9" descr="A green arrow in a circle&#10;&#10;Description automatically generated">
              <a:extLst>
                <a:ext uri="{FF2B5EF4-FFF2-40B4-BE49-F238E27FC236}">
                  <a16:creationId xmlns:a16="http://schemas.microsoft.com/office/drawing/2014/main" id="{DBEA3331-CDD0-58E7-E7F5-FFD79352F3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5702" y="520996"/>
              <a:ext cx="911212" cy="933829"/>
            </a:xfrm>
            <a:prstGeom prst="rect">
              <a:avLst/>
            </a:prstGeom>
          </p:spPr>
        </p:pic>
        <p:grpSp>
          <p:nvGrpSpPr>
            <p:cNvPr id="8" name="Group 7">
              <a:extLst>
                <a:ext uri="{FF2B5EF4-FFF2-40B4-BE49-F238E27FC236}">
                  <a16:creationId xmlns:a16="http://schemas.microsoft.com/office/drawing/2014/main" id="{027A98EF-DEBD-D427-7780-DE206E196BF7}"/>
                </a:ext>
              </a:extLst>
            </p:cNvPr>
            <p:cNvGrpSpPr/>
            <p:nvPr/>
          </p:nvGrpSpPr>
          <p:grpSpPr>
            <a:xfrm>
              <a:off x="1141864" y="665220"/>
              <a:ext cx="7376861" cy="717350"/>
              <a:chOff x="1141864" y="665220"/>
              <a:chExt cx="7376861" cy="717350"/>
            </a:xfrm>
          </p:grpSpPr>
          <p:grpSp>
            <p:nvGrpSpPr>
              <p:cNvPr id="3" name="Group 2">
                <a:extLst>
                  <a:ext uri="{FF2B5EF4-FFF2-40B4-BE49-F238E27FC236}">
                    <a16:creationId xmlns:a16="http://schemas.microsoft.com/office/drawing/2014/main" id="{97F2C099-2F29-1712-F0CE-F02B7A2B0658}"/>
                  </a:ext>
                </a:extLst>
              </p:cNvPr>
              <p:cNvGrpSpPr/>
              <p:nvPr/>
            </p:nvGrpSpPr>
            <p:grpSpPr>
              <a:xfrm>
                <a:off x="1141864" y="665220"/>
                <a:ext cx="3339644" cy="637726"/>
                <a:chOff x="1141864" y="665220"/>
                <a:chExt cx="3339644" cy="637726"/>
              </a:xfrm>
            </p:grpSpPr>
            <p:pic>
              <p:nvPicPr>
                <p:cNvPr id="4" name="Graphic 3">
                  <a:extLst>
                    <a:ext uri="{FF2B5EF4-FFF2-40B4-BE49-F238E27FC236}">
                      <a16:creationId xmlns:a16="http://schemas.microsoft.com/office/drawing/2014/main" id="{90C573BA-5CB0-0478-CDDC-CADB82FFFE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1864" y="665220"/>
                  <a:ext cx="637726" cy="637726"/>
                </a:xfrm>
                <a:prstGeom prst="rect">
                  <a:avLst/>
                </a:prstGeom>
              </p:spPr>
            </p:pic>
            <p:pic>
              <p:nvPicPr>
                <p:cNvPr id="5" name="Graphic 4" descr="A red and black circle with a square in it&#10;&#10;Description automatically generated">
                  <a:extLst>
                    <a:ext uri="{FF2B5EF4-FFF2-40B4-BE49-F238E27FC236}">
                      <a16:creationId xmlns:a16="http://schemas.microsoft.com/office/drawing/2014/main" id="{026E8F3D-0132-B97D-8061-56E91992C6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87955" y="688503"/>
                  <a:ext cx="593553" cy="593553"/>
                </a:xfrm>
                <a:prstGeom prst="rect">
                  <a:avLst/>
                </a:prstGeom>
              </p:spPr>
            </p:pic>
          </p:grpSp>
          <p:grpSp>
            <p:nvGrpSpPr>
              <p:cNvPr id="2" name="Group 1">
                <a:extLst>
                  <a:ext uri="{FF2B5EF4-FFF2-40B4-BE49-F238E27FC236}">
                    <a16:creationId xmlns:a16="http://schemas.microsoft.com/office/drawing/2014/main" id="{E3785460-1EFA-549A-51BA-62B0E96F5B1A}"/>
                  </a:ext>
                </a:extLst>
              </p:cNvPr>
              <p:cNvGrpSpPr/>
              <p:nvPr/>
            </p:nvGrpSpPr>
            <p:grpSpPr>
              <a:xfrm>
                <a:off x="1521144" y="815517"/>
                <a:ext cx="6997581" cy="567053"/>
                <a:chOff x="1521144" y="815517"/>
                <a:chExt cx="6997581" cy="567053"/>
              </a:xfrm>
            </p:grpSpPr>
            <p:sp>
              <p:nvSpPr>
                <p:cNvPr id="13" name="Text Placeholder 4">
                  <a:extLst>
                    <a:ext uri="{FF2B5EF4-FFF2-40B4-BE49-F238E27FC236}">
                      <a16:creationId xmlns:a16="http://schemas.microsoft.com/office/drawing/2014/main" id="{4DE44996-E9FA-087F-34D3-0DEC85E34C69}"/>
                    </a:ext>
                  </a:extLst>
                </p:cNvPr>
                <p:cNvSpPr txBox="1">
                  <a:spLocks/>
                </p:cNvSpPr>
                <p:nvPr/>
              </p:nvSpPr>
              <p:spPr>
                <a:xfrm>
                  <a:off x="1521144" y="820534"/>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16" name="Text Placeholder 4">
                  <a:extLst>
                    <a:ext uri="{FF2B5EF4-FFF2-40B4-BE49-F238E27FC236}">
                      <a16:creationId xmlns:a16="http://schemas.microsoft.com/office/drawing/2014/main" id="{5A4734A5-A26A-B017-55E2-642D892A0808}"/>
                    </a:ext>
                  </a:extLst>
                </p:cNvPr>
                <p:cNvSpPr txBox="1">
                  <a:spLocks/>
                </p:cNvSpPr>
                <p:nvPr/>
              </p:nvSpPr>
              <p:spPr>
                <a:xfrm>
                  <a:off x="4048271" y="815517"/>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17" name="Text Placeholder 4">
                  <a:extLst>
                    <a:ext uri="{FF2B5EF4-FFF2-40B4-BE49-F238E27FC236}">
                      <a16:creationId xmlns:a16="http://schemas.microsoft.com/office/drawing/2014/main" id="{16B18FBC-75E5-1F9E-C8C2-3EAC21CD5BF0}"/>
                    </a:ext>
                  </a:extLst>
                </p:cNvPr>
                <p:cNvSpPr txBox="1">
                  <a:spLocks/>
                </p:cNvSpPr>
                <p:nvPr/>
              </p:nvSpPr>
              <p:spPr>
                <a:xfrm>
                  <a:off x="6436902" y="816544"/>
                  <a:ext cx="2081823"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pSp>
        </p:grpSp>
      </p:grpSp>
      <p:sp>
        <p:nvSpPr>
          <p:cNvPr id="11" name="Content Placeholder 5">
            <a:extLst>
              <a:ext uri="{FF2B5EF4-FFF2-40B4-BE49-F238E27FC236}">
                <a16:creationId xmlns:a16="http://schemas.microsoft.com/office/drawing/2014/main" id="{9313A3CD-358B-C4D5-DA7E-5A6CB4297428}"/>
              </a:ext>
            </a:extLst>
          </p:cNvPr>
          <p:cNvSpPr txBox="1">
            <a:spLocks/>
          </p:cNvSpPr>
          <p:nvPr/>
        </p:nvSpPr>
        <p:spPr>
          <a:xfrm>
            <a:off x="3332390" y="1528894"/>
            <a:ext cx="2511879" cy="2834545"/>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n-US" dirty="0">
              <a:latin typeface="Bitter"/>
            </a:endParaRPr>
          </a:p>
          <a:p>
            <a:pPr algn="ctr"/>
            <a:endParaRPr lang="en-US" dirty="0">
              <a:latin typeface="Bitter"/>
            </a:endParaRPr>
          </a:p>
          <a:p>
            <a:pPr marL="228600" lvl="1" indent="0">
              <a:buNone/>
            </a:pPr>
            <a:r>
              <a:rPr lang="en-US" sz="1200" b="1" dirty="0">
                <a:latin typeface="Bitter"/>
              </a:rPr>
              <a:t>Stop sending emails for assistance.	</a:t>
            </a:r>
            <a:endParaRPr lang="en-US" sz="1200" b="1" dirty="0"/>
          </a:p>
        </p:txBody>
      </p:sp>
      <p:sp>
        <p:nvSpPr>
          <p:cNvPr id="23" name="Content Placeholder 5">
            <a:extLst>
              <a:ext uri="{FF2B5EF4-FFF2-40B4-BE49-F238E27FC236}">
                <a16:creationId xmlns:a16="http://schemas.microsoft.com/office/drawing/2014/main" id="{9AA03A68-5685-762E-87CF-B9F5700AFAB2}"/>
              </a:ext>
            </a:extLst>
          </p:cNvPr>
          <p:cNvSpPr txBox="1">
            <a:spLocks/>
          </p:cNvSpPr>
          <p:nvPr/>
        </p:nvSpPr>
        <p:spPr>
          <a:xfrm>
            <a:off x="6071778" y="1555401"/>
            <a:ext cx="2511879" cy="2834545"/>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lvl="1" indent="0">
              <a:buFont typeface="Arial" panose="020B0604020202020204" pitchFamily="34" charset="0"/>
              <a:buNone/>
            </a:pPr>
            <a:endParaRPr lang="en-US" sz="1200" dirty="0"/>
          </a:p>
        </p:txBody>
      </p:sp>
      <p:sp>
        <p:nvSpPr>
          <p:cNvPr id="6" name="Content Placeholder 5">
            <a:extLst>
              <a:ext uri="{FF2B5EF4-FFF2-40B4-BE49-F238E27FC236}">
                <a16:creationId xmlns:a16="http://schemas.microsoft.com/office/drawing/2014/main" id="{F54084CC-615F-A49B-E3C0-C1338917D1F3}"/>
              </a:ext>
            </a:extLst>
          </p:cNvPr>
          <p:cNvSpPr>
            <a:spLocks noGrp="1"/>
          </p:cNvSpPr>
          <p:nvPr>
            <p:ph sz="quarter" idx="4"/>
          </p:nvPr>
        </p:nvSpPr>
        <p:spPr>
          <a:xfrm>
            <a:off x="6037322" y="1528895"/>
            <a:ext cx="2511879" cy="2834545"/>
          </a:xfrm>
          <a:solidFill>
            <a:schemeClr val="tx2"/>
          </a:solidFill>
          <a:ln>
            <a:solidFill>
              <a:schemeClr val="tx1">
                <a:lumMod val="50000"/>
                <a:lumOff val="50000"/>
              </a:schemeClr>
            </a:solidFill>
          </a:ln>
        </p:spPr>
        <p:txBody>
          <a:bodyPr vert="horz" wrap="square" lIns="0" tIns="0" rIns="0" bIns="0" rtlCol="0" anchor="t">
            <a:noAutofit/>
          </a:bodyPr>
          <a:lstStyle/>
          <a:p>
            <a:endParaRPr lang="en-US" dirty="0"/>
          </a:p>
          <a:p>
            <a:pPr marL="228600" lvl="1" indent="0">
              <a:buNone/>
            </a:pPr>
            <a:endParaRPr lang="en-US" sz="1200" b="1" strike="sngStrike" dirty="0"/>
          </a:p>
          <a:p>
            <a:pPr marL="228600" lvl="1" indent="0">
              <a:buNone/>
            </a:pPr>
            <a:r>
              <a:rPr lang="en-US" sz="1200" b="1" dirty="0">
                <a:latin typeface="Bitter"/>
              </a:rPr>
              <a:t>Continue seeking guidance from HR.</a:t>
            </a:r>
          </a:p>
        </p:txBody>
      </p:sp>
      <p:sp>
        <p:nvSpPr>
          <p:cNvPr id="19" name="Content Placeholder 5">
            <a:extLst>
              <a:ext uri="{FF2B5EF4-FFF2-40B4-BE49-F238E27FC236}">
                <a16:creationId xmlns:a16="http://schemas.microsoft.com/office/drawing/2014/main" id="{CFE2A272-85F7-88BC-907C-F29FD52162EB}"/>
              </a:ext>
            </a:extLst>
          </p:cNvPr>
          <p:cNvSpPr txBox="1">
            <a:spLocks/>
          </p:cNvSpPr>
          <p:nvPr/>
        </p:nvSpPr>
        <p:spPr>
          <a:xfrm>
            <a:off x="641039" y="1539499"/>
            <a:ext cx="2511879" cy="2834545"/>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endParaRPr lang="en-US" dirty="0"/>
          </a:p>
          <a:p>
            <a:pPr marL="228600" lvl="1" indent="0">
              <a:buFont typeface="Arial" panose="020B0604020202020204" pitchFamily="34" charset="0"/>
              <a:buNone/>
            </a:pPr>
            <a:r>
              <a:rPr lang="en-US" sz="1200" dirty="0"/>
              <a:t>Working as usual.</a:t>
            </a:r>
          </a:p>
        </p:txBody>
      </p:sp>
      <p:sp>
        <p:nvSpPr>
          <p:cNvPr id="9" name="Content Placeholder 5">
            <a:extLst>
              <a:ext uri="{FF2B5EF4-FFF2-40B4-BE49-F238E27FC236}">
                <a16:creationId xmlns:a16="http://schemas.microsoft.com/office/drawing/2014/main" id="{E92C7E27-C8B2-EC15-4D80-8A3450D15C30}"/>
              </a:ext>
            </a:extLst>
          </p:cNvPr>
          <p:cNvSpPr txBox="1">
            <a:spLocks/>
          </p:cNvSpPr>
          <p:nvPr/>
        </p:nvSpPr>
        <p:spPr>
          <a:xfrm>
            <a:off x="619501" y="1520944"/>
            <a:ext cx="2511879" cy="2834545"/>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n-US" dirty="0">
              <a:latin typeface="Bitter"/>
            </a:endParaRPr>
          </a:p>
          <a:p>
            <a:pPr algn="ctr"/>
            <a:endParaRPr lang="en-US" b="1" dirty="0">
              <a:latin typeface="Bitter"/>
            </a:endParaRPr>
          </a:p>
          <a:p>
            <a:pPr marL="228600" lvl="1" indent="0">
              <a:buNone/>
            </a:pPr>
            <a:r>
              <a:rPr lang="en-US" sz="1200" b="1" dirty="0">
                <a:latin typeface="Bitter"/>
              </a:rPr>
              <a:t>Request assistance through </a:t>
            </a:r>
            <a:br>
              <a:rPr lang="en-US" sz="1200" b="1" dirty="0">
                <a:latin typeface="Bitter"/>
              </a:rPr>
            </a:br>
            <a:r>
              <a:rPr lang="en-US" sz="1200" b="1" dirty="0">
                <a:latin typeface="Bitter"/>
              </a:rPr>
              <a:t>the HR Helpdesk.</a:t>
            </a:r>
          </a:p>
          <a:p>
            <a:pPr marL="228600" lvl="1" indent="0">
              <a:buNone/>
            </a:pPr>
            <a:endParaRPr lang="en-US" sz="1200" b="1" dirty="0">
              <a:latin typeface="Bitter"/>
            </a:endParaRPr>
          </a:p>
          <a:p>
            <a:pPr marL="228600" lvl="1" indent="0">
              <a:buNone/>
            </a:pPr>
            <a:r>
              <a:rPr lang="en-US" sz="1200" b="1" dirty="0">
                <a:latin typeface="Bitter"/>
              </a:rPr>
              <a:t>Check for updates in HR Helpdesk.</a:t>
            </a:r>
          </a:p>
          <a:p>
            <a:pPr marL="228600" lvl="1" indent="0">
              <a:buNone/>
            </a:pPr>
            <a:endParaRPr lang="en-US" sz="1200" b="1" dirty="0">
              <a:latin typeface="Bitter"/>
            </a:endParaRPr>
          </a:p>
          <a:p>
            <a:pPr marL="228600" lvl="1" indent="0">
              <a:buNone/>
            </a:pPr>
            <a:r>
              <a:rPr lang="en-US" sz="1200" b="1" dirty="0">
                <a:latin typeface="Bitter"/>
              </a:rPr>
              <a:t>Search Knowledge articles in the HR Helpdesk.</a:t>
            </a:r>
          </a:p>
          <a:p>
            <a:pPr algn="ctr"/>
            <a:endParaRPr lang="en-US" dirty="0">
              <a:latin typeface="Bitter"/>
            </a:endParaRPr>
          </a:p>
          <a:p>
            <a:endParaRPr lang="en-US" dirty="0">
              <a:latin typeface="Bitter"/>
            </a:endParaRPr>
          </a:p>
        </p:txBody>
      </p:sp>
    </p:spTree>
    <p:extLst>
      <p:ext uri="{BB962C8B-B14F-4D97-AF65-F5344CB8AC3E}">
        <p14:creationId xmlns:p14="http://schemas.microsoft.com/office/powerpoint/2010/main" val="353984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5655E-79B2-5314-E354-B5864D7B49C6}"/>
              </a:ext>
            </a:extLst>
          </p:cNvPr>
          <p:cNvSpPr>
            <a:spLocks noGrp="1"/>
          </p:cNvSpPr>
          <p:nvPr>
            <p:ph type="sldNum" sz="quarter" idx="4"/>
          </p:nvPr>
        </p:nvSpPr>
        <p:spPr>
          <a:xfrm>
            <a:off x="7068766" y="4826970"/>
            <a:ext cx="204686" cy="273844"/>
          </a:xfrm>
          <a:prstGeom prst="rect">
            <a:avLst/>
          </a:prstGeom>
        </p:spPr>
        <p:txBody>
          <a:bodyPr/>
          <a:lstStyle/>
          <a:p>
            <a:fld id="{AE6C5BFE-7C86-5341-AED8-83455208BE98}" type="slidenum">
              <a:rPr lang="en-US" smtClean="0"/>
              <a:t>16</a:t>
            </a:fld>
            <a:endParaRPr lang="en-US" dirty="0"/>
          </a:p>
        </p:txBody>
      </p:sp>
      <p:sp>
        <p:nvSpPr>
          <p:cNvPr id="4" name="Text Placeholder 3">
            <a:extLst>
              <a:ext uri="{FF2B5EF4-FFF2-40B4-BE49-F238E27FC236}">
                <a16:creationId xmlns:a16="http://schemas.microsoft.com/office/drawing/2014/main" id="{0BAFBD0E-6A39-095F-310F-BA9BCBB7E635}"/>
              </a:ext>
            </a:extLst>
          </p:cNvPr>
          <p:cNvSpPr>
            <a:spLocks noGrp="1"/>
          </p:cNvSpPr>
          <p:nvPr>
            <p:ph type="body" idx="1"/>
          </p:nvPr>
        </p:nvSpPr>
        <p:spPr>
          <a:xfrm>
            <a:off x="629842" y="1254930"/>
            <a:ext cx="7885508" cy="421910"/>
          </a:xfrm>
        </p:spPr>
        <p:txBody>
          <a:bodyPr/>
          <a:lstStyle/>
          <a:p>
            <a:r>
              <a:rPr lang="en-US" dirty="0"/>
              <a:t>Learning Module</a:t>
            </a:r>
          </a:p>
        </p:txBody>
      </p:sp>
      <p:sp>
        <p:nvSpPr>
          <p:cNvPr id="2" name="Title 1">
            <a:extLst>
              <a:ext uri="{FF2B5EF4-FFF2-40B4-BE49-F238E27FC236}">
                <a16:creationId xmlns:a16="http://schemas.microsoft.com/office/drawing/2014/main" id="{EB8A8F05-A650-9C4B-2A7A-DABDD7D21142}"/>
              </a:ext>
            </a:extLst>
          </p:cNvPr>
          <p:cNvSpPr>
            <a:spLocks noGrp="1"/>
          </p:cNvSpPr>
          <p:nvPr>
            <p:ph type="title"/>
          </p:nvPr>
        </p:nvSpPr>
        <p:spPr/>
        <p:txBody>
          <a:bodyPr/>
          <a:lstStyle/>
          <a:p>
            <a:r>
              <a:rPr lang="en-US" dirty="0">
                <a:solidFill>
                  <a:schemeClr val="tx2"/>
                </a:solidFill>
                <a:latin typeface="Alumni Sans"/>
              </a:rPr>
              <a:t>Employee Learning &amp; development  </a:t>
            </a:r>
            <a:endParaRPr lang="en-US" dirty="0">
              <a:solidFill>
                <a:schemeClr val="tx2"/>
              </a:solidFill>
            </a:endParaRPr>
          </a:p>
        </p:txBody>
      </p:sp>
      <p:sp>
        <p:nvSpPr>
          <p:cNvPr id="5" name="Text Placeholder 4">
            <a:extLst>
              <a:ext uri="{FF2B5EF4-FFF2-40B4-BE49-F238E27FC236}">
                <a16:creationId xmlns:a16="http://schemas.microsoft.com/office/drawing/2014/main" id="{DB39223E-5AD9-2F2D-2168-728AC76252E2}"/>
              </a:ext>
            </a:extLst>
          </p:cNvPr>
          <p:cNvSpPr>
            <a:spLocks noGrp="1"/>
          </p:cNvSpPr>
          <p:nvPr>
            <p:ph type="body" sz="quarter" idx="13"/>
          </p:nvPr>
        </p:nvSpPr>
        <p:spPr>
          <a:xfrm>
            <a:off x="641673" y="1450377"/>
            <a:ext cx="6992502" cy="1867068"/>
          </a:xfrm>
        </p:spPr>
        <p:txBody>
          <a:bodyPr vert="horz" wrap="square" lIns="0" tIns="0" rIns="0" bIns="0" numCol="2" rtlCol="0" anchor="t">
            <a:noAutofit/>
          </a:bodyPr>
          <a:lstStyle/>
          <a:p>
            <a:pPr marL="285750" indent="-285750">
              <a:buFont typeface="Arial" panose="020B0604020202020204" pitchFamily="34" charset="0"/>
              <a:buChar char="•"/>
            </a:pPr>
            <a:endParaRPr lang="en-US" dirty="0"/>
          </a:p>
          <a:p>
            <a:endParaRPr lang="en-US" dirty="0"/>
          </a:p>
        </p:txBody>
      </p:sp>
      <p:pic>
        <p:nvPicPr>
          <p:cNvPr id="30" name="Picture 29">
            <a:extLst>
              <a:ext uri="{FF2B5EF4-FFF2-40B4-BE49-F238E27FC236}">
                <a16:creationId xmlns:a16="http://schemas.microsoft.com/office/drawing/2014/main" id="{8A1909CA-005B-1D21-D21C-0D8742635A82}"/>
              </a:ext>
            </a:extLst>
          </p:cNvPr>
          <p:cNvPicPr>
            <a:picLocks noChangeAspect="1"/>
          </p:cNvPicPr>
          <p:nvPr/>
        </p:nvPicPr>
        <p:blipFill>
          <a:blip r:embed="rId3"/>
          <a:stretch>
            <a:fillRect/>
          </a:stretch>
        </p:blipFill>
        <p:spPr>
          <a:xfrm>
            <a:off x="3305089" y="1238086"/>
            <a:ext cx="4892633" cy="3274981"/>
          </a:xfrm>
          <a:prstGeom prst="rect">
            <a:avLst/>
          </a:prstGeom>
          <a:ln>
            <a:noFill/>
          </a:ln>
        </p:spPr>
      </p:pic>
      <p:sp>
        <p:nvSpPr>
          <p:cNvPr id="31" name="Hexagon 30">
            <a:extLst>
              <a:ext uri="{FF2B5EF4-FFF2-40B4-BE49-F238E27FC236}">
                <a16:creationId xmlns:a16="http://schemas.microsoft.com/office/drawing/2014/main" id="{3BE418BE-E990-BABB-94F8-B7327E9B36B3}"/>
              </a:ext>
            </a:extLst>
          </p:cNvPr>
          <p:cNvSpPr/>
          <p:nvPr/>
        </p:nvSpPr>
        <p:spPr>
          <a:xfrm>
            <a:off x="3263522" y="2408961"/>
            <a:ext cx="1147465" cy="939819"/>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rPr>
              <a:t>Recruiting (ORC)</a:t>
            </a:r>
          </a:p>
        </p:txBody>
      </p:sp>
      <p:sp>
        <p:nvSpPr>
          <p:cNvPr id="32" name="Hexagon 31">
            <a:extLst>
              <a:ext uri="{FF2B5EF4-FFF2-40B4-BE49-F238E27FC236}">
                <a16:creationId xmlns:a16="http://schemas.microsoft.com/office/drawing/2014/main" id="{53D2D35A-FD39-F8F4-7646-4054D243FBA0}"/>
              </a:ext>
            </a:extLst>
          </p:cNvPr>
          <p:cNvSpPr/>
          <p:nvPr/>
        </p:nvSpPr>
        <p:spPr>
          <a:xfrm>
            <a:off x="3302622" y="3485702"/>
            <a:ext cx="1069264" cy="884319"/>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rPr>
              <a:t>Journeys</a:t>
            </a:r>
          </a:p>
        </p:txBody>
      </p:sp>
      <p:sp>
        <p:nvSpPr>
          <p:cNvPr id="33" name="Hexagon 32">
            <a:extLst>
              <a:ext uri="{FF2B5EF4-FFF2-40B4-BE49-F238E27FC236}">
                <a16:creationId xmlns:a16="http://schemas.microsoft.com/office/drawing/2014/main" id="{2E3EE173-56EA-078F-B3B0-20454D772814}"/>
              </a:ext>
            </a:extLst>
          </p:cNvPr>
          <p:cNvSpPr/>
          <p:nvPr/>
        </p:nvSpPr>
        <p:spPr>
          <a:xfrm>
            <a:off x="7218483" y="3464270"/>
            <a:ext cx="1094077" cy="905750"/>
          </a:xfrm>
          <a:prstGeom prst="hexagon">
            <a:avLst/>
          </a:prstGeom>
          <a:solidFill>
            <a:srgbClr val="828282"/>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rPr>
              <a:t>HR Helpdesk</a:t>
            </a:r>
          </a:p>
        </p:txBody>
      </p:sp>
      <p:sp>
        <p:nvSpPr>
          <p:cNvPr id="6" name="Hexagon 5">
            <a:extLst>
              <a:ext uri="{FF2B5EF4-FFF2-40B4-BE49-F238E27FC236}">
                <a16:creationId xmlns:a16="http://schemas.microsoft.com/office/drawing/2014/main" id="{7CD31B6B-F568-9B5D-4316-C9BB68F39759}"/>
              </a:ext>
            </a:extLst>
          </p:cNvPr>
          <p:cNvSpPr/>
          <p:nvPr/>
        </p:nvSpPr>
        <p:spPr>
          <a:xfrm>
            <a:off x="4214449" y="2992049"/>
            <a:ext cx="1100777" cy="926022"/>
          </a:xfrm>
          <a:prstGeom prst="hexagon">
            <a:avLst/>
          </a:prstGeom>
          <a:solidFill>
            <a:schemeClr val="bg1">
              <a:lumMod val="7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2"/>
                </a:solidFill>
                <a:latin typeface="Arial"/>
                <a:cs typeface="Arial"/>
              </a:rPr>
              <a:t>Learning</a:t>
            </a:r>
          </a:p>
        </p:txBody>
      </p:sp>
      <p:sp>
        <p:nvSpPr>
          <p:cNvPr id="7" name="Hexagon 6">
            <a:extLst>
              <a:ext uri="{FF2B5EF4-FFF2-40B4-BE49-F238E27FC236}">
                <a16:creationId xmlns:a16="http://schemas.microsoft.com/office/drawing/2014/main" id="{BBFA7D85-4D8E-D82F-F68E-74F41581F1B6}"/>
              </a:ext>
            </a:extLst>
          </p:cNvPr>
          <p:cNvSpPr/>
          <p:nvPr/>
        </p:nvSpPr>
        <p:spPr>
          <a:xfrm>
            <a:off x="5069070" y="2266470"/>
            <a:ext cx="1364669" cy="1184729"/>
          </a:xfrm>
          <a:prstGeom prst="hexagon">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CoreHR</a:t>
            </a:r>
          </a:p>
        </p:txBody>
      </p:sp>
      <p:sp>
        <p:nvSpPr>
          <p:cNvPr id="9" name="Title 1">
            <a:extLst>
              <a:ext uri="{FF2B5EF4-FFF2-40B4-BE49-F238E27FC236}">
                <a16:creationId xmlns:a16="http://schemas.microsoft.com/office/drawing/2014/main" id="{C5AAAD93-A4B2-0EF4-1C75-F5EFBBCEEE1F}"/>
              </a:ext>
            </a:extLst>
          </p:cNvPr>
          <p:cNvSpPr txBox="1">
            <a:spLocks/>
          </p:cNvSpPr>
          <p:nvPr/>
        </p:nvSpPr>
        <p:spPr>
          <a:xfrm>
            <a:off x="618617" y="266708"/>
            <a:ext cx="7886700"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bg1"/>
                </a:solidFill>
                <a:latin typeface="Alumni Sans"/>
              </a:rPr>
              <a:t>Employee Learning &amp; development  </a:t>
            </a:r>
            <a:endParaRPr lang="en-US" dirty="0">
              <a:solidFill>
                <a:schemeClr val="bg1"/>
              </a:solidFill>
            </a:endParaRPr>
          </a:p>
        </p:txBody>
      </p:sp>
    </p:spTree>
    <p:extLst>
      <p:ext uri="{BB962C8B-B14F-4D97-AF65-F5344CB8AC3E}">
        <p14:creationId xmlns:p14="http://schemas.microsoft.com/office/powerpoint/2010/main" val="50645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09AF-8C82-0DF9-7443-DFDB164D1F1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20CF55-1789-CE1C-162D-D77F76F3A0D8}"/>
              </a:ext>
            </a:extLst>
          </p:cNvPr>
          <p:cNvSpPr>
            <a:spLocks noGrp="1"/>
          </p:cNvSpPr>
          <p:nvPr>
            <p:ph type="sldNum" sz="quarter" idx="4"/>
          </p:nvPr>
        </p:nvSpPr>
        <p:spPr>
          <a:xfrm>
            <a:off x="5280903" y="4848748"/>
            <a:ext cx="2057400" cy="273844"/>
          </a:xfrm>
          <a:prstGeom prst="rect">
            <a:avLst/>
          </a:prstGeom>
        </p:spPr>
        <p:txBody>
          <a:bodyPr/>
          <a:lstStyle/>
          <a:p>
            <a:fld id="{AE6C5BFE-7C86-5341-AED8-83455208BE98}" type="slidenum">
              <a:rPr lang="en-US" smtClean="0"/>
              <a:t>17</a:t>
            </a:fld>
            <a:endParaRPr lang="en-US" dirty="0"/>
          </a:p>
        </p:txBody>
      </p:sp>
      <p:sp>
        <p:nvSpPr>
          <p:cNvPr id="5" name="Rectangle 4">
            <a:extLst>
              <a:ext uri="{FF2B5EF4-FFF2-40B4-BE49-F238E27FC236}">
                <a16:creationId xmlns:a16="http://schemas.microsoft.com/office/drawing/2014/main" id="{C6086BC1-8217-D3DB-6C44-697F44113DA6}"/>
              </a:ext>
            </a:extLst>
          </p:cNvPr>
          <p:cNvSpPr/>
          <p:nvPr/>
        </p:nvSpPr>
        <p:spPr>
          <a:xfrm>
            <a:off x="3322347" y="1161676"/>
            <a:ext cx="2278353" cy="335952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7" name="TextBox 6">
            <a:extLst>
              <a:ext uri="{FF2B5EF4-FFF2-40B4-BE49-F238E27FC236}">
                <a16:creationId xmlns:a16="http://schemas.microsoft.com/office/drawing/2014/main" id="{EF4994A1-B6DB-ECC7-633E-DA411973637A}"/>
              </a:ext>
            </a:extLst>
          </p:cNvPr>
          <p:cNvSpPr txBox="1"/>
          <p:nvPr/>
        </p:nvSpPr>
        <p:spPr>
          <a:xfrm>
            <a:off x="448665" y="1044503"/>
            <a:ext cx="2591229" cy="3416320"/>
          </a:xfrm>
          <a:prstGeom prst="rect">
            <a:avLst/>
          </a:prstGeom>
          <a:noFill/>
        </p:spPr>
        <p:txBody>
          <a:bodyPr wrap="square" rtlCol="0">
            <a:spAutoFit/>
          </a:bodyPr>
          <a:lstStyle/>
          <a:p>
            <a:r>
              <a:rPr lang="en-US" sz="1200" b="1" dirty="0"/>
              <a:t>Current State:</a:t>
            </a:r>
          </a:p>
          <a:p>
            <a:endParaRPr lang="en-US" sz="1200" dirty="0"/>
          </a:p>
          <a:p>
            <a:r>
              <a:rPr lang="en-US" sz="1200" dirty="0"/>
              <a:t>Various training sites for Professional Development.</a:t>
            </a:r>
          </a:p>
          <a:p>
            <a:endParaRPr lang="en-US" sz="1200" dirty="0"/>
          </a:p>
          <a:p>
            <a:r>
              <a:rPr lang="en-US" sz="1200" dirty="0"/>
              <a:t>Training materials are distributed across multiple platforms and are not housed in one location.</a:t>
            </a:r>
          </a:p>
          <a:p>
            <a:endParaRPr lang="en-US" sz="1200" dirty="0"/>
          </a:p>
          <a:p>
            <a:r>
              <a:rPr lang="en-US" sz="1200" dirty="0"/>
              <a:t>Registration is managed through various platforms or systems.</a:t>
            </a:r>
          </a:p>
          <a:p>
            <a:endParaRPr lang="en-US" sz="1200" dirty="0"/>
          </a:p>
          <a:p>
            <a:r>
              <a:rPr lang="en-US" sz="1200" dirty="0"/>
              <a:t>Data collection, completion rates, and certificates of completion are sometimes manually processed.</a:t>
            </a:r>
          </a:p>
          <a:p>
            <a:endParaRPr lang="en-US" sz="1200" dirty="0"/>
          </a:p>
          <a:p>
            <a:r>
              <a:rPr lang="en-US" sz="1200" dirty="0"/>
              <a:t>Notices of training via email can be missed.</a:t>
            </a:r>
          </a:p>
        </p:txBody>
      </p:sp>
      <p:sp>
        <p:nvSpPr>
          <p:cNvPr id="9" name="TextBox 8">
            <a:extLst>
              <a:ext uri="{FF2B5EF4-FFF2-40B4-BE49-F238E27FC236}">
                <a16:creationId xmlns:a16="http://schemas.microsoft.com/office/drawing/2014/main" id="{A8D7CB94-F47E-43F5-AE31-D429184AC4B1}"/>
              </a:ext>
            </a:extLst>
          </p:cNvPr>
          <p:cNvSpPr txBox="1"/>
          <p:nvPr/>
        </p:nvSpPr>
        <p:spPr>
          <a:xfrm>
            <a:off x="5930577" y="1044862"/>
            <a:ext cx="3213424" cy="3046988"/>
          </a:xfrm>
          <a:prstGeom prst="rect">
            <a:avLst/>
          </a:prstGeom>
          <a:noFill/>
        </p:spPr>
        <p:txBody>
          <a:bodyPr wrap="square" lIns="91440" tIns="45720" rIns="91440" bIns="45720" rtlCol="0" anchor="t">
            <a:spAutoFit/>
          </a:bodyPr>
          <a:lstStyle/>
          <a:p>
            <a:r>
              <a:rPr lang="en-US" sz="1200" b="1" dirty="0">
                <a:solidFill>
                  <a:schemeClr val="bg1"/>
                </a:solidFill>
              </a:rPr>
              <a:t>Future State:</a:t>
            </a:r>
          </a:p>
          <a:p>
            <a:endParaRPr lang="en-US" sz="1200" b="1" dirty="0">
              <a:solidFill>
                <a:schemeClr val="bg1"/>
              </a:solidFill>
            </a:endParaRPr>
          </a:p>
          <a:p>
            <a:r>
              <a:rPr lang="en-US" sz="1200" b="1" dirty="0">
                <a:latin typeface="Aptos"/>
              </a:rPr>
              <a:t>Learners Can</a:t>
            </a:r>
          </a:p>
          <a:p>
            <a:endParaRPr lang="en-US" sz="800" dirty="0">
              <a:latin typeface="Aptos"/>
            </a:endParaRPr>
          </a:p>
          <a:p>
            <a:r>
              <a:rPr lang="en-US" sz="1200" dirty="0">
                <a:latin typeface="Aptos"/>
              </a:rPr>
              <a:t>Access Training offered in </a:t>
            </a:r>
            <a:r>
              <a:rPr lang="en-US" sz="1200" dirty="0" err="1">
                <a:latin typeface="Aptos"/>
              </a:rPr>
              <a:t>WolfieONE</a:t>
            </a:r>
            <a:r>
              <a:rPr lang="en-US" sz="1200" dirty="0">
                <a:latin typeface="Aptos"/>
              </a:rPr>
              <a:t>.</a:t>
            </a:r>
          </a:p>
          <a:p>
            <a:endParaRPr lang="en-US" sz="800" dirty="0">
              <a:latin typeface="Aptos"/>
            </a:endParaRPr>
          </a:p>
          <a:p>
            <a:r>
              <a:rPr lang="en-US" sz="1200" dirty="0">
                <a:latin typeface="Aptos"/>
              </a:rPr>
              <a:t>Access </a:t>
            </a:r>
            <a:r>
              <a:rPr lang="en-US" sz="1200" b="1" dirty="0">
                <a:latin typeface="Aptos"/>
              </a:rPr>
              <a:t>certificates of completion</a:t>
            </a:r>
            <a:r>
              <a:rPr lang="en-US" sz="1200" dirty="0">
                <a:latin typeface="Aptos"/>
              </a:rPr>
              <a:t> in WolfieONE.</a:t>
            </a:r>
          </a:p>
          <a:p>
            <a:endParaRPr lang="en-US" sz="800" dirty="0">
              <a:latin typeface="Aptos"/>
            </a:endParaRPr>
          </a:p>
          <a:p>
            <a:r>
              <a:rPr lang="en-US" sz="1200" dirty="0">
                <a:latin typeface="Aptos"/>
              </a:rPr>
              <a:t>Receive various training </a:t>
            </a:r>
            <a:br>
              <a:rPr lang="en-US" sz="1200" dirty="0">
                <a:latin typeface="Aptos"/>
              </a:rPr>
            </a:br>
            <a:r>
              <a:rPr lang="en-US" sz="1200" b="1" dirty="0">
                <a:latin typeface="Aptos"/>
              </a:rPr>
              <a:t>notifications </a:t>
            </a:r>
            <a:r>
              <a:rPr lang="en-US" sz="1200" dirty="0">
                <a:latin typeface="Aptos"/>
              </a:rPr>
              <a:t>within </a:t>
            </a:r>
            <a:r>
              <a:rPr lang="en-US" sz="1200" dirty="0" err="1">
                <a:latin typeface="Aptos"/>
              </a:rPr>
              <a:t>WolfieONE</a:t>
            </a:r>
            <a:r>
              <a:rPr lang="en-US" sz="1200" dirty="0">
                <a:latin typeface="Aptos"/>
              </a:rPr>
              <a:t>.</a:t>
            </a:r>
            <a:endParaRPr lang="en-US" sz="1200" dirty="0">
              <a:latin typeface="Aptos" panose="020B0004020202020204" pitchFamily="34" charset="0"/>
            </a:endParaRPr>
          </a:p>
          <a:p>
            <a:endParaRPr lang="en-US" sz="800" dirty="0">
              <a:latin typeface="Aptos"/>
            </a:endParaRPr>
          </a:p>
          <a:p>
            <a:r>
              <a:rPr lang="en-US" sz="1200" b="1" dirty="0">
                <a:latin typeface="Aptos"/>
              </a:rPr>
              <a:t>Browse </a:t>
            </a:r>
            <a:r>
              <a:rPr lang="en-US" sz="1200" dirty="0">
                <a:latin typeface="Aptos"/>
              </a:rPr>
              <a:t>and </a:t>
            </a:r>
            <a:r>
              <a:rPr lang="en-US" sz="1200" b="1" dirty="0">
                <a:latin typeface="Aptos"/>
              </a:rPr>
              <a:t>self-enroll</a:t>
            </a:r>
            <a:r>
              <a:rPr lang="en-US" sz="1200" dirty="0">
                <a:latin typeface="Aptos"/>
              </a:rPr>
              <a:t> into courses.</a:t>
            </a:r>
          </a:p>
          <a:p>
            <a:endParaRPr lang="en-US" sz="800" dirty="0">
              <a:latin typeface="Aptos"/>
            </a:endParaRPr>
          </a:p>
          <a:p>
            <a:r>
              <a:rPr lang="en-US" sz="1200" b="1" dirty="0">
                <a:latin typeface="Aptos"/>
              </a:rPr>
              <a:t>Request cancellations</a:t>
            </a:r>
            <a:r>
              <a:rPr lang="en-US" sz="1200" dirty="0">
                <a:latin typeface="Aptos"/>
              </a:rPr>
              <a:t> and this will automatically open seats for other learners.</a:t>
            </a:r>
          </a:p>
          <a:p>
            <a:endParaRPr lang="en-US" sz="800" dirty="0">
              <a:latin typeface="Aptos"/>
            </a:endParaRPr>
          </a:p>
          <a:p>
            <a:r>
              <a:rPr lang="en-US" sz="1200" dirty="0">
                <a:latin typeface="Aptos"/>
              </a:rPr>
              <a:t>Request to be </a:t>
            </a:r>
            <a:r>
              <a:rPr lang="en-US" sz="1200" b="1" dirty="0">
                <a:latin typeface="Aptos"/>
              </a:rPr>
              <a:t>waitlisted</a:t>
            </a:r>
            <a:r>
              <a:rPr lang="en-US" sz="1200" dirty="0">
                <a:latin typeface="Aptos"/>
              </a:rPr>
              <a:t> for a full course.</a:t>
            </a:r>
          </a:p>
        </p:txBody>
      </p:sp>
      <p:sp>
        <p:nvSpPr>
          <p:cNvPr id="12" name="TextBox 11">
            <a:extLst>
              <a:ext uri="{FF2B5EF4-FFF2-40B4-BE49-F238E27FC236}">
                <a16:creationId xmlns:a16="http://schemas.microsoft.com/office/drawing/2014/main" id="{7F3511A8-046A-8810-1D0B-1FCF3FA40BDA}"/>
              </a:ext>
            </a:extLst>
          </p:cNvPr>
          <p:cNvSpPr txBox="1"/>
          <p:nvPr/>
        </p:nvSpPr>
        <p:spPr>
          <a:xfrm>
            <a:off x="3396492" y="2482148"/>
            <a:ext cx="2158507" cy="830997"/>
          </a:xfrm>
          <a:prstGeom prst="rect">
            <a:avLst/>
          </a:prstGeom>
          <a:noFill/>
        </p:spPr>
        <p:txBody>
          <a:bodyPr wrap="square" lIns="91440" tIns="45720" rIns="91440" bIns="45720" rtlCol="0" anchor="t">
            <a:spAutoFit/>
          </a:bodyPr>
          <a:lstStyle/>
          <a:p>
            <a:pPr algn="ctr"/>
            <a:r>
              <a:rPr lang="en-US" sz="1200" dirty="0"/>
              <a:t>Comprehensive training is available in WolfieONE to improve Employee Experience.</a:t>
            </a:r>
          </a:p>
        </p:txBody>
      </p:sp>
      <p:sp>
        <p:nvSpPr>
          <p:cNvPr id="19" name="TextBox 18">
            <a:extLst>
              <a:ext uri="{FF2B5EF4-FFF2-40B4-BE49-F238E27FC236}">
                <a16:creationId xmlns:a16="http://schemas.microsoft.com/office/drawing/2014/main" id="{7862318C-7B2F-6FAA-8CCB-43E9B27193E5}"/>
              </a:ext>
            </a:extLst>
          </p:cNvPr>
          <p:cNvSpPr txBox="1"/>
          <p:nvPr/>
        </p:nvSpPr>
        <p:spPr>
          <a:xfrm>
            <a:off x="147680" y="425450"/>
            <a:ext cx="6310270" cy="523220"/>
          </a:xfrm>
          <a:prstGeom prst="rect">
            <a:avLst/>
          </a:prstGeom>
          <a:noFill/>
        </p:spPr>
        <p:txBody>
          <a:bodyPr wrap="square" lIns="91440" tIns="45720" rIns="91440" bIns="45720" rtlCol="0" anchor="t">
            <a:spAutoFit/>
          </a:bodyPr>
          <a:lstStyle/>
          <a:p>
            <a:r>
              <a:rPr lang="en-US" sz="2800" b="1" dirty="0"/>
              <a:t>Training Opportunities for Employees</a:t>
            </a:r>
          </a:p>
        </p:txBody>
      </p:sp>
      <p:pic>
        <p:nvPicPr>
          <p:cNvPr id="21" name="Picture 20" descr="A person with a blue background&#10;&#10;Description automatically generated">
            <a:extLst>
              <a:ext uri="{FF2B5EF4-FFF2-40B4-BE49-F238E27FC236}">
                <a16:creationId xmlns:a16="http://schemas.microsoft.com/office/drawing/2014/main" id="{702BDA16-4DB0-836A-709A-3BC86CC27459}"/>
              </a:ext>
            </a:extLst>
          </p:cNvPr>
          <p:cNvPicPr>
            <a:picLocks noChangeAspect="1"/>
          </p:cNvPicPr>
          <p:nvPr/>
        </p:nvPicPr>
        <p:blipFill>
          <a:blip r:embed="rId3"/>
          <a:stretch>
            <a:fillRect/>
          </a:stretch>
        </p:blipFill>
        <p:spPr>
          <a:xfrm>
            <a:off x="6865375" y="134182"/>
            <a:ext cx="618176" cy="643994"/>
          </a:xfrm>
          <a:prstGeom prst="rect">
            <a:avLst/>
          </a:prstGeom>
        </p:spPr>
      </p:pic>
      <p:sp>
        <p:nvSpPr>
          <p:cNvPr id="23" name="Hexagon 22">
            <a:extLst>
              <a:ext uri="{FF2B5EF4-FFF2-40B4-BE49-F238E27FC236}">
                <a16:creationId xmlns:a16="http://schemas.microsoft.com/office/drawing/2014/main" id="{41CC3B2C-41D6-44D0-3F17-359DF1509A92}"/>
              </a:ext>
            </a:extLst>
          </p:cNvPr>
          <p:cNvSpPr/>
          <p:nvPr/>
        </p:nvSpPr>
        <p:spPr>
          <a:xfrm>
            <a:off x="8281127" y="102390"/>
            <a:ext cx="789132" cy="646119"/>
          </a:xfrm>
          <a:prstGeom prst="hexagon">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2"/>
              </a:solidFill>
              <a:latin typeface="Aptos"/>
              <a:cs typeface="Arial"/>
            </a:endParaRPr>
          </a:p>
        </p:txBody>
      </p:sp>
      <p:pic>
        <p:nvPicPr>
          <p:cNvPr id="2" name="Graphic 1" descr="Teacher with solid fill">
            <a:extLst>
              <a:ext uri="{FF2B5EF4-FFF2-40B4-BE49-F238E27FC236}">
                <a16:creationId xmlns:a16="http://schemas.microsoft.com/office/drawing/2014/main" id="{971D5FF6-BB82-3382-F88B-95EE95F23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8546" y="1572692"/>
            <a:ext cx="914400" cy="914400"/>
          </a:xfrm>
          <a:prstGeom prst="rect">
            <a:avLst/>
          </a:prstGeom>
        </p:spPr>
      </p:pic>
      <p:pic>
        <p:nvPicPr>
          <p:cNvPr id="10" name="Graphic 9" descr="Teacher with solid fill">
            <a:extLst>
              <a:ext uri="{FF2B5EF4-FFF2-40B4-BE49-F238E27FC236}">
                <a16:creationId xmlns:a16="http://schemas.microsoft.com/office/drawing/2014/main" id="{90E1E7E4-E2FA-CB3D-0FEB-1CA3139BC9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9343" y="102389"/>
            <a:ext cx="730895" cy="730895"/>
          </a:xfrm>
          <a:prstGeom prst="rect">
            <a:avLst/>
          </a:prstGeom>
        </p:spPr>
      </p:pic>
      <p:cxnSp>
        <p:nvCxnSpPr>
          <p:cNvPr id="4" name="Straight Connector 3">
            <a:extLst>
              <a:ext uri="{FF2B5EF4-FFF2-40B4-BE49-F238E27FC236}">
                <a16:creationId xmlns:a16="http://schemas.microsoft.com/office/drawing/2014/main" id="{7D8D6E2A-7347-BB85-5F67-99AD7C4B3743}"/>
              </a:ext>
            </a:extLst>
          </p:cNvPr>
          <p:cNvCxnSpPr>
            <a:cxnSpLocks/>
          </p:cNvCxnSpPr>
          <p:nvPr/>
        </p:nvCxnSpPr>
        <p:spPr>
          <a:xfrm>
            <a:off x="515937" y="1323257"/>
            <a:ext cx="2442150" cy="4883"/>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AE14A8F-8943-DD6F-656A-9792813759F3}"/>
              </a:ext>
            </a:extLst>
          </p:cNvPr>
          <p:cNvCxnSpPr>
            <a:cxnSpLocks/>
          </p:cNvCxnSpPr>
          <p:nvPr/>
        </p:nvCxnSpPr>
        <p:spPr>
          <a:xfrm flipV="1">
            <a:off x="6027081" y="1329763"/>
            <a:ext cx="2912939" cy="2930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3C13759-B626-622E-AA7A-EE967697C051}"/>
              </a:ext>
            </a:extLst>
          </p:cNvPr>
          <p:cNvSpPr txBox="1"/>
          <p:nvPr/>
        </p:nvSpPr>
        <p:spPr>
          <a:xfrm>
            <a:off x="8399206" y="310033"/>
            <a:ext cx="671053" cy="230832"/>
          </a:xfrm>
          <a:prstGeom prst="rect">
            <a:avLst/>
          </a:prstGeom>
          <a:noFill/>
        </p:spPr>
        <p:txBody>
          <a:bodyPr wrap="square" rtlCol="0">
            <a:spAutoFit/>
          </a:bodyPr>
          <a:lstStyle/>
          <a:p>
            <a:r>
              <a:rPr lang="en-US" sz="900" b="1" dirty="0">
                <a:solidFill>
                  <a:schemeClr val="tx2"/>
                </a:solidFill>
              </a:rPr>
              <a:t>Learning</a:t>
            </a:r>
          </a:p>
        </p:txBody>
      </p:sp>
      <p:pic>
        <p:nvPicPr>
          <p:cNvPr id="11" name="Picture 10" descr="A black and white logo with a bell and a red circle&#10;&#10;AI-generated content may be incorrect.">
            <a:extLst>
              <a:ext uri="{FF2B5EF4-FFF2-40B4-BE49-F238E27FC236}">
                <a16:creationId xmlns:a16="http://schemas.microsoft.com/office/drawing/2014/main" id="{7BA8714B-A4B6-657F-D212-3976FBE49817}"/>
              </a:ext>
            </a:extLst>
          </p:cNvPr>
          <p:cNvPicPr>
            <a:picLocks noChangeAspect="1"/>
          </p:cNvPicPr>
          <p:nvPr/>
        </p:nvPicPr>
        <p:blipFill>
          <a:blip r:embed="rId6"/>
          <a:stretch>
            <a:fillRect/>
          </a:stretch>
        </p:blipFill>
        <p:spPr>
          <a:xfrm>
            <a:off x="8396968" y="2487385"/>
            <a:ext cx="514350" cy="495300"/>
          </a:xfrm>
          <a:prstGeom prst="rect">
            <a:avLst/>
          </a:prstGeom>
        </p:spPr>
      </p:pic>
    </p:spTree>
    <p:extLst>
      <p:ext uri="{BB962C8B-B14F-4D97-AF65-F5344CB8AC3E}">
        <p14:creationId xmlns:p14="http://schemas.microsoft.com/office/powerpoint/2010/main" val="211205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FF3BD-13F3-7FFA-BD75-8BBBF1BCD4A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B358259-1306-B5E2-AE7C-A16319322C8F}"/>
              </a:ext>
            </a:extLst>
          </p:cNvPr>
          <p:cNvSpPr>
            <a:spLocks noGrp="1"/>
          </p:cNvSpPr>
          <p:nvPr>
            <p:ph type="sldNum" sz="quarter" idx="12"/>
          </p:nvPr>
        </p:nvSpPr>
        <p:spPr>
          <a:xfrm>
            <a:off x="5280903" y="4848748"/>
            <a:ext cx="2057400" cy="273844"/>
          </a:xfrm>
        </p:spPr>
        <p:txBody>
          <a:bodyPr/>
          <a:lstStyle/>
          <a:p>
            <a:fld id="{330EA680-D336-4FF7-8B7A-9848BB0A1C32}" type="slidenum">
              <a:rPr lang="en-US" smtClean="0"/>
              <a:t>18</a:t>
            </a:fld>
            <a:endParaRPr lang="en-US" dirty="0"/>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AB2F261A-4BE0-34F3-E88F-4EA9378C8F5C}"/>
              </a:ext>
            </a:extLst>
          </p:cNvPr>
          <p:cNvPicPr>
            <a:picLocks noChangeAspect="1"/>
          </p:cNvPicPr>
          <p:nvPr/>
        </p:nvPicPr>
        <p:blipFill>
          <a:blip r:embed="rId4"/>
          <a:stretch>
            <a:fillRect/>
          </a:stretch>
        </p:blipFill>
        <p:spPr>
          <a:xfrm>
            <a:off x="754483" y="4729457"/>
            <a:ext cx="1910746" cy="322761"/>
          </a:xfrm>
          <a:prstGeom prst="rect">
            <a:avLst/>
          </a:prstGeom>
        </p:spPr>
      </p:pic>
      <p:pic>
        <p:nvPicPr>
          <p:cNvPr id="20" name="Picture 19" descr="A black and white logo&#10;&#10;Description automatically generated">
            <a:extLst>
              <a:ext uri="{FF2B5EF4-FFF2-40B4-BE49-F238E27FC236}">
                <a16:creationId xmlns:a16="http://schemas.microsoft.com/office/drawing/2014/main" id="{7F6C0701-9C4C-5A4B-A240-654DD5B7E5E3}"/>
              </a:ext>
            </a:extLst>
          </p:cNvPr>
          <p:cNvPicPr>
            <a:picLocks noChangeAspect="1"/>
          </p:cNvPicPr>
          <p:nvPr/>
        </p:nvPicPr>
        <p:blipFill>
          <a:blip r:embed="rId5"/>
          <a:stretch>
            <a:fillRect/>
          </a:stretch>
        </p:blipFill>
        <p:spPr>
          <a:xfrm>
            <a:off x="3426901" y="4770878"/>
            <a:ext cx="1790142" cy="261496"/>
          </a:xfrm>
          <a:prstGeom prst="rect">
            <a:avLst/>
          </a:prstGeom>
        </p:spPr>
      </p:pic>
      <p:pic>
        <p:nvPicPr>
          <p:cNvPr id="21" name="Picture 20" descr="A black and white logo&#10;&#10;Description automatically generated">
            <a:extLst>
              <a:ext uri="{FF2B5EF4-FFF2-40B4-BE49-F238E27FC236}">
                <a16:creationId xmlns:a16="http://schemas.microsoft.com/office/drawing/2014/main" id="{245D2514-51BC-674C-720C-352C836C796B}"/>
              </a:ext>
            </a:extLst>
          </p:cNvPr>
          <p:cNvPicPr>
            <a:picLocks noChangeAspect="1"/>
          </p:cNvPicPr>
          <p:nvPr/>
        </p:nvPicPr>
        <p:blipFill>
          <a:blip r:embed="rId6"/>
          <a:stretch>
            <a:fillRect/>
          </a:stretch>
        </p:blipFill>
        <p:spPr>
          <a:xfrm>
            <a:off x="6093263" y="4660298"/>
            <a:ext cx="1406226" cy="420877"/>
          </a:xfrm>
          <a:prstGeom prst="rect">
            <a:avLst/>
          </a:prstGeom>
        </p:spPr>
      </p:pic>
      <p:sp>
        <p:nvSpPr>
          <p:cNvPr id="17" name="Content Placeholder 5">
            <a:extLst>
              <a:ext uri="{FF2B5EF4-FFF2-40B4-BE49-F238E27FC236}">
                <a16:creationId xmlns:a16="http://schemas.microsoft.com/office/drawing/2014/main" id="{1C8A1694-C8E0-5FF5-E612-957A757B6FB2}"/>
              </a:ext>
            </a:extLst>
          </p:cNvPr>
          <p:cNvSpPr txBox="1">
            <a:spLocks/>
          </p:cNvSpPr>
          <p:nvPr/>
        </p:nvSpPr>
        <p:spPr>
          <a:xfrm>
            <a:off x="6070850" y="1632273"/>
            <a:ext cx="2511879" cy="2560506"/>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pPr lvl="1"/>
            <a:r>
              <a:rPr lang="en-US" sz="1200" dirty="0"/>
              <a:t>Continue Professional  development goals every year</a:t>
            </a:r>
          </a:p>
        </p:txBody>
      </p:sp>
      <p:sp>
        <p:nvSpPr>
          <p:cNvPr id="19" name="Content Placeholder 5">
            <a:extLst>
              <a:ext uri="{FF2B5EF4-FFF2-40B4-BE49-F238E27FC236}">
                <a16:creationId xmlns:a16="http://schemas.microsoft.com/office/drawing/2014/main" id="{200A8A8D-9C87-D3A6-49AA-DFBDF3A188B0}"/>
              </a:ext>
            </a:extLst>
          </p:cNvPr>
          <p:cNvSpPr txBox="1">
            <a:spLocks/>
          </p:cNvSpPr>
          <p:nvPr/>
        </p:nvSpPr>
        <p:spPr>
          <a:xfrm>
            <a:off x="660987" y="1632273"/>
            <a:ext cx="2511879" cy="2555577"/>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har char="•"/>
            </a:pPr>
            <a:endParaRPr lang="en-US" dirty="0"/>
          </a:p>
          <a:p>
            <a:pPr lvl="1"/>
            <a:r>
              <a:rPr lang="en-US" sz="1200" dirty="0"/>
              <a:t>Browsing the Catalogue for soft skills training</a:t>
            </a:r>
          </a:p>
          <a:p>
            <a:pPr lvl="1"/>
            <a:r>
              <a:rPr lang="en-US" sz="1200" dirty="0"/>
              <a:t>Checking your compliance training due dates in WolfieONE</a:t>
            </a:r>
          </a:p>
          <a:p>
            <a:pPr lvl="1"/>
            <a:r>
              <a:rPr lang="en-US" sz="1200" dirty="0"/>
              <a:t>Seeking assigned training</a:t>
            </a:r>
          </a:p>
          <a:p>
            <a:pPr marL="285750" indent="-285750">
              <a:buChar char="•"/>
            </a:pPr>
            <a:endParaRPr lang="en-US" dirty="0"/>
          </a:p>
          <a:p>
            <a:endParaRPr lang="en-US" dirty="0">
              <a:latin typeface="Bitter"/>
            </a:endParaRPr>
          </a:p>
        </p:txBody>
      </p:sp>
      <p:sp>
        <p:nvSpPr>
          <p:cNvPr id="23" name="Content Placeholder 5">
            <a:extLst>
              <a:ext uri="{FF2B5EF4-FFF2-40B4-BE49-F238E27FC236}">
                <a16:creationId xmlns:a16="http://schemas.microsoft.com/office/drawing/2014/main" id="{B8A36FDB-2FB0-C8FD-CDF2-5C8759F2D733}"/>
              </a:ext>
            </a:extLst>
          </p:cNvPr>
          <p:cNvSpPr txBox="1">
            <a:spLocks/>
          </p:cNvSpPr>
          <p:nvPr/>
        </p:nvSpPr>
        <p:spPr>
          <a:xfrm>
            <a:off x="3365918" y="1632273"/>
            <a:ext cx="2511879" cy="2555578"/>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pPr lvl="1"/>
            <a:r>
              <a:rPr lang="en-US" sz="1200" dirty="0"/>
              <a:t>Waiting for compliance training in email</a:t>
            </a:r>
          </a:p>
        </p:txBody>
      </p:sp>
      <p:sp>
        <p:nvSpPr>
          <p:cNvPr id="6" name="Content Placeholder 5">
            <a:extLst>
              <a:ext uri="{FF2B5EF4-FFF2-40B4-BE49-F238E27FC236}">
                <a16:creationId xmlns:a16="http://schemas.microsoft.com/office/drawing/2014/main" id="{47709F96-41FA-9C5C-7D06-6F8194907A7D}"/>
              </a:ext>
            </a:extLst>
          </p:cNvPr>
          <p:cNvSpPr>
            <a:spLocks noGrp="1"/>
          </p:cNvSpPr>
          <p:nvPr>
            <p:ph sz="quarter" idx="4"/>
          </p:nvPr>
        </p:nvSpPr>
        <p:spPr>
          <a:xfrm>
            <a:off x="6037322" y="1617033"/>
            <a:ext cx="2511879" cy="2560506"/>
          </a:xfrm>
          <a:solidFill>
            <a:schemeClr val="tx2"/>
          </a:solidFill>
          <a:ln>
            <a:solidFill>
              <a:schemeClr val="tx1">
                <a:lumMod val="50000"/>
                <a:lumOff val="50000"/>
              </a:schemeClr>
            </a:solidFill>
          </a:ln>
        </p:spPr>
        <p:txBody>
          <a:bodyPr vert="horz" wrap="square" lIns="0" tIns="0" rIns="0" bIns="0" rtlCol="0" anchor="t">
            <a:noAutofit/>
          </a:bodyPr>
          <a:lstStyle/>
          <a:p>
            <a:endParaRPr lang="en-US" dirty="0"/>
          </a:p>
          <a:p>
            <a:pPr marL="228600" lvl="1" indent="0">
              <a:buNone/>
            </a:pPr>
            <a:r>
              <a:rPr lang="en-US" sz="1200" b="1" dirty="0">
                <a:latin typeface="Bitter"/>
              </a:rPr>
              <a:t>Continue completing required training courses.</a:t>
            </a:r>
          </a:p>
          <a:p>
            <a:pPr marL="228600" lvl="1" indent="0">
              <a:buNone/>
            </a:pPr>
            <a:endParaRPr lang="en-US" sz="1200" b="1" dirty="0">
              <a:latin typeface="Bitter"/>
            </a:endParaRPr>
          </a:p>
          <a:p>
            <a:pPr marL="228600" lvl="1" indent="0">
              <a:buNone/>
            </a:pPr>
            <a:r>
              <a:rPr lang="en-US" sz="1200" b="1" dirty="0">
                <a:latin typeface="Bitter"/>
              </a:rPr>
              <a:t>Continue taking trainings in Salute, Veoci, Citi training system and Healthstream.</a:t>
            </a:r>
          </a:p>
          <a:p>
            <a:pPr marL="228600" lvl="1" indent="0">
              <a:buNone/>
            </a:pPr>
            <a:endParaRPr lang="en-US" sz="1200" b="1" dirty="0">
              <a:latin typeface="Bitter"/>
            </a:endParaRPr>
          </a:p>
          <a:p>
            <a:pPr marL="228600" lvl="1" indent="0">
              <a:buNone/>
            </a:pPr>
            <a:r>
              <a:rPr lang="en-US" sz="1200" b="1" dirty="0">
                <a:latin typeface="Bitter"/>
              </a:rPr>
              <a:t>Continue to use Brightspace for School of Health Professionals.</a:t>
            </a:r>
          </a:p>
        </p:txBody>
      </p:sp>
      <p:sp>
        <p:nvSpPr>
          <p:cNvPr id="9" name="Content Placeholder 5">
            <a:extLst>
              <a:ext uri="{FF2B5EF4-FFF2-40B4-BE49-F238E27FC236}">
                <a16:creationId xmlns:a16="http://schemas.microsoft.com/office/drawing/2014/main" id="{BAC21642-0E46-3D5E-522B-901512894C7B}"/>
              </a:ext>
            </a:extLst>
          </p:cNvPr>
          <p:cNvSpPr txBox="1">
            <a:spLocks/>
          </p:cNvSpPr>
          <p:nvPr/>
        </p:nvSpPr>
        <p:spPr>
          <a:xfrm>
            <a:off x="633596" y="1617033"/>
            <a:ext cx="2511879" cy="2555577"/>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har char="•"/>
            </a:pPr>
            <a:endParaRPr lang="en-US" dirty="0"/>
          </a:p>
          <a:p>
            <a:pPr marL="228600" lvl="1" indent="0">
              <a:buNone/>
            </a:pPr>
            <a:r>
              <a:rPr lang="en-US" sz="1200" b="1" dirty="0">
                <a:latin typeface="Bitter"/>
              </a:rPr>
              <a:t>Browsing Learning for available courses in WolfieONE.</a:t>
            </a:r>
          </a:p>
          <a:p>
            <a:pPr marL="228600" lvl="1" indent="0">
              <a:buNone/>
            </a:pPr>
            <a:r>
              <a:rPr lang="en-US" sz="1200" b="1" dirty="0">
                <a:latin typeface="Bitter"/>
              </a:rPr>
              <a:t> </a:t>
            </a:r>
          </a:p>
          <a:p>
            <a:pPr marL="228600" lvl="1" indent="0">
              <a:buNone/>
            </a:pPr>
            <a:r>
              <a:rPr lang="en-US" sz="1200" b="1" dirty="0">
                <a:latin typeface="Bitter"/>
              </a:rPr>
              <a:t>Viewing Course materials and  dates in WolfieONE.</a:t>
            </a:r>
          </a:p>
          <a:p>
            <a:pPr marL="228600" lvl="1" indent="0">
              <a:buNone/>
            </a:pPr>
            <a:endParaRPr lang="en-US" sz="1200" b="1" dirty="0">
              <a:latin typeface="Bitter"/>
            </a:endParaRPr>
          </a:p>
          <a:p>
            <a:pPr marL="228600" lvl="1" indent="0">
              <a:buNone/>
            </a:pPr>
            <a:r>
              <a:rPr lang="en-US" sz="1200" b="1" dirty="0">
                <a:latin typeface="Bitter"/>
              </a:rPr>
              <a:t>Accessing Certificates of Completion in WolfieONE.</a:t>
            </a:r>
          </a:p>
          <a:p>
            <a:pPr marL="285750" indent="-285750">
              <a:buChar char="•"/>
            </a:pPr>
            <a:endParaRPr lang="en-US" dirty="0"/>
          </a:p>
          <a:p>
            <a:endParaRPr lang="en-US" dirty="0">
              <a:latin typeface="Bitter"/>
            </a:endParaRPr>
          </a:p>
        </p:txBody>
      </p:sp>
      <p:sp>
        <p:nvSpPr>
          <p:cNvPr id="11" name="Content Placeholder 5">
            <a:extLst>
              <a:ext uri="{FF2B5EF4-FFF2-40B4-BE49-F238E27FC236}">
                <a16:creationId xmlns:a16="http://schemas.microsoft.com/office/drawing/2014/main" id="{94837D5D-E2E5-A9A0-E7AC-6534DDD0482D}"/>
              </a:ext>
            </a:extLst>
          </p:cNvPr>
          <p:cNvSpPr txBox="1">
            <a:spLocks/>
          </p:cNvSpPr>
          <p:nvPr/>
        </p:nvSpPr>
        <p:spPr>
          <a:xfrm>
            <a:off x="3332390" y="1617033"/>
            <a:ext cx="2511879" cy="2555578"/>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lvl="1" indent="0">
              <a:buNone/>
            </a:pPr>
            <a:endParaRPr lang="en-US" b="1" dirty="0">
              <a:latin typeface="Bitter"/>
            </a:endParaRPr>
          </a:p>
          <a:p>
            <a:pPr marL="228600" lvl="1" indent="0">
              <a:buNone/>
            </a:pPr>
            <a:endParaRPr lang="en-US" b="1" dirty="0">
              <a:latin typeface="Bitter"/>
            </a:endParaRPr>
          </a:p>
          <a:p>
            <a:pPr marL="228600" lvl="1" indent="0">
              <a:buNone/>
            </a:pPr>
            <a:r>
              <a:rPr lang="en-US" b="1" dirty="0">
                <a:latin typeface="Bitter"/>
              </a:rPr>
              <a:t>(There is no equivalent to a unified learning management system in the current state.)</a:t>
            </a:r>
          </a:p>
        </p:txBody>
      </p:sp>
      <p:grpSp>
        <p:nvGrpSpPr>
          <p:cNvPr id="34" name="Group 33">
            <a:extLst>
              <a:ext uri="{FF2B5EF4-FFF2-40B4-BE49-F238E27FC236}">
                <a16:creationId xmlns:a16="http://schemas.microsoft.com/office/drawing/2014/main" id="{16F30966-0505-3D58-6CED-68048D55C939}"/>
              </a:ext>
            </a:extLst>
          </p:cNvPr>
          <p:cNvGrpSpPr/>
          <p:nvPr/>
        </p:nvGrpSpPr>
        <p:grpSpPr>
          <a:xfrm>
            <a:off x="1141864" y="520996"/>
            <a:ext cx="7376861" cy="933829"/>
            <a:chOff x="1141864" y="520996"/>
            <a:chExt cx="7376861" cy="933829"/>
          </a:xfrm>
        </p:grpSpPr>
        <p:pic>
          <p:nvPicPr>
            <p:cNvPr id="35" name="Graphic 34" descr="A green arrow in a circle&#10;&#10;Description automatically generated">
              <a:extLst>
                <a:ext uri="{FF2B5EF4-FFF2-40B4-BE49-F238E27FC236}">
                  <a16:creationId xmlns:a16="http://schemas.microsoft.com/office/drawing/2014/main" id="{DF40E0CB-C406-9DC2-0C74-8C23F4642F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45702" y="520996"/>
              <a:ext cx="911212" cy="933829"/>
            </a:xfrm>
            <a:prstGeom prst="rect">
              <a:avLst/>
            </a:prstGeom>
          </p:spPr>
        </p:pic>
        <p:grpSp>
          <p:nvGrpSpPr>
            <p:cNvPr id="36" name="Group 35">
              <a:extLst>
                <a:ext uri="{FF2B5EF4-FFF2-40B4-BE49-F238E27FC236}">
                  <a16:creationId xmlns:a16="http://schemas.microsoft.com/office/drawing/2014/main" id="{D7794EF3-6B73-1AAB-258F-4D74FBF2EEDD}"/>
                </a:ext>
              </a:extLst>
            </p:cNvPr>
            <p:cNvGrpSpPr/>
            <p:nvPr/>
          </p:nvGrpSpPr>
          <p:grpSpPr>
            <a:xfrm>
              <a:off x="1141864" y="665220"/>
              <a:ext cx="7376861" cy="717350"/>
              <a:chOff x="1141864" y="665220"/>
              <a:chExt cx="7376861" cy="717350"/>
            </a:xfrm>
          </p:grpSpPr>
          <p:grpSp>
            <p:nvGrpSpPr>
              <p:cNvPr id="37" name="Group 36">
                <a:extLst>
                  <a:ext uri="{FF2B5EF4-FFF2-40B4-BE49-F238E27FC236}">
                    <a16:creationId xmlns:a16="http://schemas.microsoft.com/office/drawing/2014/main" id="{DC3EB18A-0892-CCB4-2131-B621BCFB4831}"/>
                  </a:ext>
                </a:extLst>
              </p:cNvPr>
              <p:cNvGrpSpPr/>
              <p:nvPr/>
            </p:nvGrpSpPr>
            <p:grpSpPr>
              <a:xfrm>
                <a:off x="1141864" y="665220"/>
                <a:ext cx="3339644" cy="637726"/>
                <a:chOff x="1141864" y="665220"/>
                <a:chExt cx="3339644" cy="637726"/>
              </a:xfrm>
            </p:grpSpPr>
            <p:pic>
              <p:nvPicPr>
                <p:cNvPr id="42" name="Graphic 41">
                  <a:extLst>
                    <a:ext uri="{FF2B5EF4-FFF2-40B4-BE49-F238E27FC236}">
                      <a16:creationId xmlns:a16="http://schemas.microsoft.com/office/drawing/2014/main" id="{27F3F174-71EC-0934-FA05-2E65567DD2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1864" y="665220"/>
                  <a:ext cx="637726" cy="637726"/>
                </a:xfrm>
                <a:prstGeom prst="rect">
                  <a:avLst/>
                </a:prstGeom>
              </p:spPr>
            </p:pic>
            <p:pic>
              <p:nvPicPr>
                <p:cNvPr id="43" name="Graphic 42" descr="A red and black circle with a square in it&#10;&#10;Description automatically generated">
                  <a:extLst>
                    <a:ext uri="{FF2B5EF4-FFF2-40B4-BE49-F238E27FC236}">
                      <a16:creationId xmlns:a16="http://schemas.microsoft.com/office/drawing/2014/main" id="{EF3BC3A4-357D-73AC-EE64-E8989448F9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87955" y="688503"/>
                  <a:ext cx="593553" cy="593553"/>
                </a:xfrm>
                <a:prstGeom prst="rect">
                  <a:avLst/>
                </a:prstGeom>
              </p:spPr>
            </p:pic>
          </p:grpSp>
          <p:grpSp>
            <p:nvGrpSpPr>
              <p:cNvPr id="38" name="Group 37">
                <a:extLst>
                  <a:ext uri="{FF2B5EF4-FFF2-40B4-BE49-F238E27FC236}">
                    <a16:creationId xmlns:a16="http://schemas.microsoft.com/office/drawing/2014/main" id="{58E8F18E-BF61-E55D-86BA-11C9DF8BC73B}"/>
                  </a:ext>
                </a:extLst>
              </p:cNvPr>
              <p:cNvGrpSpPr/>
              <p:nvPr/>
            </p:nvGrpSpPr>
            <p:grpSpPr>
              <a:xfrm>
                <a:off x="1521144" y="815517"/>
                <a:ext cx="6997581" cy="567053"/>
                <a:chOff x="1521144" y="815517"/>
                <a:chExt cx="6997581" cy="567053"/>
              </a:xfrm>
            </p:grpSpPr>
            <p:sp>
              <p:nvSpPr>
                <p:cNvPr id="39" name="Text Placeholder 4">
                  <a:extLst>
                    <a:ext uri="{FF2B5EF4-FFF2-40B4-BE49-F238E27FC236}">
                      <a16:creationId xmlns:a16="http://schemas.microsoft.com/office/drawing/2014/main" id="{C94369D0-88C4-8D01-E704-845F960A7A25}"/>
                    </a:ext>
                  </a:extLst>
                </p:cNvPr>
                <p:cNvSpPr txBox="1">
                  <a:spLocks/>
                </p:cNvSpPr>
                <p:nvPr/>
              </p:nvSpPr>
              <p:spPr>
                <a:xfrm>
                  <a:off x="1521144" y="820534"/>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40" name="Text Placeholder 4">
                  <a:extLst>
                    <a:ext uri="{FF2B5EF4-FFF2-40B4-BE49-F238E27FC236}">
                      <a16:creationId xmlns:a16="http://schemas.microsoft.com/office/drawing/2014/main" id="{E2959077-F9B8-CEE4-A404-ADE7B9A8FAF2}"/>
                    </a:ext>
                  </a:extLst>
                </p:cNvPr>
                <p:cNvSpPr txBox="1">
                  <a:spLocks/>
                </p:cNvSpPr>
                <p:nvPr/>
              </p:nvSpPr>
              <p:spPr>
                <a:xfrm>
                  <a:off x="4048271" y="815517"/>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41" name="Text Placeholder 4">
                  <a:extLst>
                    <a:ext uri="{FF2B5EF4-FFF2-40B4-BE49-F238E27FC236}">
                      <a16:creationId xmlns:a16="http://schemas.microsoft.com/office/drawing/2014/main" id="{FAB97F44-CC90-C9CC-51C3-D84090DF4144}"/>
                    </a:ext>
                  </a:extLst>
                </p:cNvPr>
                <p:cNvSpPr txBox="1">
                  <a:spLocks/>
                </p:cNvSpPr>
                <p:nvPr/>
              </p:nvSpPr>
              <p:spPr>
                <a:xfrm>
                  <a:off x="6436902" y="816544"/>
                  <a:ext cx="2081823"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pSp>
        </p:grpSp>
      </p:grpSp>
    </p:spTree>
    <p:extLst>
      <p:ext uri="{BB962C8B-B14F-4D97-AF65-F5344CB8AC3E}">
        <p14:creationId xmlns:p14="http://schemas.microsoft.com/office/powerpoint/2010/main" val="63504310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388B1-DCAA-410C-4419-FE179A523E7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B34C8C-E886-2BB8-52EE-C8B1321B0071}"/>
              </a:ext>
            </a:extLst>
          </p:cNvPr>
          <p:cNvSpPr>
            <a:spLocks noGrp="1"/>
          </p:cNvSpPr>
          <p:nvPr>
            <p:ph type="sldNum" sz="quarter" idx="4"/>
          </p:nvPr>
        </p:nvSpPr>
        <p:spPr>
          <a:xfrm>
            <a:off x="7068766" y="4826970"/>
            <a:ext cx="204686" cy="273844"/>
          </a:xfrm>
          <a:prstGeom prst="rect">
            <a:avLst/>
          </a:prstGeom>
        </p:spPr>
        <p:txBody>
          <a:bodyPr/>
          <a:lstStyle/>
          <a:p>
            <a:fld id="{AE6C5BFE-7C86-5341-AED8-83455208BE98}" type="slidenum">
              <a:rPr lang="en-US" smtClean="0"/>
              <a:t>19</a:t>
            </a:fld>
            <a:endParaRPr lang="en-US" dirty="0"/>
          </a:p>
        </p:txBody>
      </p:sp>
      <p:sp>
        <p:nvSpPr>
          <p:cNvPr id="4" name="Text Placeholder 3">
            <a:extLst>
              <a:ext uri="{FF2B5EF4-FFF2-40B4-BE49-F238E27FC236}">
                <a16:creationId xmlns:a16="http://schemas.microsoft.com/office/drawing/2014/main" id="{3AE7D4C7-C41D-9181-4BA0-BB9193162982}"/>
              </a:ext>
            </a:extLst>
          </p:cNvPr>
          <p:cNvSpPr>
            <a:spLocks noGrp="1"/>
          </p:cNvSpPr>
          <p:nvPr>
            <p:ph type="body" idx="1"/>
          </p:nvPr>
        </p:nvSpPr>
        <p:spPr>
          <a:xfrm>
            <a:off x="629842" y="1457037"/>
            <a:ext cx="7885508" cy="421910"/>
          </a:xfrm>
        </p:spPr>
        <p:txBody>
          <a:bodyPr/>
          <a:lstStyle/>
          <a:p>
            <a:r>
              <a:rPr lang="en-US" dirty="0"/>
              <a:t>Performance and Goals in WolfieONE</a:t>
            </a:r>
          </a:p>
        </p:txBody>
      </p:sp>
      <p:sp>
        <p:nvSpPr>
          <p:cNvPr id="2" name="Title 1">
            <a:extLst>
              <a:ext uri="{FF2B5EF4-FFF2-40B4-BE49-F238E27FC236}">
                <a16:creationId xmlns:a16="http://schemas.microsoft.com/office/drawing/2014/main" id="{7BB41065-5E21-4FA5-BF4C-5B48CEDE4AEA}"/>
              </a:ext>
            </a:extLst>
          </p:cNvPr>
          <p:cNvSpPr>
            <a:spLocks noGrp="1"/>
          </p:cNvSpPr>
          <p:nvPr>
            <p:ph type="title"/>
          </p:nvPr>
        </p:nvSpPr>
        <p:spPr>
          <a:xfrm>
            <a:off x="628650" y="473112"/>
            <a:ext cx="7886700" cy="993775"/>
          </a:xfrm>
        </p:spPr>
        <p:txBody>
          <a:bodyPr/>
          <a:lstStyle/>
          <a:p>
            <a:r>
              <a:rPr lang="en-US" dirty="0">
                <a:solidFill>
                  <a:schemeClr val="tx2"/>
                </a:solidFill>
              </a:rPr>
              <a:t>Accessing your duties and performance </a:t>
            </a:r>
          </a:p>
        </p:txBody>
      </p:sp>
      <p:pic>
        <p:nvPicPr>
          <p:cNvPr id="30" name="Picture 29">
            <a:extLst>
              <a:ext uri="{FF2B5EF4-FFF2-40B4-BE49-F238E27FC236}">
                <a16:creationId xmlns:a16="http://schemas.microsoft.com/office/drawing/2014/main" id="{E80C5618-CC51-E19B-D0AD-736E5A5AC333}"/>
              </a:ext>
            </a:extLst>
          </p:cNvPr>
          <p:cNvPicPr>
            <a:picLocks noChangeAspect="1"/>
          </p:cNvPicPr>
          <p:nvPr/>
        </p:nvPicPr>
        <p:blipFill>
          <a:blip r:embed="rId3"/>
          <a:stretch>
            <a:fillRect/>
          </a:stretch>
        </p:blipFill>
        <p:spPr>
          <a:xfrm>
            <a:off x="4049362" y="1230999"/>
            <a:ext cx="4892633" cy="3274981"/>
          </a:xfrm>
          <a:prstGeom prst="rect">
            <a:avLst/>
          </a:prstGeom>
          <a:ln>
            <a:noFill/>
          </a:ln>
        </p:spPr>
      </p:pic>
      <p:sp>
        <p:nvSpPr>
          <p:cNvPr id="31" name="Hexagon 30">
            <a:extLst>
              <a:ext uri="{FF2B5EF4-FFF2-40B4-BE49-F238E27FC236}">
                <a16:creationId xmlns:a16="http://schemas.microsoft.com/office/drawing/2014/main" id="{4AE0B097-5C97-056B-E9B4-0BCC6627FFBF}"/>
              </a:ext>
            </a:extLst>
          </p:cNvPr>
          <p:cNvSpPr/>
          <p:nvPr/>
        </p:nvSpPr>
        <p:spPr>
          <a:xfrm>
            <a:off x="4007795" y="2401874"/>
            <a:ext cx="1147465" cy="939819"/>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rPr>
              <a:t>Recruiting (ORC)</a:t>
            </a:r>
          </a:p>
        </p:txBody>
      </p:sp>
      <p:sp>
        <p:nvSpPr>
          <p:cNvPr id="32" name="Hexagon 31">
            <a:extLst>
              <a:ext uri="{FF2B5EF4-FFF2-40B4-BE49-F238E27FC236}">
                <a16:creationId xmlns:a16="http://schemas.microsoft.com/office/drawing/2014/main" id="{003492E9-B069-43D0-B4FE-82EC0A068233}"/>
              </a:ext>
            </a:extLst>
          </p:cNvPr>
          <p:cNvSpPr/>
          <p:nvPr/>
        </p:nvSpPr>
        <p:spPr>
          <a:xfrm>
            <a:off x="4046895" y="3478615"/>
            <a:ext cx="1069264" cy="884319"/>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rPr>
              <a:t>Journeys</a:t>
            </a:r>
          </a:p>
        </p:txBody>
      </p:sp>
      <p:sp>
        <p:nvSpPr>
          <p:cNvPr id="33" name="Hexagon 32">
            <a:extLst>
              <a:ext uri="{FF2B5EF4-FFF2-40B4-BE49-F238E27FC236}">
                <a16:creationId xmlns:a16="http://schemas.microsoft.com/office/drawing/2014/main" id="{B9D5670A-8026-0075-859E-3174F2FC30F8}"/>
              </a:ext>
            </a:extLst>
          </p:cNvPr>
          <p:cNvSpPr/>
          <p:nvPr/>
        </p:nvSpPr>
        <p:spPr>
          <a:xfrm>
            <a:off x="7962756" y="3457183"/>
            <a:ext cx="1094077" cy="905750"/>
          </a:xfrm>
          <a:prstGeom prst="hexagon">
            <a:avLst/>
          </a:prstGeom>
          <a:solidFill>
            <a:srgbClr val="828282"/>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rPr>
              <a:t>HR Helpdesk</a:t>
            </a:r>
          </a:p>
        </p:txBody>
      </p:sp>
      <p:sp>
        <p:nvSpPr>
          <p:cNvPr id="7" name="Hexagon 6">
            <a:extLst>
              <a:ext uri="{FF2B5EF4-FFF2-40B4-BE49-F238E27FC236}">
                <a16:creationId xmlns:a16="http://schemas.microsoft.com/office/drawing/2014/main" id="{44C9A6E1-9C3A-833B-3260-E60F417A5CF2}"/>
              </a:ext>
            </a:extLst>
          </p:cNvPr>
          <p:cNvSpPr/>
          <p:nvPr/>
        </p:nvSpPr>
        <p:spPr>
          <a:xfrm>
            <a:off x="5832126" y="2293886"/>
            <a:ext cx="1364669" cy="1184729"/>
          </a:xfrm>
          <a:prstGeom prst="hexagon">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CoreHR</a:t>
            </a:r>
          </a:p>
        </p:txBody>
      </p:sp>
      <p:sp>
        <p:nvSpPr>
          <p:cNvPr id="8" name="Title 1">
            <a:extLst>
              <a:ext uri="{FF2B5EF4-FFF2-40B4-BE49-F238E27FC236}">
                <a16:creationId xmlns:a16="http://schemas.microsoft.com/office/drawing/2014/main" id="{EEB59FB6-CE60-C0CB-7EC4-DE512336C17B}"/>
              </a:ext>
            </a:extLst>
          </p:cNvPr>
          <p:cNvSpPr txBox="1">
            <a:spLocks/>
          </p:cNvSpPr>
          <p:nvPr/>
        </p:nvSpPr>
        <p:spPr>
          <a:xfrm>
            <a:off x="610930" y="462479"/>
            <a:ext cx="7886700"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bg1"/>
                </a:solidFill>
              </a:rPr>
              <a:t>Accessing your duties and performance </a:t>
            </a:r>
          </a:p>
        </p:txBody>
      </p:sp>
      <p:grpSp>
        <p:nvGrpSpPr>
          <p:cNvPr id="10" name="Group 9">
            <a:extLst>
              <a:ext uri="{FF2B5EF4-FFF2-40B4-BE49-F238E27FC236}">
                <a16:creationId xmlns:a16="http://schemas.microsoft.com/office/drawing/2014/main" id="{29124E93-61D2-0270-60BE-885F4A373EB5}"/>
              </a:ext>
            </a:extLst>
          </p:cNvPr>
          <p:cNvGrpSpPr/>
          <p:nvPr/>
        </p:nvGrpSpPr>
        <p:grpSpPr>
          <a:xfrm>
            <a:off x="6004824" y="3529286"/>
            <a:ext cx="1094077" cy="976694"/>
            <a:chOff x="6004824" y="3529286"/>
            <a:chExt cx="1094077" cy="976694"/>
          </a:xfrm>
        </p:grpSpPr>
        <p:sp>
          <p:nvSpPr>
            <p:cNvPr id="6" name="Hexagon 5">
              <a:extLst>
                <a:ext uri="{FF2B5EF4-FFF2-40B4-BE49-F238E27FC236}">
                  <a16:creationId xmlns:a16="http://schemas.microsoft.com/office/drawing/2014/main" id="{E9E8E4AE-84D8-DEF7-C300-8ADF18271F84}"/>
                </a:ext>
              </a:extLst>
            </p:cNvPr>
            <p:cNvSpPr/>
            <p:nvPr/>
          </p:nvSpPr>
          <p:spPr>
            <a:xfrm>
              <a:off x="6004824" y="3529286"/>
              <a:ext cx="1094077" cy="976694"/>
            </a:xfrm>
            <a:prstGeom prst="hexagon">
              <a:avLst/>
            </a:prstGeom>
            <a:solidFill>
              <a:schemeClr val="bg1">
                <a:lumMod val="7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2"/>
                </a:solidFill>
                <a:latin typeface="Arial"/>
                <a:cs typeface="Arial"/>
              </a:endParaRPr>
            </a:p>
          </p:txBody>
        </p:sp>
        <p:sp>
          <p:nvSpPr>
            <p:cNvPr id="9" name="TextBox 8">
              <a:extLst>
                <a:ext uri="{FF2B5EF4-FFF2-40B4-BE49-F238E27FC236}">
                  <a16:creationId xmlns:a16="http://schemas.microsoft.com/office/drawing/2014/main" id="{A2563467-A356-DD11-AF3B-E70FE9A799CD}"/>
                </a:ext>
              </a:extLst>
            </p:cNvPr>
            <p:cNvSpPr txBox="1"/>
            <p:nvPr/>
          </p:nvSpPr>
          <p:spPr>
            <a:xfrm>
              <a:off x="6115775" y="3924952"/>
              <a:ext cx="983126" cy="246221"/>
            </a:xfrm>
            <a:prstGeom prst="rect">
              <a:avLst/>
            </a:prstGeom>
            <a:noFill/>
          </p:spPr>
          <p:txBody>
            <a:bodyPr wrap="square" rtlCol="0">
              <a:spAutoFit/>
            </a:bodyPr>
            <a:lstStyle/>
            <a:p>
              <a:r>
                <a:rPr lang="en-US" sz="1000" b="1" dirty="0">
                  <a:solidFill>
                    <a:schemeClr val="tx2"/>
                  </a:solidFill>
                </a:rPr>
                <a:t>Performance</a:t>
              </a:r>
            </a:p>
          </p:txBody>
        </p:sp>
      </p:grpSp>
      <p:sp>
        <p:nvSpPr>
          <p:cNvPr id="12" name="Rectangle: Rounded Corners 11">
            <a:extLst>
              <a:ext uri="{FF2B5EF4-FFF2-40B4-BE49-F238E27FC236}">
                <a16:creationId xmlns:a16="http://schemas.microsoft.com/office/drawing/2014/main" id="{AC9E55CB-63FB-062B-3C5E-61490BEFF020}"/>
              </a:ext>
            </a:extLst>
          </p:cNvPr>
          <p:cNvSpPr>
            <a:spLocks noGrp="1" noRot="1" noMove="1" noResize="1" noEditPoints="1" noAdjustHandles="1" noChangeArrowheads="1" noChangeShapeType="1"/>
          </p:cNvSpPr>
          <p:nvPr/>
        </p:nvSpPr>
        <p:spPr>
          <a:xfrm>
            <a:off x="5257800" y="3341693"/>
            <a:ext cx="410301" cy="136922"/>
          </a:xfrm>
          <a:prstGeom prst="roundRect">
            <a:avLst/>
          </a:prstGeom>
          <a:solidFill>
            <a:srgbClr val="828282"/>
          </a:solidFill>
          <a:ln>
            <a:solidFill>
              <a:srgbClr val="828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881EB13-1487-19D8-71EF-EB5F7C4B1A9A}"/>
              </a:ext>
            </a:extLst>
          </p:cNvPr>
          <p:cNvSpPr txBox="1"/>
          <p:nvPr/>
        </p:nvSpPr>
        <p:spPr>
          <a:xfrm>
            <a:off x="5163613" y="3338782"/>
            <a:ext cx="671053" cy="230832"/>
          </a:xfrm>
          <a:prstGeom prst="rect">
            <a:avLst/>
          </a:prstGeom>
          <a:noFill/>
        </p:spPr>
        <p:txBody>
          <a:bodyPr wrap="square" rtlCol="0">
            <a:spAutoFit/>
          </a:bodyPr>
          <a:lstStyle/>
          <a:p>
            <a:r>
              <a:rPr lang="en-US" sz="900" b="1" dirty="0">
                <a:solidFill>
                  <a:schemeClr val="tx2"/>
                </a:solidFill>
              </a:rPr>
              <a:t>Learning</a:t>
            </a:r>
          </a:p>
        </p:txBody>
      </p:sp>
    </p:spTree>
    <p:extLst>
      <p:ext uri="{BB962C8B-B14F-4D97-AF65-F5344CB8AC3E}">
        <p14:creationId xmlns:p14="http://schemas.microsoft.com/office/powerpoint/2010/main" val="374947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BB2EED0-113A-C6D3-10C6-9BA0C7E12BD1}"/>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86" y="-17285"/>
            <a:ext cx="9144000" cy="26396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774F021-258F-288A-C4C4-1637B0426C68}"/>
              </a:ext>
            </a:extLst>
          </p:cNvPr>
          <p:cNvSpPr>
            <a:spLocks noGrp="1"/>
          </p:cNvSpPr>
          <p:nvPr>
            <p:ph type="sldNum" sz="quarter" idx="4"/>
          </p:nvPr>
        </p:nvSpPr>
        <p:spPr>
          <a:xfrm>
            <a:off x="7068766" y="4826970"/>
            <a:ext cx="204686" cy="273844"/>
          </a:xfrm>
          <a:prstGeom prst="rect">
            <a:avLst/>
          </a:prstGeom>
        </p:spPr>
        <p:txBody>
          <a:bodyPr/>
          <a:lstStyle/>
          <a:p>
            <a:fld id="{AE6C5BFE-7C86-5341-AED8-83455208BE98}" type="slidenum">
              <a:rPr lang="en-US" smtClean="0"/>
              <a:t>2</a:t>
            </a:fld>
            <a:endParaRPr lang="en-US" dirty="0"/>
          </a:p>
        </p:txBody>
      </p:sp>
      <p:sp>
        <p:nvSpPr>
          <p:cNvPr id="9" name="TextBox 8">
            <a:extLst>
              <a:ext uri="{FF2B5EF4-FFF2-40B4-BE49-F238E27FC236}">
                <a16:creationId xmlns:a16="http://schemas.microsoft.com/office/drawing/2014/main" id="{58C975E4-A0B8-5A41-A6A0-6A5165D509BB}"/>
              </a:ext>
            </a:extLst>
          </p:cNvPr>
          <p:cNvSpPr txBox="1"/>
          <p:nvPr/>
        </p:nvSpPr>
        <p:spPr>
          <a:xfrm>
            <a:off x="4858159" y="2787999"/>
            <a:ext cx="3200400" cy="1754326"/>
          </a:xfrm>
          <a:prstGeom prst="rect">
            <a:avLst/>
          </a:prstGeom>
          <a:noFill/>
        </p:spPr>
        <p:txBody>
          <a:bodyPr wrap="square" lIns="91440" tIns="45720" rIns="91440" bIns="45720" anchor="t">
            <a:spAutoFit/>
          </a:bodyPr>
          <a:lstStyle/>
          <a:p>
            <a:r>
              <a:rPr lang="en-US" sz="1400" dirty="0">
                <a:latin typeface="Bitter"/>
              </a:rPr>
              <a:t>What’s changing in:</a:t>
            </a:r>
          </a:p>
          <a:p>
            <a:endParaRPr lang="en-US" sz="1400" dirty="0">
              <a:latin typeface="Bitter" pitchFamily="2" charset="0"/>
            </a:endParaRPr>
          </a:p>
          <a:p>
            <a:pPr marL="628650" lvl="1" indent="-171450">
              <a:buFont typeface="Arial" panose="020B0604020202020204" pitchFamily="34" charset="0"/>
              <a:buChar char="•"/>
            </a:pPr>
            <a:r>
              <a:rPr lang="en-US" sz="1100" dirty="0">
                <a:latin typeface="Bitter"/>
              </a:rPr>
              <a:t>HR forms/requests</a:t>
            </a:r>
          </a:p>
          <a:p>
            <a:pPr marL="628650" lvl="1" indent="-171450">
              <a:buFont typeface="Arial" panose="020B0604020202020204" pitchFamily="34" charset="0"/>
              <a:buChar char="•"/>
            </a:pPr>
            <a:r>
              <a:rPr lang="en-US" sz="1100" dirty="0">
                <a:latin typeface="Bitter"/>
              </a:rPr>
              <a:t>Getting Assistance from HR</a:t>
            </a:r>
            <a:endParaRPr lang="en-US" dirty="0"/>
          </a:p>
          <a:p>
            <a:pPr marL="628650" lvl="1" indent="-171450">
              <a:buFont typeface="Arial" panose="020B0604020202020204" pitchFamily="34" charset="0"/>
              <a:buChar char="•"/>
            </a:pPr>
            <a:r>
              <a:rPr lang="en-US" sz="1100" dirty="0">
                <a:latin typeface="Bitter"/>
              </a:rPr>
              <a:t>Employee Learning &amp; Development</a:t>
            </a:r>
          </a:p>
          <a:p>
            <a:pPr marL="628650" lvl="1" indent="-171450">
              <a:buFont typeface="Arial" panose="020B0604020202020204" pitchFamily="34" charset="0"/>
              <a:buChar char="•"/>
            </a:pPr>
            <a:r>
              <a:rPr lang="en-US" sz="1100" dirty="0">
                <a:latin typeface="Bitter"/>
              </a:rPr>
              <a:t>Performance Management</a:t>
            </a:r>
          </a:p>
          <a:p>
            <a:pPr marL="628650" lvl="1" indent="-171450">
              <a:buFont typeface="Arial" panose="020B0604020202020204" pitchFamily="34" charset="0"/>
              <a:buChar char="•"/>
            </a:pPr>
            <a:r>
              <a:rPr lang="en-US" sz="1100" dirty="0">
                <a:latin typeface="Bitter"/>
              </a:rPr>
              <a:t>Recruiting Talent</a:t>
            </a:r>
          </a:p>
          <a:p>
            <a:pPr lvl="1"/>
            <a:endParaRPr lang="en-US" sz="1100" dirty="0">
              <a:latin typeface="Bitter"/>
            </a:endParaRPr>
          </a:p>
          <a:p>
            <a:endParaRPr lang="en-US" sz="1400" dirty="0">
              <a:latin typeface="Bitter" pitchFamily="2" charset="0"/>
            </a:endParaRPr>
          </a:p>
        </p:txBody>
      </p:sp>
      <p:sp>
        <p:nvSpPr>
          <p:cNvPr id="11" name="TextBox 10">
            <a:extLst>
              <a:ext uri="{FF2B5EF4-FFF2-40B4-BE49-F238E27FC236}">
                <a16:creationId xmlns:a16="http://schemas.microsoft.com/office/drawing/2014/main" id="{3E6734C2-7CB7-F74D-EA35-2666D947D815}"/>
              </a:ext>
            </a:extLst>
          </p:cNvPr>
          <p:cNvSpPr txBox="1"/>
          <p:nvPr/>
        </p:nvSpPr>
        <p:spPr>
          <a:xfrm>
            <a:off x="2165350" y="2792710"/>
            <a:ext cx="2336800" cy="1600438"/>
          </a:xfrm>
          <a:prstGeom prst="rect">
            <a:avLst/>
          </a:prstGeom>
          <a:noFill/>
        </p:spPr>
        <p:txBody>
          <a:bodyPr wrap="square">
            <a:spAutoFit/>
          </a:bodyPr>
          <a:lstStyle/>
          <a:p>
            <a:r>
              <a:rPr lang="en-US" sz="1400" dirty="0">
                <a:latin typeface="Bitter" pitchFamily="2" charset="0"/>
              </a:rPr>
              <a:t>What is WolfieONE?</a:t>
            </a:r>
          </a:p>
          <a:p>
            <a:r>
              <a:rPr lang="en-US" sz="1400" dirty="0">
                <a:latin typeface="Bitter" pitchFamily="2" charset="0"/>
              </a:rPr>
              <a:t> </a:t>
            </a:r>
          </a:p>
          <a:p>
            <a:r>
              <a:rPr lang="en-US" sz="1400" dirty="0">
                <a:latin typeface="Bitter" pitchFamily="2" charset="0"/>
              </a:rPr>
              <a:t>What does it look like?</a:t>
            </a:r>
          </a:p>
          <a:p>
            <a:endParaRPr lang="en-US" sz="1400" dirty="0">
              <a:latin typeface="Bitter" pitchFamily="2" charset="0"/>
            </a:endParaRPr>
          </a:p>
          <a:p>
            <a:r>
              <a:rPr lang="en-US" sz="1400" dirty="0">
                <a:latin typeface="Bitter" pitchFamily="2" charset="0"/>
              </a:rPr>
              <a:t>What is HCM?</a:t>
            </a:r>
          </a:p>
          <a:p>
            <a:endParaRPr lang="en-US" sz="1400" dirty="0">
              <a:latin typeface="Bitter" pitchFamily="2" charset="0"/>
            </a:endParaRPr>
          </a:p>
          <a:p>
            <a:r>
              <a:rPr lang="en-US" sz="1400" dirty="0">
                <a:latin typeface="Bitter" pitchFamily="2" charset="0"/>
              </a:rPr>
              <a:t>Who uses HCM?</a:t>
            </a:r>
          </a:p>
        </p:txBody>
      </p:sp>
      <p:cxnSp>
        <p:nvCxnSpPr>
          <p:cNvPr id="15" name="Straight Connector 14">
            <a:extLst>
              <a:ext uri="{FF2B5EF4-FFF2-40B4-BE49-F238E27FC236}">
                <a16:creationId xmlns:a16="http://schemas.microsoft.com/office/drawing/2014/main" id="{8051916C-72E7-F87E-EE48-EC2DDFE0512C}"/>
              </a:ext>
            </a:extLst>
          </p:cNvPr>
          <p:cNvCxnSpPr/>
          <p:nvPr/>
        </p:nvCxnSpPr>
        <p:spPr>
          <a:xfrm>
            <a:off x="4559300" y="2863850"/>
            <a:ext cx="0" cy="147955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921C949-30B4-471B-69D5-98BD378C1F3B}"/>
              </a:ext>
            </a:extLst>
          </p:cNvPr>
          <p:cNvCxnSpPr>
            <a:cxnSpLocks/>
          </p:cNvCxnSpPr>
          <p:nvPr/>
        </p:nvCxnSpPr>
        <p:spPr>
          <a:xfrm>
            <a:off x="0" y="2636520"/>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3" name="Title 3">
            <a:extLst>
              <a:ext uri="{FF2B5EF4-FFF2-40B4-BE49-F238E27FC236}">
                <a16:creationId xmlns:a16="http://schemas.microsoft.com/office/drawing/2014/main" id="{6657ECAC-D13F-825E-C7C0-AC3FFC39D017}"/>
              </a:ext>
            </a:extLst>
          </p:cNvPr>
          <p:cNvSpPr txBox="1">
            <a:spLocks/>
          </p:cNvSpPr>
          <p:nvPr/>
        </p:nvSpPr>
        <p:spPr>
          <a:xfrm>
            <a:off x="1023413" y="1020079"/>
            <a:ext cx="2598807"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tx2"/>
                </a:solidFill>
              </a:rPr>
              <a:t>Agenda</a:t>
            </a:r>
            <a:r>
              <a:rPr lang="en-US" dirty="0"/>
              <a:t>	</a:t>
            </a:r>
          </a:p>
        </p:txBody>
      </p:sp>
      <p:sp>
        <p:nvSpPr>
          <p:cNvPr id="4" name="Title 3">
            <a:extLst>
              <a:ext uri="{FF2B5EF4-FFF2-40B4-BE49-F238E27FC236}">
                <a16:creationId xmlns:a16="http://schemas.microsoft.com/office/drawing/2014/main" id="{F7B7D66C-6258-002B-4647-DF884BA5DCB8}"/>
              </a:ext>
            </a:extLst>
          </p:cNvPr>
          <p:cNvSpPr>
            <a:spLocks noGrp="1"/>
          </p:cNvSpPr>
          <p:nvPr>
            <p:ph type="title"/>
          </p:nvPr>
        </p:nvSpPr>
        <p:spPr>
          <a:xfrm>
            <a:off x="1015400" y="1500731"/>
            <a:ext cx="1697566" cy="965688"/>
          </a:xfrm>
        </p:spPr>
        <p:txBody>
          <a:bodyPr/>
          <a:lstStyle/>
          <a:p>
            <a:r>
              <a:rPr lang="en-US" dirty="0"/>
              <a:t>Agenda	</a:t>
            </a:r>
          </a:p>
        </p:txBody>
      </p:sp>
    </p:spTree>
    <p:extLst>
      <p:ext uri="{BB962C8B-B14F-4D97-AF65-F5344CB8AC3E}">
        <p14:creationId xmlns:p14="http://schemas.microsoft.com/office/powerpoint/2010/main" val="7252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188C3-5A11-0051-AA2C-003AFA16F8D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B956B7-4A35-A64E-E03C-759473600C70}"/>
              </a:ext>
            </a:extLst>
          </p:cNvPr>
          <p:cNvSpPr>
            <a:spLocks noGrp="1"/>
          </p:cNvSpPr>
          <p:nvPr>
            <p:ph type="sldNum" sz="quarter" idx="4"/>
          </p:nvPr>
        </p:nvSpPr>
        <p:spPr>
          <a:xfrm>
            <a:off x="5280903" y="4848748"/>
            <a:ext cx="2057400" cy="273844"/>
          </a:xfrm>
          <a:prstGeom prst="rect">
            <a:avLst/>
          </a:prstGeom>
        </p:spPr>
        <p:txBody>
          <a:bodyPr/>
          <a:lstStyle/>
          <a:p>
            <a:fld id="{AE6C5BFE-7C86-5341-AED8-83455208BE98}" type="slidenum">
              <a:rPr lang="en-US" smtClean="0"/>
              <a:t>20</a:t>
            </a:fld>
            <a:endParaRPr lang="en-US" dirty="0"/>
          </a:p>
        </p:txBody>
      </p:sp>
      <p:sp>
        <p:nvSpPr>
          <p:cNvPr id="5" name="Rectangle 4">
            <a:extLst>
              <a:ext uri="{FF2B5EF4-FFF2-40B4-BE49-F238E27FC236}">
                <a16:creationId xmlns:a16="http://schemas.microsoft.com/office/drawing/2014/main" id="{9EBD2FED-C0E5-2BF1-1E2C-B73B63DB34E8}"/>
              </a:ext>
            </a:extLst>
          </p:cNvPr>
          <p:cNvSpPr/>
          <p:nvPr/>
        </p:nvSpPr>
        <p:spPr>
          <a:xfrm>
            <a:off x="3427010" y="1612754"/>
            <a:ext cx="1956021" cy="26861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6" name="TextBox 5">
            <a:extLst>
              <a:ext uri="{FF2B5EF4-FFF2-40B4-BE49-F238E27FC236}">
                <a16:creationId xmlns:a16="http://schemas.microsoft.com/office/drawing/2014/main" id="{A4A09603-596A-CF83-6391-8D3F5314F852}"/>
              </a:ext>
            </a:extLst>
          </p:cNvPr>
          <p:cNvSpPr txBox="1"/>
          <p:nvPr/>
        </p:nvSpPr>
        <p:spPr>
          <a:xfrm>
            <a:off x="136187" y="661481"/>
            <a:ext cx="2033081" cy="302530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62F9C36B-2370-8338-AD2D-C5AB0D67731E}"/>
              </a:ext>
            </a:extLst>
          </p:cNvPr>
          <p:cNvSpPr txBox="1"/>
          <p:nvPr/>
        </p:nvSpPr>
        <p:spPr>
          <a:xfrm>
            <a:off x="444500" y="1164110"/>
            <a:ext cx="2470150" cy="3416320"/>
          </a:xfrm>
          <a:prstGeom prst="rect">
            <a:avLst/>
          </a:prstGeom>
          <a:noFill/>
        </p:spPr>
        <p:txBody>
          <a:bodyPr wrap="square" lIns="91440" tIns="45720" rIns="91440" bIns="45720" rtlCol="0" anchor="t">
            <a:spAutoFit/>
          </a:bodyPr>
          <a:lstStyle/>
          <a:p>
            <a:endParaRPr lang="en-US" sz="1200" dirty="0"/>
          </a:p>
          <a:p>
            <a:r>
              <a:rPr lang="en-US" sz="1200" b="1" dirty="0"/>
              <a:t>Current State:</a:t>
            </a:r>
          </a:p>
          <a:p>
            <a:endParaRPr lang="en-US" sz="1200" dirty="0"/>
          </a:p>
          <a:p>
            <a:pPr marL="285750" indent="-285750">
              <a:buChar char="•"/>
            </a:pPr>
            <a:r>
              <a:rPr lang="en-US" sz="1200" dirty="0"/>
              <a:t>Performance evaluations and programs are PDFs, separate from any system.  </a:t>
            </a:r>
          </a:p>
          <a:p>
            <a:pPr marL="285750" indent="-285750">
              <a:buChar char="•"/>
            </a:pPr>
            <a:endParaRPr lang="en-US" sz="1200" dirty="0"/>
          </a:p>
          <a:p>
            <a:pPr marL="285750" indent="-285750">
              <a:buChar char="•"/>
            </a:pPr>
            <a:r>
              <a:rPr lang="en-US" sz="1200" dirty="0"/>
              <a:t>Employees can ask HR for  evaluations and programs or save them to their own drives.</a:t>
            </a:r>
          </a:p>
          <a:p>
            <a:pPr marL="285750" indent="-285750">
              <a:buChar char="•"/>
            </a:pPr>
            <a:endParaRPr lang="en-US" sz="1200" dirty="0"/>
          </a:p>
          <a:p>
            <a:pPr marL="285750" indent="-285750">
              <a:buChar char="•"/>
            </a:pPr>
            <a:r>
              <a:rPr lang="en-US" sz="1200" dirty="0"/>
              <a:t>Performance evaluation is a manual process.</a:t>
            </a:r>
          </a:p>
          <a:p>
            <a:pPr marL="285750" indent="-285750">
              <a:buChar char="•"/>
            </a:pPr>
            <a:endParaRPr lang="en-US" sz="1200" dirty="0"/>
          </a:p>
          <a:p>
            <a:pPr marL="285750" indent="-285750">
              <a:buChar char="•"/>
            </a:pPr>
            <a:r>
              <a:rPr lang="en-US" sz="1200" dirty="0"/>
              <a:t>Programs and evaluations are not automated.</a:t>
            </a:r>
          </a:p>
          <a:p>
            <a:pPr marL="285750" indent="-285750">
              <a:buChar char="•"/>
            </a:pPr>
            <a:endParaRPr lang="en-US" sz="1200" dirty="0"/>
          </a:p>
        </p:txBody>
      </p:sp>
      <p:sp>
        <p:nvSpPr>
          <p:cNvPr id="9" name="TextBox 8">
            <a:extLst>
              <a:ext uri="{FF2B5EF4-FFF2-40B4-BE49-F238E27FC236}">
                <a16:creationId xmlns:a16="http://schemas.microsoft.com/office/drawing/2014/main" id="{17AB3218-5F3A-4E93-316C-D344B525E367}"/>
              </a:ext>
            </a:extLst>
          </p:cNvPr>
          <p:cNvSpPr txBox="1"/>
          <p:nvPr/>
        </p:nvSpPr>
        <p:spPr>
          <a:xfrm>
            <a:off x="5842215" y="1357488"/>
            <a:ext cx="3303852" cy="2862322"/>
          </a:xfrm>
          <a:prstGeom prst="rect">
            <a:avLst/>
          </a:prstGeom>
          <a:noFill/>
        </p:spPr>
        <p:txBody>
          <a:bodyPr wrap="square" lIns="91440" tIns="45720" rIns="91440" bIns="45720" rtlCol="0" anchor="t">
            <a:spAutoFit/>
          </a:bodyPr>
          <a:lstStyle/>
          <a:p>
            <a:r>
              <a:rPr lang="en-US" sz="1200" b="1" dirty="0">
                <a:solidFill>
                  <a:schemeClr val="bg1"/>
                </a:solidFill>
              </a:rPr>
              <a:t>Future State:</a:t>
            </a:r>
          </a:p>
          <a:p>
            <a:endParaRPr lang="en-US" sz="1200" b="1" dirty="0">
              <a:solidFill>
                <a:schemeClr val="bg1"/>
              </a:solidFill>
            </a:endParaRPr>
          </a:p>
          <a:p>
            <a:r>
              <a:rPr lang="en-US" sz="1200" b="1" dirty="0"/>
              <a:t>Employees can:</a:t>
            </a:r>
          </a:p>
          <a:p>
            <a:endParaRPr lang="en-US" sz="1200" b="1" dirty="0"/>
          </a:p>
          <a:p>
            <a:pPr marL="285750" indent="-285750">
              <a:buChar char="•"/>
            </a:pPr>
            <a:r>
              <a:rPr lang="en-US" sz="1200" dirty="0"/>
              <a:t>View and engage with digitized performance programs and evaluations anytime directly in WolfieONE. </a:t>
            </a:r>
          </a:p>
          <a:p>
            <a:pPr marL="285750" indent="-285750">
              <a:buChar char="•"/>
            </a:pPr>
            <a:endParaRPr lang="en-US" sz="1200" dirty="0"/>
          </a:p>
          <a:p>
            <a:pPr marL="285750" indent="-285750">
              <a:buChar char="•"/>
            </a:pPr>
            <a:r>
              <a:rPr lang="en-US" sz="1200" dirty="0"/>
              <a:t>Access the latest Program and Evaluation upon WolfieONE Go Live and all subsequent evaluations and programs thereafter.</a:t>
            </a:r>
          </a:p>
          <a:p>
            <a:pPr marL="285750" indent="-285750">
              <a:buChar char="•"/>
            </a:pPr>
            <a:endParaRPr lang="en-US" sz="1200" dirty="0"/>
          </a:p>
          <a:p>
            <a:pPr marL="285750" indent="-285750">
              <a:buChar char="•"/>
            </a:pPr>
            <a:r>
              <a:rPr lang="en-US" sz="1200" dirty="0"/>
              <a:t>Receive yearly evaluations on a schedule with automatic notifications.</a:t>
            </a:r>
          </a:p>
        </p:txBody>
      </p:sp>
      <p:sp>
        <p:nvSpPr>
          <p:cNvPr id="19" name="TextBox 18">
            <a:extLst>
              <a:ext uri="{FF2B5EF4-FFF2-40B4-BE49-F238E27FC236}">
                <a16:creationId xmlns:a16="http://schemas.microsoft.com/office/drawing/2014/main" id="{C1F927B9-3876-D7A4-9578-0E9C59828726}"/>
              </a:ext>
            </a:extLst>
          </p:cNvPr>
          <p:cNvSpPr txBox="1"/>
          <p:nvPr/>
        </p:nvSpPr>
        <p:spPr>
          <a:xfrm>
            <a:off x="437407" y="318051"/>
            <a:ext cx="5048993" cy="954107"/>
          </a:xfrm>
          <a:prstGeom prst="rect">
            <a:avLst/>
          </a:prstGeom>
          <a:noFill/>
        </p:spPr>
        <p:txBody>
          <a:bodyPr wrap="square" lIns="91440" tIns="45720" rIns="91440" bIns="45720" rtlCol="0" anchor="t">
            <a:spAutoFit/>
          </a:bodyPr>
          <a:lstStyle/>
          <a:p>
            <a:r>
              <a:rPr lang="en-US" sz="2800" b="1" dirty="0"/>
              <a:t>Performance Management</a:t>
            </a:r>
            <a:br>
              <a:rPr lang="en-US" sz="2800" b="1" dirty="0"/>
            </a:br>
            <a:r>
              <a:rPr lang="en-US" sz="2800" b="1" dirty="0"/>
              <a:t>Improvement</a:t>
            </a:r>
          </a:p>
        </p:txBody>
      </p:sp>
      <p:pic>
        <p:nvPicPr>
          <p:cNvPr id="21" name="Picture 20" descr="A person with a blue background&#10;&#10;Description automatically generated">
            <a:extLst>
              <a:ext uri="{FF2B5EF4-FFF2-40B4-BE49-F238E27FC236}">
                <a16:creationId xmlns:a16="http://schemas.microsoft.com/office/drawing/2014/main" id="{901BD53D-1773-967D-991C-DFE6B23ECB96}"/>
              </a:ext>
            </a:extLst>
          </p:cNvPr>
          <p:cNvPicPr>
            <a:picLocks noChangeAspect="1"/>
          </p:cNvPicPr>
          <p:nvPr/>
        </p:nvPicPr>
        <p:blipFill>
          <a:blip r:embed="rId3"/>
          <a:stretch>
            <a:fillRect/>
          </a:stretch>
        </p:blipFill>
        <p:spPr>
          <a:xfrm>
            <a:off x="6894872" y="207724"/>
            <a:ext cx="671684" cy="671040"/>
          </a:xfrm>
          <a:prstGeom prst="rect">
            <a:avLst/>
          </a:prstGeom>
        </p:spPr>
      </p:pic>
      <p:pic>
        <p:nvPicPr>
          <p:cNvPr id="2" name="Graphic 1" descr="Checklist with solid fill">
            <a:extLst>
              <a:ext uri="{FF2B5EF4-FFF2-40B4-BE49-F238E27FC236}">
                <a16:creationId xmlns:a16="http://schemas.microsoft.com/office/drawing/2014/main" id="{78B23C29-7FE9-E86B-4017-ECB932D46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9630" y="2138929"/>
            <a:ext cx="1390649" cy="1354015"/>
          </a:xfrm>
          <a:prstGeom prst="rect">
            <a:avLst/>
          </a:prstGeom>
        </p:spPr>
      </p:pic>
      <p:pic>
        <p:nvPicPr>
          <p:cNvPr id="8" name="Graphic 7" descr="Checklist with solid fill">
            <a:extLst>
              <a:ext uri="{FF2B5EF4-FFF2-40B4-BE49-F238E27FC236}">
                <a16:creationId xmlns:a16="http://schemas.microsoft.com/office/drawing/2014/main" id="{FD882045-2D76-741E-34C5-2B4B8ECD02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2113" y="157314"/>
            <a:ext cx="798661" cy="759451"/>
          </a:xfrm>
          <a:prstGeom prst="rect">
            <a:avLst/>
          </a:prstGeom>
        </p:spPr>
      </p:pic>
      <p:cxnSp>
        <p:nvCxnSpPr>
          <p:cNvPr id="4" name="Straight Connector 3">
            <a:extLst>
              <a:ext uri="{FF2B5EF4-FFF2-40B4-BE49-F238E27FC236}">
                <a16:creationId xmlns:a16="http://schemas.microsoft.com/office/drawing/2014/main" id="{4E441773-1285-DF8B-B80D-8255B4E31250}"/>
              </a:ext>
            </a:extLst>
          </p:cNvPr>
          <p:cNvCxnSpPr>
            <a:cxnSpLocks/>
          </p:cNvCxnSpPr>
          <p:nvPr/>
        </p:nvCxnSpPr>
        <p:spPr>
          <a:xfrm>
            <a:off x="444500" y="1652441"/>
            <a:ext cx="2482322" cy="48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A7636-D1EC-3DEA-F370-E2CAEC9FD9EC}"/>
              </a:ext>
            </a:extLst>
          </p:cNvPr>
          <p:cNvCxnSpPr>
            <a:cxnSpLocks/>
          </p:cNvCxnSpPr>
          <p:nvPr/>
        </p:nvCxnSpPr>
        <p:spPr>
          <a:xfrm flipV="1">
            <a:off x="5943333" y="1651621"/>
            <a:ext cx="291308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07438426-A49A-6C3B-CD06-030CEAC0CC10}"/>
              </a:ext>
            </a:extLst>
          </p:cNvPr>
          <p:cNvGrpSpPr/>
          <p:nvPr/>
        </p:nvGrpSpPr>
        <p:grpSpPr>
          <a:xfrm>
            <a:off x="8187603" y="156332"/>
            <a:ext cx="877529" cy="722432"/>
            <a:chOff x="6004824" y="3529286"/>
            <a:chExt cx="1094077" cy="976694"/>
          </a:xfrm>
        </p:grpSpPr>
        <p:sp>
          <p:nvSpPr>
            <p:cNvPr id="15" name="Hexagon 14">
              <a:extLst>
                <a:ext uri="{FF2B5EF4-FFF2-40B4-BE49-F238E27FC236}">
                  <a16:creationId xmlns:a16="http://schemas.microsoft.com/office/drawing/2014/main" id="{C6720778-C48A-6453-055B-FE12AED4B89D}"/>
                </a:ext>
              </a:extLst>
            </p:cNvPr>
            <p:cNvSpPr/>
            <p:nvPr/>
          </p:nvSpPr>
          <p:spPr>
            <a:xfrm>
              <a:off x="6004824" y="3529286"/>
              <a:ext cx="1094077" cy="976694"/>
            </a:xfrm>
            <a:prstGeom prst="hexag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2"/>
                </a:solidFill>
                <a:latin typeface="Arial"/>
                <a:cs typeface="Arial"/>
              </a:endParaRPr>
            </a:p>
          </p:txBody>
        </p:sp>
        <p:sp>
          <p:nvSpPr>
            <p:cNvPr id="16" name="TextBox 15">
              <a:extLst>
                <a:ext uri="{FF2B5EF4-FFF2-40B4-BE49-F238E27FC236}">
                  <a16:creationId xmlns:a16="http://schemas.microsoft.com/office/drawing/2014/main" id="{099A44E6-6480-950B-F0FD-497D1B7D406D}"/>
                </a:ext>
              </a:extLst>
            </p:cNvPr>
            <p:cNvSpPr txBox="1"/>
            <p:nvPr/>
          </p:nvSpPr>
          <p:spPr>
            <a:xfrm>
              <a:off x="6080226" y="3875848"/>
              <a:ext cx="983126" cy="245416"/>
            </a:xfrm>
            <a:prstGeom prst="rect">
              <a:avLst/>
            </a:prstGeom>
            <a:noFill/>
            <a:ln>
              <a:noFill/>
            </a:ln>
          </p:spPr>
          <p:txBody>
            <a:bodyPr wrap="square" rtlCol="0">
              <a:spAutoFit/>
            </a:bodyPr>
            <a:lstStyle/>
            <a:p>
              <a:r>
                <a:rPr lang="en-US" sz="800" dirty="0">
                  <a:solidFill>
                    <a:schemeClr val="tx2"/>
                  </a:solidFill>
                </a:rPr>
                <a:t>Performance</a:t>
              </a:r>
            </a:p>
          </p:txBody>
        </p:sp>
      </p:grpSp>
      <p:pic>
        <p:nvPicPr>
          <p:cNvPr id="12" name="Picture 11" descr="A black and white logo with a bell and a red circle&#10;&#10;AI-generated content may be incorrect.">
            <a:extLst>
              <a:ext uri="{FF2B5EF4-FFF2-40B4-BE49-F238E27FC236}">
                <a16:creationId xmlns:a16="http://schemas.microsoft.com/office/drawing/2014/main" id="{3D89270A-635C-77DE-4833-22CA9D7F419A}"/>
              </a:ext>
            </a:extLst>
          </p:cNvPr>
          <p:cNvPicPr>
            <a:picLocks noChangeAspect="1"/>
          </p:cNvPicPr>
          <p:nvPr/>
        </p:nvPicPr>
        <p:blipFill>
          <a:blip r:embed="rId6"/>
          <a:stretch>
            <a:fillRect/>
          </a:stretch>
        </p:blipFill>
        <p:spPr>
          <a:xfrm>
            <a:off x="8369754" y="3966028"/>
            <a:ext cx="514350" cy="495300"/>
          </a:xfrm>
          <a:prstGeom prst="rect">
            <a:avLst/>
          </a:prstGeom>
        </p:spPr>
      </p:pic>
    </p:spTree>
    <p:extLst>
      <p:ext uri="{BB962C8B-B14F-4D97-AF65-F5344CB8AC3E}">
        <p14:creationId xmlns:p14="http://schemas.microsoft.com/office/powerpoint/2010/main" val="153225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70E6-FBCC-0E2E-8ABB-58B2E8E5F2B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37611F8-A37B-D979-9B1F-F53143E6491E}"/>
              </a:ext>
            </a:extLst>
          </p:cNvPr>
          <p:cNvSpPr>
            <a:spLocks noGrp="1"/>
          </p:cNvSpPr>
          <p:nvPr>
            <p:ph type="sldNum" sz="quarter" idx="12"/>
          </p:nvPr>
        </p:nvSpPr>
        <p:spPr>
          <a:xfrm>
            <a:off x="5280903" y="4848748"/>
            <a:ext cx="2057400" cy="273844"/>
          </a:xfrm>
        </p:spPr>
        <p:txBody>
          <a:bodyPr/>
          <a:lstStyle/>
          <a:p>
            <a:fld id="{330EA680-D336-4FF7-8B7A-9848BB0A1C32}" type="slidenum">
              <a:rPr lang="en-US" smtClean="0"/>
              <a:t>21</a:t>
            </a:fld>
            <a:endParaRPr lang="en-US" dirty="0"/>
          </a:p>
        </p:txBody>
      </p:sp>
      <p:sp>
        <p:nvSpPr>
          <p:cNvPr id="20" name="Content Placeholder 5">
            <a:extLst>
              <a:ext uri="{FF2B5EF4-FFF2-40B4-BE49-F238E27FC236}">
                <a16:creationId xmlns:a16="http://schemas.microsoft.com/office/drawing/2014/main" id="{6BFDB1E5-017D-32DE-12DB-31D6DE50BA61}"/>
              </a:ext>
            </a:extLst>
          </p:cNvPr>
          <p:cNvSpPr txBox="1">
            <a:spLocks/>
          </p:cNvSpPr>
          <p:nvPr/>
        </p:nvSpPr>
        <p:spPr>
          <a:xfrm>
            <a:off x="6007151" y="1602809"/>
            <a:ext cx="2672271" cy="2757676"/>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r>
              <a:rPr lang="en-US" i="1" dirty="0">
                <a:latin typeface="Bitter"/>
              </a:rPr>
              <a:t>What are we doing right that we need to continue doing?</a:t>
            </a:r>
          </a:p>
          <a:p>
            <a:pPr marL="182880">
              <a:lnSpc>
                <a:spcPct val="150000"/>
              </a:lnSpc>
              <a:spcBef>
                <a:spcPts val="600"/>
              </a:spcBef>
            </a:pPr>
            <a:endParaRPr lang="en-US" i="1" dirty="0">
              <a:latin typeface="Bitter"/>
            </a:endParaRPr>
          </a:p>
          <a:p>
            <a:pPr marL="182880">
              <a:lnSpc>
                <a:spcPct val="150000"/>
              </a:lnSpc>
              <a:spcBef>
                <a:spcPts val="600"/>
              </a:spcBef>
            </a:pPr>
            <a:r>
              <a:rPr lang="en-US" i="1" dirty="0">
                <a:latin typeface="Bitter"/>
              </a:rPr>
              <a:t>What works well that shouldn’t change?</a:t>
            </a:r>
          </a:p>
          <a:p>
            <a:pPr marL="182880">
              <a:lnSpc>
                <a:spcPct val="150000"/>
              </a:lnSpc>
              <a:spcBef>
                <a:spcPts val="600"/>
              </a:spcBef>
            </a:pPr>
            <a:r>
              <a:rPr lang="en-US" i="1" dirty="0">
                <a:latin typeface="Bitter"/>
              </a:rPr>
              <a:t>(e.g. Jaggaer, Concur)</a:t>
            </a:r>
            <a:endParaRPr lang="en-US" i="1" dirty="0"/>
          </a:p>
        </p:txBody>
      </p:sp>
      <p:sp>
        <p:nvSpPr>
          <p:cNvPr id="21" name="Content Placeholder 5">
            <a:extLst>
              <a:ext uri="{FF2B5EF4-FFF2-40B4-BE49-F238E27FC236}">
                <a16:creationId xmlns:a16="http://schemas.microsoft.com/office/drawing/2014/main" id="{262B64C2-2EAF-5901-824D-87BD4DC33058}"/>
              </a:ext>
            </a:extLst>
          </p:cNvPr>
          <p:cNvSpPr txBox="1">
            <a:spLocks/>
          </p:cNvSpPr>
          <p:nvPr/>
        </p:nvSpPr>
        <p:spPr>
          <a:xfrm>
            <a:off x="472440" y="1602808"/>
            <a:ext cx="2682138" cy="2752367"/>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r>
              <a:rPr lang="en-US" i="1" dirty="0">
                <a:latin typeface="Bitter"/>
              </a:rPr>
              <a:t>What should we start doing?</a:t>
            </a:r>
          </a:p>
          <a:p>
            <a:pPr marL="182880">
              <a:lnSpc>
                <a:spcPct val="150000"/>
              </a:lnSpc>
              <a:spcBef>
                <a:spcPts val="600"/>
              </a:spcBef>
            </a:pPr>
            <a:r>
              <a:rPr lang="en-US" i="1" dirty="0">
                <a:latin typeface="Bitter"/>
              </a:rPr>
              <a:t>Is there a tool, process or resources that would help us achieve our goals?</a:t>
            </a:r>
          </a:p>
          <a:p>
            <a:pPr marL="182880">
              <a:lnSpc>
                <a:spcPct val="150000"/>
              </a:lnSpc>
              <a:spcBef>
                <a:spcPts val="600"/>
              </a:spcBef>
            </a:pPr>
            <a:r>
              <a:rPr lang="en-US" i="1" dirty="0">
                <a:latin typeface="Bitter"/>
              </a:rPr>
              <a:t>What strengths do we have that we aren’t currently leveraging?</a:t>
            </a:r>
          </a:p>
          <a:p>
            <a:endParaRPr lang="en-US" dirty="0">
              <a:latin typeface="Bitter"/>
            </a:endParaRPr>
          </a:p>
        </p:txBody>
      </p:sp>
      <p:sp>
        <p:nvSpPr>
          <p:cNvPr id="22" name="Content Placeholder 5">
            <a:extLst>
              <a:ext uri="{FF2B5EF4-FFF2-40B4-BE49-F238E27FC236}">
                <a16:creationId xmlns:a16="http://schemas.microsoft.com/office/drawing/2014/main" id="{5C519E92-3D3B-69AD-030A-B96955A5E866}"/>
              </a:ext>
            </a:extLst>
          </p:cNvPr>
          <p:cNvSpPr txBox="1">
            <a:spLocks/>
          </p:cNvSpPr>
          <p:nvPr/>
        </p:nvSpPr>
        <p:spPr>
          <a:xfrm>
            <a:off x="3302220" y="1602808"/>
            <a:ext cx="2557289" cy="2752368"/>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r>
              <a:rPr lang="en-US" i="1" dirty="0">
                <a:latin typeface="Bitter"/>
              </a:rPr>
              <a:t>What should we stop doing? </a:t>
            </a:r>
          </a:p>
          <a:p>
            <a:pPr marL="182880">
              <a:lnSpc>
                <a:spcPct val="150000"/>
              </a:lnSpc>
              <a:spcBef>
                <a:spcPts val="600"/>
              </a:spcBef>
            </a:pPr>
            <a:r>
              <a:rPr lang="en-US" i="1" dirty="0">
                <a:latin typeface="Bitter"/>
              </a:rPr>
              <a:t>What do we do that takes up a lot of resources but doesn’t produce results? </a:t>
            </a:r>
          </a:p>
          <a:p>
            <a:pPr marL="182880">
              <a:lnSpc>
                <a:spcPct val="150000"/>
              </a:lnSpc>
              <a:spcBef>
                <a:spcPts val="600"/>
              </a:spcBef>
            </a:pPr>
            <a:r>
              <a:rPr lang="en-US" i="1" dirty="0">
                <a:latin typeface="Bitter"/>
              </a:rPr>
              <a:t>Is there a tool or process that isn’t working the way is was intended to? </a:t>
            </a:r>
            <a:endParaRPr lang="en-US" i="1" dirty="0"/>
          </a:p>
        </p:txBody>
      </p:sp>
      <p:sp>
        <p:nvSpPr>
          <p:cNvPr id="6" name="Content Placeholder 5">
            <a:extLst>
              <a:ext uri="{FF2B5EF4-FFF2-40B4-BE49-F238E27FC236}">
                <a16:creationId xmlns:a16="http://schemas.microsoft.com/office/drawing/2014/main" id="{DA309354-3D65-27F6-13B9-922C17C63F09}"/>
              </a:ext>
            </a:extLst>
          </p:cNvPr>
          <p:cNvSpPr>
            <a:spLocks noGrp="1"/>
          </p:cNvSpPr>
          <p:nvPr>
            <p:ph sz="quarter" idx="4"/>
          </p:nvPr>
        </p:nvSpPr>
        <p:spPr>
          <a:xfrm>
            <a:off x="5991911" y="1569281"/>
            <a:ext cx="2672271" cy="2757676"/>
          </a:xfrm>
          <a:solidFill>
            <a:schemeClr val="tx2"/>
          </a:solidFill>
          <a:ln>
            <a:solidFill>
              <a:schemeClr val="tx1">
                <a:lumMod val="50000"/>
                <a:lumOff val="50000"/>
              </a:schemeClr>
            </a:solidFill>
          </a:ln>
        </p:spPr>
        <p:txBody>
          <a:bodyPr vert="horz" wrap="square" lIns="0" tIns="0" rIns="0" bIns="0" rtlCol="0" anchor="t">
            <a:noAutofit/>
          </a:bodyPr>
          <a:lstStyle/>
          <a:p>
            <a:pPr marL="182880">
              <a:lnSpc>
                <a:spcPct val="150000"/>
              </a:lnSpc>
              <a:spcBef>
                <a:spcPts val="600"/>
              </a:spcBef>
            </a:pPr>
            <a:endParaRPr lang="en-US" sz="1200" b="1" dirty="0">
              <a:latin typeface="Bitter"/>
            </a:endParaRPr>
          </a:p>
          <a:p>
            <a:pPr marL="182880">
              <a:spcBef>
                <a:spcPts val="600"/>
              </a:spcBef>
            </a:pPr>
            <a:r>
              <a:rPr lang="en-US" sz="1100" b="1" dirty="0">
                <a:latin typeface="Bitter"/>
              </a:rPr>
              <a:t>Continue following current program and fulfilling duties.</a:t>
            </a:r>
          </a:p>
          <a:p>
            <a:pPr marL="182880">
              <a:spcBef>
                <a:spcPts val="600"/>
              </a:spcBef>
            </a:pPr>
            <a:endParaRPr lang="en-US" sz="1100" b="1" dirty="0">
              <a:latin typeface="Bitter"/>
            </a:endParaRPr>
          </a:p>
          <a:p>
            <a:pPr marL="182880">
              <a:spcBef>
                <a:spcPts val="600"/>
              </a:spcBef>
            </a:pPr>
            <a:r>
              <a:rPr lang="en-US" sz="1100" b="1" dirty="0">
                <a:latin typeface="Bitter"/>
              </a:rPr>
              <a:t>Continue fulfilling professional development goals.</a:t>
            </a:r>
          </a:p>
          <a:p>
            <a:pPr marL="182880">
              <a:spcBef>
                <a:spcPts val="600"/>
              </a:spcBef>
            </a:pPr>
            <a:endParaRPr lang="en-US" sz="1100" b="1" dirty="0">
              <a:latin typeface="Bitter"/>
            </a:endParaRPr>
          </a:p>
          <a:p>
            <a:pPr marL="182880">
              <a:spcBef>
                <a:spcPts val="600"/>
              </a:spcBef>
            </a:pPr>
            <a:r>
              <a:rPr lang="en-US" sz="1100" b="1" dirty="0">
                <a:latin typeface="Bitter"/>
              </a:rPr>
              <a:t>Continue seeking feedback and having conversations with your manager throughout the year on performance and goals.</a:t>
            </a:r>
          </a:p>
          <a:p>
            <a:pPr marL="182880">
              <a:spcBef>
                <a:spcPts val="600"/>
              </a:spcBef>
            </a:pPr>
            <a:endParaRPr lang="en-US" sz="1100" b="1" i="1" dirty="0">
              <a:latin typeface="Bitter"/>
            </a:endParaRPr>
          </a:p>
          <a:p>
            <a:pPr marL="182880">
              <a:spcBef>
                <a:spcPts val="600"/>
              </a:spcBef>
            </a:pPr>
            <a:r>
              <a:rPr lang="en-US" sz="1100" b="1" i="1" dirty="0">
                <a:latin typeface="Bitter"/>
              </a:rPr>
              <a:t> </a:t>
            </a:r>
            <a:endParaRPr lang="en-US" sz="1100" b="1" i="1" dirty="0"/>
          </a:p>
        </p:txBody>
      </p:sp>
      <p:sp>
        <p:nvSpPr>
          <p:cNvPr id="11" name="Content Placeholder 5">
            <a:extLst>
              <a:ext uri="{FF2B5EF4-FFF2-40B4-BE49-F238E27FC236}">
                <a16:creationId xmlns:a16="http://schemas.microsoft.com/office/drawing/2014/main" id="{31C37B4B-2974-EEF6-9645-E3DC3D63EC3E}"/>
              </a:ext>
            </a:extLst>
          </p:cNvPr>
          <p:cNvSpPr txBox="1">
            <a:spLocks/>
          </p:cNvSpPr>
          <p:nvPr/>
        </p:nvSpPr>
        <p:spPr>
          <a:xfrm>
            <a:off x="3286980" y="1569280"/>
            <a:ext cx="2557289" cy="2752368"/>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endParaRPr lang="en-US" sz="1200" i="1" dirty="0">
              <a:latin typeface="Bitter"/>
            </a:endParaRPr>
          </a:p>
          <a:p>
            <a:pPr marL="182880">
              <a:spcBef>
                <a:spcPts val="600"/>
              </a:spcBef>
            </a:pPr>
            <a:r>
              <a:rPr lang="en-US" sz="1200" b="1" dirty="0">
                <a:latin typeface="Bitter"/>
              </a:rPr>
              <a:t>Stop completing paper forms.</a:t>
            </a:r>
          </a:p>
          <a:p>
            <a:pPr marL="182880">
              <a:spcBef>
                <a:spcPts val="600"/>
              </a:spcBef>
            </a:pPr>
            <a:endParaRPr lang="en-US" sz="1200" b="1" dirty="0">
              <a:latin typeface="Bitter"/>
            </a:endParaRPr>
          </a:p>
          <a:p>
            <a:pPr marL="182880">
              <a:spcBef>
                <a:spcPts val="600"/>
              </a:spcBef>
            </a:pPr>
            <a:r>
              <a:rPr lang="en-US" sz="1200" b="1" dirty="0">
                <a:latin typeface="Bitter"/>
              </a:rPr>
              <a:t>Stop  saving and storing programs and evaluations on a separate drive.</a:t>
            </a:r>
          </a:p>
          <a:p>
            <a:pPr marL="182880">
              <a:spcBef>
                <a:spcPts val="600"/>
              </a:spcBef>
            </a:pPr>
            <a:endParaRPr lang="en-US" sz="1200" b="1" dirty="0">
              <a:latin typeface="Bitter"/>
            </a:endParaRPr>
          </a:p>
          <a:p>
            <a:pPr marL="182880">
              <a:spcBef>
                <a:spcPts val="600"/>
              </a:spcBef>
            </a:pPr>
            <a:r>
              <a:rPr lang="en-US" sz="1200" b="1" dirty="0">
                <a:latin typeface="Bitter"/>
              </a:rPr>
              <a:t> </a:t>
            </a:r>
            <a:endParaRPr lang="en-US" sz="1200" b="1" dirty="0"/>
          </a:p>
        </p:txBody>
      </p:sp>
      <p:sp>
        <p:nvSpPr>
          <p:cNvPr id="9" name="Content Placeholder 5">
            <a:extLst>
              <a:ext uri="{FF2B5EF4-FFF2-40B4-BE49-F238E27FC236}">
                <a16:creationId xmlns:a16="http://schemas.microsoft.com/office/drawing/2014/main" id="{2CAC09E7-F664-8CC8-39A6-08B716B50214}"/>
              </a:ext>
            </a:extLst>
          </p:cNvPr>
          <p:cNvSpPr txBox="1">
            <a:spLocks/>
          </p:cNvSpPr>
          <p:nvPr/>
        </p:nvSpPr>
        <p:spPr>
          <a:xfrm>
            <a:off x="457200" y="1569280"/>
            <a:ext cx="2682138" cy="2752367"/>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endParaRPr lang="en-US" sz="1200" i="1" dirty="0">
              <a:latin typeface="Bitter"/>
            </a:endParaRPr>
          </a:p>
          <a:p>
            <a:endParaRPr lang="en-US" dirty="0">
              <a:latin typeface="Bitter"/>
            </a:endParaRPr>
          </a:p>
        </p:txBody>
      </p:sp>
      <p:sp>
        <p:nvSpPr>
          <p:cNvPr id="2" name="TextBox 1">
            <a:extLst>
              <a:ext uri="{FF2B5EF4-FFF2-40B4-BE49-F238E27FC236}">
                <a16:creationId xmlns:a16="http://schemas.microsoft.com/office/drawing/2014/main" id="{B88BC703-45B9-F803-6C22-A819E7BCF179}"/>
              </a:ext>
            </a:extLst>
          </p:cNvPr>
          <p:cNvSpPr txBox="1"/>
          <p:nvPr/>
        </p:nvSpPr>
        <p:spPr>
          <a:xfrm>
            <a:off x="540996" y="1691178"/>
            <a:ext cx="2536914" cy="2062103"/>
          </a:xfrm>
          <a:prstGeom prst="rect">
            <a:avLst/>
          </a:prstGeom>
          <a:noFill/>
        </p:spPr>
        <p:txBody>
          <a:bodyPr wrap="square" lIns="91440" tIns="45720" rIns="91440" bIns="45720" rtlCol="0" anchor="t">
            <a:spAutoFit/>
          </a:bodyPr>
          <a:lstStyle/>
          <a:p>
            <a:endParaRPr lang="en-US" sz="1200" b="1" dirty="0">
              <a:latin typeface="Bitter"/>
            </a:endParaRPr>
          </a:p>
          <a:p>
            <a:r>
              <a:rPr lang="en-US" sz="1200" b="1" dirty="0">
                <a:latin typeface="Bitter"/>
              </a:rPr>
              <a:t>Start checking WolfieONE for alerts on upcoming  Evaluations.  (Evaluations will be Journeys that appear during  the evaluation period.)</a:t>
            </a:r>
          </a:p>
          <a:p>
            <a:endParaRPr lang="en-US" sz="1200" b="1" dirty="0">
              <a:latin typeface="Bitter"/>
            </a:endParaRPr>
          </a:p>
          <a:p>
            <a:r>
              <a:rPr lang="en-US" sz="1200" b="1" dirty="0">
                <a:latin typeface="Bitter"/>
              </a:rPr>
              <a:t>Start logging into WolfieONE to review program and evaluations. </a:t>
            </a:r>
          </a:p>
          <a:p>
            <a:endParaRPr lang="en-US" sz="800" b="1" dirty="0">
              <a:latin typeface="Bitter"/>
            </a:endParaRPr>
          </a:p>
        </p:txBody>
      </p:sp>
      <p:grpSp>
        <p:nvGrpSpPr>
          <p:cNvPr id="3" name="Group 2">
            <a:extLst>
              <a:ext uri="{FF2B5EF4-FFF2-40B4-BE49-F238E27FC236}">
                <a16:creationId xmlns:a16="http://schemas.microsoft.com/office/drawing/2014/main" id="{3922FB87-330E-62B7-951D-ADA61CF25105}"/>
              </a:ext>
            </a:extLst>
          </p:cNvPr>
          <p:cNvGrpSpPr/>
          <p:nvPr/>
        </p:nvGrpSpPr>
        <p:grpSpPr>
          <a:xfrm>
            <a:off x="1141864" y="520996"/>
            <a:ext cx="7376861" cy="933829"/>
            <a:chOff x="1141864" y="520996"/>
            <a:chExt cx="7376861" cy="933829"/>
          </a:xfrm>
        </p:grpSpPr>
        <p:pic>
          <p:nvPicPr>
            <p:cNvPr id="4" name="Graphic 3" descr="A green arrow in a circle&#10;&#10;Description automatically generated">
              <a:extLst>
                <a:ext uri="{FF2B5EF4-FFF2-40B4-BE49-F238E27FC236}">
                  <a16:creationId xmlns:a16="http://schemas.microsoft.com/office/drawing/2014/main" id="{F961C1AF-9CE7-FB08-E97D-1F6C0779C5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5702" y="520996"/>
              <a:ext cx="911212" cy="933829"/>
            </a:xfrm>
            <a:prstGeom prst="rect">
              <a:avLst/>
            </a:prstGeom>
          </p:spPr>
        </p:pic>
        <p:grpSp>
          <p:nvGrpSpPr>
            <p:cNvPr id="5" name="Group 4">
              <a:extLst>
                <a:ext uri="{FF2B5EF4-FFF2-40B4-BE49-F238E27FC236}">
                  <a16:creationId xmlns:a16="http://schemas.microsoft.com/office/drawing/2014/main" id="{D4C64339-0913-3A52-CF2B-73D95736730F}"/>
                </a:ext>
              </a:extLst>
            </p:cNvPr>
            <p:cNvGrpSpPr/>
            <p:nvPr/>
          </p:nvGrpSpPr>
          <p:grpSpPr>
            <a:xfrm>
              <a:off x="1141864" y="665220"/>
              <a:ext cx="7376861" cy="717350"/>
              <a:chOff x="1141864" y="665220"/>
              <a:chExt cx="7376861" cy="717350"/>
            </a:xfrm>
          </p:grpSpPr>
          <p:grpSp>
            <p:nvGrpSpPr>
              <p:cNvPr id="10" name="Group 9">
                <a:extLst>
                  <a:ext uri="{FF2B5EF4-FFF2-40B4-BE49-F238E27FC236}">
                    <a16:creationId xmlns:a16="http://schemas.microsoft.com/office/drawing/2014/main" id="{06A2313C-76D0-F673-5949-8341F458F9A8}"/>
                  </a:ext>
                </a:extLst>
              </p:cNvPr>
              <p:cNvGrpSpPr/>
              <p:nvPr/>
            </p:nvGrpSpPr>
            <p:grpSpPr>
              <a:xfrm>
                <a:off x="1141864" y="665220"/>
                <a:ext cx="3339644" cy="637726"/>
                <a:chOff x="1141864" y="665220"/>
                <a:chExt cx="3339644" cy="637726"/>
              </a:xfrm>
            </p:grpSpPr>
            <p:pic>
              <p:nvPicPr>
                <p:cNvPr id="24" name="Graphic 23">
                  <a:extLst>
                    <a:ext uri="{FF2B5EF4-FFF2-40B4-BE49-F238E27FC236}">
                      <a16:creationId xmlns:a16="http://schemas.microsoft.com/office/drawing/2014/main" id="{C43D8055-FE59-727F-B6B6-7CBA636501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1864" y="665220"/>
                  <a:ext cx="637726" cy="637726"/>
                </a:xfrm>
                <a:prstGeom prst="rect">
                  <a:avLst/>
                </a:prstGeom>
              </p:spPr>
            </p:pic>
            <p:pic>
              <p:nvPicPr>
                <p:cNvPr id="25" name="Graphic 24" descr="A red and black circle with a square in it&#10;&#10;Description automatically generated">
                  <a:extLst>
                    <a:ext uri="{FF2B5EF4-FFF2-40B4-BE49-F238E27FC236}">
                      <a16:creationId xmlns:a16="http://schemas.microsoft.com/office/drawing/2014/main" id="{85ECB824-4300-B579-C8A4-1608BEB002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7955" y="688503"/>
                  <a:ext cx="593553" cy="593553"/>
                </a:xfrm>
                <a:prstGeom prst="rect">
                  <a:avLst/>
                </a:prstGeom>
              </p:spPr>
            </p:pic>
          </p:grpSp>
          <p:grpSp>
            <p:nvGrpSpPr>
              <p:cNvPr id="13" name="Group 12">
                <a:extLst>
                  <a:ext uri="{FF2B5EF4-FFF2-40B4-BE49-F238E27FC236}">
                    <a16:creationId xmlns:a16="http://schemas.microsoft.com/office/drawing/2014/main" id="{2EBDB9AE-D8AF-9D9F-1146-D293F358A4F9}"/>
                  </a:ext>
                </a:extLst>
              </p:cNvPr>
              <p:cNvGrpSpPr/>
              <p:nvPr/>
            </p:nvGrpSpPr>
            <p:grpSpPr>
              <a:xfrm>
                <a:off x="1521144" y="815517"/>
                <a:ext cx="6997581" cy="567053"/>
                <a:chOff x="1521144" y="815517"/>
                <a:chExt cx="6997581" cy="567053"/>
              </a:xfrm>
            </p:grpSpPr>
            <p:sp>
              <p:nvSpPr>
                <p:cNvPr id="17" name="Text Placeholder 4">
                  <a:extLst>
                    <a:ext uri="{FF2B5EF4-FFF2-40B4-BE49-F238E27FC236}">
                      <a16:creationId xmlns:a16="http://schemas.microsoft.com/office/drawing/2014/main" id="{3306A2C4-A4E3-0838-352F-1F6AD4356BF5}"/>
                    </a:ext>
                  </a:extLst>
                </p:cNvPr>
                <p:cNvSpPr txBox="1">
                  <a:spLocks/>
                </p:cNvSpPr>
                <p:nvPr/>
              </p:nvSpPr>
              <p:spPr>
                <a:xfrm>
                  <a:off x="1521144" y="820534"/>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19" name="Text Placeholder 4">
                  <a:extLst>
                    <a:ext uri="{FF2B5EF4-FFF2-40B4-BE49-F238E27FC236}">
                      <a16:creationId xmlns:a16="http://schemas.microsoft.com/office/drawing/2014/main" id="{BDDAC167-367D-4DEA-A8DA-7F788ADF7AEB}"/>
                    </a:ext>
                  </a:extLst>
                </p:cNvPr>
                <p:cNvSpPr txBox="1">
                  <a:spLocks/>
                </p:cNvSpPr>
                <p:nvPr/>
              </p:nvSpPr>
              <p:spPr>
                <a:xfrm>
                  <a:off x="4048271" y="815517"/>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23" name="Text Placeholder 4">
                  <a:extLst>
                    <a:ext uri="{FF2B5EF4-FFF2-40B4-BE49-F238E27FC236}">
                      <a16:creationId xmlns:a16="http://schemas.microsoft.com/office/drawing/2014/main" id="{4D2CE2DA-FF43-D256-02B6-8FCD1B09A713}"/>
                    </a:ext>
                  </a:extLst>
                </p:cNvPr>
                <p:cNvSpPr txBox="1">
                  <a:spLocks/>
                </p:cNvSpPr>
                <p:nvPr/>
              </p:nvSpPr>
              <p:spPr>
                <a:xfrm>
                  <a:off x="6436902" y="816544"/>
                  <a:ext cx="2081823"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pSp>
        </p:grpSp>
      </p:grpSp>
    </p:spTree>
    <p:extLst>
      <p:ext uri="{BB962C8B-B14F-4D97-AF65-F5344CB8AC3E}">
        <p14:creationId xmlns:p14="http://schemas.microsoft.com/office/powerpoint/2010/main" val="351844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73B3-3896-07D3-048F-226CFD1AC0C2}"/>
              </a:ext>
            </a:extLst>
          </p:cNvPr>
          <p:cNvSpPr>
            <a:spLocks noGrp="1"/>
          </p:cNvSpPr>
          <p:nvPr>
            <p:ph type="title"/>
          </p:nvPr>
        </p:nvSpPr>
        <p:spPr/>
        <p:txBody>
          <a:bodyPr/>
          <a:lstStyle/>
          <a:p>
            <a:r>
              <a:rPr lang="en-US" dirty="0">
                <a:solidFill>
                  <a:schemeClr val="tx2"/>
                </a:solidFill>
              </a:rPr>
              <a:t>Explore Job Opportunities and Update Your Profile</a:t>
            </a:r>
          </a:p>
        </p:txBody>
      </p:sp>
      <p:sp>
        <p:nvSpPr>
          <p:cNvPr id="6" name="Content Placeholder 5">
            <a:extLst>
              <a:ext uri="{FF2B5EF4-FFF2-40B4-BE49-F238E27FC236}">
                <a16:creationId xmlns:a16="http://schemas.microsoft.com/office/drawing/2014/main" id="{28520B43-E822-AC9B-BB36-AA64634E1B8C}"/>
              </a:ext>
            </a:extLst>
          </p:cNvPr>
          <p:cNvSpPr>
            <a:spLocks noGrp="1"/>
          </p:cNvSpPr>
          <p:nvPr>
            <p:ph sz="quarter" idx="4"/>
          </p:nvPr>
        </p:nvSpPr>
        <p:spPr>
          <a:xfrm>
            <a:off x="589621" y="1640164"/>
            <a:ext cx="2922954" cy="2763441"/>
          </a:xfrm>
        </p:spPr>
        <p:txBody>
          <a:bodyPr/>
          <a:lstStyle/>
          <a:p>
            <a:endParaRPr lang="en-US" dirty="0"/>
          </a:p>
          <a:p>
            <a:endParaRPr lang="en-US" dirty="0"/>
          </a:p>
        </p:txBody>
      </p:sp>
      <p:sp>
        <p:nvSpPr>
          <p:cNvPr id="7" name="Slide Number Placeholder 6">
            <a:extLst>
              <a:ext uri="{FF2B5EF4-FFF2-40B4-BE49-F238E27FC236}">
                <a16:creationId xmlns:a16="http://schemas.microsoft.com/office/drawing/2014/main" id="{E7A5B97A-B737-80C4-60CD-0600B260EA6B}"/>
              </a:ext>
            </a:extLst>
          </p:cNvPr>
          <p:cNvSpPr>
            <a:spLocks noGrp="1"/>
          </p:cNvSpPr>
          <p:nvPr>
            <p:ph type="sldNum" sz="quarter" idx="12"/>
          </p:nvPr>
        </p:nvSpPr>
        <p:spPr>
          <a:xfrm>
            <a:off x="5280903" y="4848748"/>
            <a:ext cx="2057400" cy="273844"/>
          </a:xfrm>
        </p:spPr>
        <p:txBody>
          <a:bodyPr/>
          <a:lstStyle/>
          <a:p>
            <a:fld id="{330EA680-D336-4FF7-8B7A-9848BB0A1C32}" type="slidenum">
              <a:rPr lang="en-US" smtClean="0"/>
              <a:t>22</a:t>
            </a:fld>
            <a:endParaRPr lang="en-US" dirty="0"/>
          </a:p>
        </p:txBody>
      </p:sp>
      <p:pic>
        <p:nvPicPr>
          <p:cNvPr id="8" name="Picture 7">
            <a:extLst>
              <a:ext uri="{FF2B5EF4-FFF2-40B4-BE49-F238E27FC236}">
                <a16:creationId xmlns:a16="http://schemas.microsoft.com/office/drawing/2014/main" id="{549969EE-21DA-EE6F-AD3E-F1438B3ABA9E}"/>
              </a:ext>
            </a:extLst>
          </p:cNvPr>
          <p:cNvPicPr>
            <a:picLocks noChangeAspect="1"/>
          </p:cNvPicPr>
          <p:nvPr/>
        </p:nvPicPr>
        <p:blipFill>
          <a:blip r:embed="rId3"/>
          <a:stretch>
            <a:fillRect/>
          </a:stretch>
        </p:blipFill>
        <p:spPr>
          <a:xfrm>
            <a:off x="3664350" y="1094915"/>
            <a:ext cx="4892633" cy="3062501"/>
          </a:xfrm>
          <a:prstGeom prst="rect">
            <a:avLst/>
          </a:prstGeom>
          <a:ln>
            <a:noFill/>
          </a:ln>
        </p:spPr>
      </p:pic>
      <p:sp>
        <p:nvSpPr>
          <p:cNvPr id="9" name="Hexagon 8">
            <a:extLst>
              <a:ext uri="{FF2B5EF4-FFF2-40B4-BE49-F238E27FC236}">
                <a16:creationId xmlns:a16="http://schemas.microsoft.com/office/drawing/2014/main" id="{7A6F049E-889B-2225-981B-CF48103A5B80}"/>
              </a:ext>
            </a:extLst>
          </p:cNvPr>
          <p:cNvSpPr/>
          <p:nvPr/>
        </p:nvSpPr>
        <p:spPr>
          <a:xfrm>
            <a:off x="3661883" y="2204302"/>
            <a:ext cx="1073316" cy="939819"/>
          </a:xfrm>
          <a:prstGeom prst="hexagon">
            <a:avLst/>
          </a:prstGeom>
          <a:solidFill>
            <a:schemeClr val="bg1"/>
          </a:solidFill>
          <a:ln w="25400" cap="flat" cmpd="sng" algn="ctr">
            <a:solidFill>
              <a:schemeClr val="tx1">
                <a:lumMod val="65000"/>
                <a:lumOff val="35000"/>
              </a:schemeClr>
            </a:solid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endParaRPr>
          </a:p>
        </p:txBody>
      </p:sp>
      <p:sp>
        <p:nvSpPr>
          <p:cNvPr id="10" name="Hexagon 9">
            <a:extLst>
              <a:ext uri="{FF2B5EF4-FFF2-40B4-BE49-F238E27FC236}">
                <a16:creationId xmlns:a16="http://schemas.microsoft.com/office/drawing/2014/main" id="{639AB066-F5BA-5E99-35FF-AB0F5E9033B4}"/>
              </a:ext>
            </a:extLst>
          </p:cNvPr>
          <p:cNvSpPr/>
          <p:nvPr/>
        </p:nvSpPr>
        <p:spPr>
          <a:xfrm>
            <a:off x="3661883" y="3342531"/>
            <a:ext cx="1069264" cy="884319"/>
          </a:xfrm>
          <a:prstGeom prst="hexagon">
            <a:avLst/>
          </a:prstGeom>
          <a:solidFill>
            <a:srgbClr val="FFFFFF">
              <a:lumMod val="50000"/>
            </a:srgbClr>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rPr>
              <a:t>Journeys</a:t>
            </a:r>
          </a:p>
        </p:txBody>
      </p:sp>
      <p:sp>
        <p:nvSpPr>
          <p:cNvPr id="11" name="Hexagon 10">
            <a:extLst>
              <a:ext uri="{FF2B5EF4-FFF2-40B4-BE49-F238E27FC236}">
                <a16:creationId xmlns:a16="http://schemas.microsoft.com/office/drawing/2014/main" id="{0A31E3DE-EBA2-AF97-4E25-22255919A5AF}"/>
              </a:ext>
            </a:extLst>
          </p:cNvPr>
          <p:cNvSpPr/>
          <p:nvPr/>
        </p:nvSpPr>
        <p:spPr>
          <a:xfrm>
            <a:off x="7577744" y="3321099"/>
            <a:ext cx="1094077" cy="905750"/>
          </a:xfrm>
          <a:prstGeom prst="hexagon">
            <a:avLst/>
          </a:prstGeom>
          <a:solidFill>
            <a:srgbClr val="828282"/>
          </a:solidFill>
          <a:ln w="25400" cap="flat" cmpd="sng" algn="ctr">
            <a:noFill/>
            <a:prstDash val="solid"/>
          </a:ln>
          <a:effectLst/>
        </p:spPr>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Arial"/>
                <a:cs typeface="Oracle Sans" panose="020B0503020204020204" pitchFamily="34" charset="0"/>
                <a:sym typeface="Arial"/>
              </a:rPr>
              <a:t>HR Helpdesk</a:t>
            </a:r>
          </a:p>
        </p:txBody>
      </p:sp>
      <p:sp>
        <p:nvSpPr>
          <p:cNvPr id="12" name="Text Placeholder 3">
            <a:extLst>
              <a:ext uri="{FF2B5EF4-FFF2-40B4-BE49-F238E27FC236}">
                <a16:creationId xmlns:a16="http://schemas.microsoft.com/office/drawing/2014/main" id="{D4E6E289-CAD0-62A5-9F32-E46FA81D2687}"/>
              </a:ext>
            </a:extLst>
          </p:cNvPr>
          <p:cNvSpPr>
            <a:spLocks noGrp="1"/>
          </p:cNvSpPr>
          <p:nvPr>
            <p:ph type="body" idx="1"/>
          </p:nvPr>
        </p:nvSpPr>
        <p:spPr>
          <a:xfrm>
            <a:off x="629842" y="1201858"/>
            <a:ext cx="7885508" cy="421910"/>
          </a:xfrm>
        </p:spPr>
        <p:txBody>
          <a:bodyPr/>
          <a:lstStyle/>
          <a:p>
            <a:r>
              <a:rPr lang="en-US" sz="2200" dirty="0">
                <a:latin typeface="Alumni Sans" pitchFamily="2" charset="0"/>
              </a:rPr>
              <a:t>Recruiting – Oracle Recruiting Cloud (ORC)</a:t>
            </a:r>
          </a:p>
        </p:txBody>
      </p:sp>
      <p:sp>
        <p:nvSpPr>
          <p:cNvPr id="3" name="Hexagon 2">
            <a:extLst>
              <a:ext uri="{FF2B5EF4-FFF2-40B4-BE49-F238E27FC236}">
                <a16:creationId xmlns:a16="http://schemas.microsoft.com/office/drawing/2014/main" id="{4F5E5AC2-E86E-AE97-38A2-30AFF9AF2BC6}"/>
              </a:ext>
            </a:extLst>
          </p:cNvPr>
          <p:cNvSpPr/>
          <p:nvPr/>
        </p:nvSpPr>
        <p:spPr>
          <a:xfrm>
            <a:off x="5455349" y="2082548"/>
            <a:ext cx="1387483" cy="1070365"/>
          </a:xfrm>
          <a:prstGeom prst="hexagon">
            <a:avLst>
              <a:gd name="adj" fmla="val 29357"/>
              <a:gd name="vf" fmla="val 115470"/>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CoreHR</a:t>
            </a:r>
          </a:p>
        </p:txBody>
      </p:sp>
      <p:sp>
        <p:nvSpPr>
          <p:cNvPr id="4" name="Title 1">
            <a:extLst>
              <a:ext uri="{FF2B5EF4-FFF2-40B4-BE49-F238E27FC236}">
                <a16:creationId xmlns:a16="http://schemas.microsoft.com/office/drawing/2014/main" id="{211B97A8-F8CA-124B-F472-3831DB1E7FA2}"/>
              </a:ext>
            </a:extLst>
          </p:cNvPr>
          <p:cNvSpPr txBox="1">
            <a:spLocks/>
          </p:cNvSpPr>
          <p:nvPr/>
        </p:nvSpPr>
        <p:spPr>
          <a:xfrm>
            <a:off x="616496" y="262945"/>
            <a:ext cx="7886700" cy="994172"/>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4050" b="1" i="0" kern="1200" cap="all" baseline="0">
                <a:solidFill>
                  <a:srgbClr val="990000"/>
                </a:solidFill>
                <a:latin typeface="Alumni Sans" pitchFamily="2" charset="77"/>
                <a:ea typeface="+mj-ea"/>
                <a:cs typeface="+mj-cs"/>
              </a:defRPr>
            </a:lvl1pPr>
          </a:lstStyle>
          <a:p>
            <a:r>
              <a:rPr lang="en-US" dirty="0">
                <a:solidFill>
                  <a:schemeClr val="bg1"/>
                </a:solidFill>
              </a:rPr>
              <a:t>Explore Job Opportunities and Update Your Profile</a:t>
            </a:r>
          </a:p>
        </p:txBody>
      </p:sp>
      <p:sp>
        <p:nvSpPr>
          <p:cNvPr id="5" name="TextBox 4">
            <a:extLst>
              <a:ext uri="{FF2B5EF4-FFF2-40B4-BE49-F238E27FC236}">
                <a16:creationId xmlns:a16="http://schemas.microsoft.com/office/drawing/2014/main" id="{008F4F50-35A2-6224-4876-C7305D427728}"/>
              </a:ext>
            </a:extLst>
          </p:cNvPr>
          <p:cNvSpPr txBox="1"/>
          <p:nvPr/>
        </p:nvSpPr>
        <p:spPr>
          <a:xfrm>
            <a:off x="3684037" y="2521260"/>
            <a:ext cx="1024955" cy="369332"/>
          </a:xfrm>
          <a:prstGeom prst="rect">
            <a:avLst/>
          </a:prstGeom>
          <a:noFill/>
        </p:spPr>
        <p:txBody>
          <a:bodyPr wrap="square" rtlCol="0">
            <a:spAutoFit/>
          </a:bodyPr>
          <a:lstStyle/>
          <a:p>
            <a:pPr algn="ctr"/>
            <a:r>
              <a:rPr lang="en-US" sz="900" b="1" dirty="0">
                <a:solidFill>
                  <a:schemeClr val="tx2"/>
                </a:solidFill>
              </a:rPr>
              <a:t>Recruiting</a:t>
            </a:r>
          </a:p>
          <a:p>
            <a:pPr algn="ctr"/>
            <a:r>
              <a:rPr lang="en-US" sz="900" b="1" dirty="0">
                <a:solidFill>
                  <a:schemeClr val="tx2"/>
                </a:solidFill>
              </a:rPr>
              <a:t>(ORC)</a:t>
            </a:r>
          </a:p>
        </p:txBody>
      </p:sp>
      <p:sp>
        <p:nvSpPr>
          <p:cNvPr id="13" name="Rectangle: Rounded Corners 12">
            <a:extLst>
              <a:ext uri="{FF2B5EF4-FFF2-40B4-BE49-F238E27FC236}">
                <a16:creationId xmlns:a16="http://schemas.microsoft.com/office/drawing/2014/main" id="{36E781A6-6EBC-2B9D-B2F5-F0C565903695}"/>
              </a:ext>
            </a:extLst>
          </p:cNvPr>
          <p:cNvSpPr>
            <a:spLocks noGrp="1" noRot="1" noMove="1" noResize="1" noEditPoints="1" noAdjustHandles="1" noChangeArrowheads="1" noChangeShapeType="1"/>
          </p:cNvSpPr>
          <p:nvPr/>
        </p:nvSpPr>
        <p:spPr>
          <a:xfrm>
            <a:off x="4874342" y="3082413"/>
            <a:ext cx="523568" cy="147484"/>
          </a:xfrm>
          <a:prstGeom prst="roundRect">
            <a:avLst/>
          </a:prstGeom>
          <a:solidFill>
            <a:srgbClr val="828282"/>
          </a:solidFill>
          <a:ln>
            <a:solidFill>
              <a:srgbClr val="828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9F9CA72-970E-60D5-4F50-DA4C73AF68BF}"/>
              </a:ext>
            </a:extLst>
          </p:cNvPr>
          <p:cNvSpPr txBox="1"/>
          <p:nvPr/>
        </p:nvSpPr>
        <p:spPr>
          <a:xfrm>
            <a:off x="4783062" y="3063422"/>
            <a:ext cx="671053" cy="230832"/>
          </a:xfrm>
          <a:prstGeom prst="rect">
            <a:avLst/>
          </a:prstGeom>
          <a:noFill/>
        </p:spPr>
        <p:txBody>
          <a:bodyPr wrap="square" rtlCol="0">
            <a:spAutoFit/>
          </a:bodyPr>
          <a:lstStyle/>
          <a:p>
            <a:r>
              <a:rPr lang="en-US" sz="900" b="1" dirty="0">
                <a:solidFill>
                  <a:schemeClr val="tx2"/>
                </a:solidFill>
              </a:rPr>
              <a:t>Learning</a:t>
            </a:r>
          </a:p>
        </p:txBody>
      </p:sp>
    </p:spTree>
    <p:extLst>
      <p:ext uri="{BB962C8B-B14F-4D97-AF65-F5344CB8AC3E}">
        <p14:creationId xmlns:p14="http://schemas.microsoft.com/office/powerpoint/2010/main" val="199836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D906-00F3-DB84-ACD0-6186C4AF85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20D574-2877-7E67-E3C0-956B546403E7}"/>
              </a:ext>
            </a:extLst>
          </p:cNvPr>
          <p:cNvSpPr/>
          <p:nvPr/>
        </p:nvSpPr>
        <p:spPr>
          <a:xfrm>
            <a:off x="3879868" y="1509849"/>
            <a:ext cx="1885222" cy="233858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3" name="Slide Number Placeholder 2">
            <a:extLst>
              <a:ext uri="{FF2B5EF4-FFF2-40B4-BE49-F238E27FC236}">
                <a16:creationId xmlns:a16="http://schemas.microsoft.com/office/drawing/2014/main" id="{F90F86D6-1871-795A-25C7-289A31DC1B2C}"/>
              </a:ext>
            </a:extLst>
          </p:cNvPr>
          <p:cNvSpPr>
            <a:spLocks noGrp="1"/>
          </p:cNvSpPr>
          <p:nvPr>
            <p:ph type="sldNum" sz="quarter" idx="4"/>
          </p:nvPr>
        </p:nvSpPr>
        <p:spPr>
          <a:xfrm>
            <a:off x="5280903" y="4848748"/>
            <a:ext cx="2057400" cy="273844"/>
          </a:xfrm>
          <a:prstGeom prst="rect">
            <a:avLst/>
          </a:prstGeom>
        </p:spPr>
        <p:txBody>
          <a:bodyPr/>
          <a:lstStyle/>
          <a:p>
            <a:fld id="{AE6C5BFE-7C86-5341-AED8-83455208BE98}" type="slidenum">
              <a:rPr lang="en-US" smtClean="0"/>
              <a:t>23</a:t>
            </a:fld>
            <a:endParaRPr lang="en-US" dirty="0"/>
          </a:p>
        </p:txBody>
      </p:sp>
      <p:sp>
        <p:nvSpPr>
          <p:cNvPr id="6" name="TextBox 5">
            <a:extLst>
              <a:ext uri="{FF2B5EF4-FFF2-40B4-BE49-F238E27FC236}">
                <a16:creationId xmlns:a16="http://schemas.microsoft.com/office/drawing/2014/main" id="{53E38538-23A5-664D-6509-5375343650B4}"/>
              </a:ext>
            </a:extLst>
          </p:cNvPr>
          <p:cNvSpPr txBox="1"/>
          <p:nvPr/>
        </p:nvSpPr>
        <p:spPr>
          <a:xfrm>
            <a:off x="136187" y="661481"/>
            <a:ext cx="2033081" cy="302530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70F2C51-3370-152B-5ED6-98ABD77EF4CF}"/>
              </a:ext>
            </a:extLst>
          </p:cNvPr>
          <p:cNvSpPr txBox="1"/>
          <p:nvPr/>
        </p:nvSpPr>
        <p:spPr>
          <a:xfrm>
            <a:off x="850790" y="954107"/>
            <a:ext cx="2827774" cy="2523768"/>
          </a:xfrm>
          <a:prstGeom prst="rect">
            <a:avLst/>
          </a:prstGeom>
          <a:noFill/>
        </p:spPr>
        <p:txBody>
          <a:bodyPr wrap="square" lIns="91440" tIns="45720" rIns="91440" bIns="45720" rtlCol="0" anchor="t">
            <a:spAutoFit/>
          </a:bodyPr>
          <a:lstStyle/>
          <a:p>
            <a:endParaRPr lang="en-US" sz="1400" dirty="0"/>
          </a:p>
          <a:p>
            <a:r>
              <a:rPr lang="en-US" sz="1200" b="1" dirty="0"/>
              <a:t>Current State:</a:t>
            </a:r>
          </a:p>
          <a:p>
            <a:endParaRPr lang="en-US" sz="1200" b="1" dirty="0"/>
          </a:p>
          <a:p>
            <a:r>
              <a:rPr lang="en-US" sz="1200" dirty="0"/>
              <a:t>Taleo is used as the recruiting tool for  staff.</a:t>
            </a:r>
          </a:p>
          <a:p>
            <a:pPr marL="171450" indent="-171450">
              <a:buFont typeface="Arial" panose="020B0604020202020204" pitchFamily="34" charset="0"/>
              <a:buChar char="•"/>
            </a:pPr>
            <a:endParaRPr lang="en-US" sz="1200" dirty="0"/>
          </a:p>
          <a:p>
            <a:r>
              <a:rPr lang="en-US" sz="1200" dirty="0"/>
              <a:t>Current staff access Jobs site on: </a:t>
            </a:r>
            <a:r>
              <a:rPr lang="en-US" sz="1200" dirty="0">
                <a:hlinkClick r:id="rId3"/>
              </a:rPr>
              <a:t>stonybrook.edu/jobs</a:t>
            </a:r>
            <a:endParaRPr lang="en-US" sz="1200" dirty="0"/>
          </a:p>
          <a:p>
            <a:endParaRPr lang="en-US" sz="1200" dirty="0"/>
          </a:p>
          <a:p>
            <a:r>
              <a:rPr lang="en-US" sz="1200" dirty="0"/>
              <a:t>Communication with candidates is through email.</a:t>
            </a:r>
          </a:p>
          <a:p>
            <a:endParaRPr lang="en-US" sz="1200" dirty="0"/>
          </a:p>
          <a:p>
            <a:endParaRPr lang="en-US" sz="1200" strike="sngStrike" dirty="0"/>
          </a:p>
        </p:txBody>
      </p:sp>
      <p:sp>
        <p:nvSpPr>
          <p:cNvPr id="9" name="TextBox 8">
            <a:extLst>
              <a:ext uri="{FF2B5EF4-FFF2-40B4-BE49-F238E27FC236}">
                <a16:creationId xmlns:a16="http://schemas.microsoft.com/office/drawing/2014/main" id="{D37CF44A-31C4-A8AB-F06D-31D40AD7335D}"/>
              </a:ext>
            </a:extLst>
          </p:cNvPr>
          <p:cNvSpPr txBox="1"/>
          <p:nvPr/>
        </p:nvSpPr>
        <p:spPr>
          <a:xfrm>
            <a:off x="5855110" y="1170438"/>
            <a:ext cx="3184650" cy="3416320"/>
          </a:xfrm>
          <a:prstGeom prst="rect">
            <a:avLst/>
          </a:prstGeom>
          <a:noFill/>
        </p:spPr>
        <p:txBody>
          <a:bodyPr wrap="square" lIns="91440" tIns="45720" rIns="91440" bIns="45720" rtlCol="0" anchor="t">
            <a:spAutoFit/>
          </a:bodyPr>
          <a:lstStyle/>
          <a:p>
            <a:r>
              <a:rPr lang="en-US" sz="1200" b="1" dirty="0">
                <a:solidFill>
                  <a:schemeClr val="bg1"/>
                </a:solidFill>
              </a:rPr>
              <a:t>Future State:</a:t>
            </a:r>
          </a:p>
          <a:p>
            <a:endParaRPr lang="en-US" sz="1200" b="1" dirty="0">
              <a:solidFill>
                <a:schemeClr val="bg1"/>
              </a:solidFill>
            </a:endParaRPr>
          </a:p>
          <a:p>
            <a:r>
              <a:rPr lang="en-US" sz="1200" dirty="0"/>
              <a:t>Current employees access postings and apply for staff jobs within WolfieONE.</a:t>
            </a:r>
          </a:p>
          <a:p>
            <a:pPr marL="171450" indent="-171450">
              <a:buFont typeface="Arial" panose="020B0604020202020204" pitchFamily="34" charset="0"/>
              <a:buChar char="•"/>
            </a:pPr>
            <a:endParaRPr lang="en-US" sz="1200" dirty="0"/>
          </a:p>
          <a:p>
            <a:r>
              <a:rPr lang="en-US" sz="1200" dirty="0"/>
              <a:t>Current employees will have a </a:t>
            </a:r>
            <a:r>
              <a:rPr lang="en-US" sz="1200" b="1" dirty="0"/>
              <a:t>quicker application experience</a:t>
            </a:r>
            <a:r>
              <a:rPr lang="en-US" sz="1200" dirty="0"/>
              <a:t>.</a:t>
            </a:r>
            <a:endParaRPr lang="en-US" sz="1200" strike="sngStrike" dirty="0"/>
          </a:p>
          <a:p>
            <a:endParaRPr lang="en-US" sz="1200" strike="sngStrike" dirty="0"/>
          </a:p>
          <a:p>
            <a:r>
              <a:rPr lang="en-US" sz="1100" dirty="0"/>
              <a:t>Better filtering capabilities</a:t>
            </a:r>
            <a:r>
              <a:rPr lang="en-US" sz="1200" dirty="0"/>
              <a:t> to find the right jobs, tailored search. </a:t>
            </a:r>
          </a:p>
          <a:p>
            <a:endParaRPr lang="en-US" sz="1050" dirty="0"/>
          </a:p>
          <a:p>
            <a:r>
              <a:rPr lang="en-US" sz="1200" dirty="0"/>
              <a:t>Managers and recruiters can </a:t>
            </a:r>
            <a:r>
              <a:rPr lang="en-US" sz="1200" b="1" dirty="0"/>
              <a:t>search internally for skill sets, better visibility.</a:t>
            </a:r>
            <a:r>
              <a:rPr lang="en-US" sz="1200" dirty="0"/>
              <a:t> Leveraging “best fit analysis”.</a:t>
            </a:r>
            <a:endParaRPr lang="en-US"/>
          </a:p>
          <a:p>
            <a:pPr marL="171450" indent="-171450">
              <a:buFont typeface="Arial" panose="020B0604020202020204" pitchFamily="34" charset="0"/>
              <a:buChar char="•"/>
            </a:pPr>
            <a:endParaRPr lang="en-US" sz="1200" dirty="0"/>
          </a:p>
          <a:p>
            <a:r>
              <a:rPr lang="en-US" sz="1200" b="1" dirty="0"/>
              <a:t>Communication </a:t>
            </a:r>
            <a:r>
              <a:rPr lang="en-US" sz="1200" dirty="0"/>
              <a:t>is consolidated</a:t>
            </a:r>
            <a:br>
              <a:rPr lang="en-US" sz="1200" dirty="0"/>
            </a:br>
            <a:r>
              <a:rPr lang="en-US" sz="1200" dirty="0"/>
              <a:t> into </a:t>
            </a:r>
            <a:r>
              <a:rPr lang="en-US" sz="1200" dirty="0" err="1"/>
              <a:t>WolfieONE</a:t>
            </a:r>
            <a:r>
              <a:rPr lang="en-US" sz="1200" dirty="0"/>
              <a:t> so there is little </a:t>
            </a:r>
            <a:br>
              <a:rPr lang="en-US" dirty="0"/>
            </a:br>
            <a:r>
              <a:rPr lang="en-US" sz="1200" dirty="0"/>
              <a:t>chance of missing emails. </a:t>
            </a:r>
            <a:endParaRPr lang="en-US" sz="1200" strike="sngStrike" dirty="0"/>
          </a:p>
        </p:txBody>
      </p:sp>
      <p:sp>
        <p:nvSpPr>
          <p:cNvPr id="19" name="TextBox 18">
            <a:extLst>
              <a:ext uri="{FF2B5EF4-FFF2-40B4-BE49-F238E27FC236}">
                <a16:creationId xmlns:a16="http://schemas.microsoft.com/office/drawing/2014/main" id="{23F6C507-5ECD-BE98-C74C-94179E3114D9}"/>
              </a:ext>
            </a:extLst>
          </p:cNvPr>
          <p:cNvSpPr txBox="1"/>
          <p:nvPr/>
        </p:nvSpPr>
        <p:spPr>
          <a:xfrm>
            <a:off x="773713" y="217431"/>
            <a:ext cx="6133049" cy="954107"/>
          </a:xfrm>
          <a:prstGeom prst="rect">
            <a:avLst/>
          </a:prstGeom>
          <a:noFill/>
        </p:spPr>
        <p:txBody>
          <a:bodyPr wrap="square" lIns="91440" tIns="45720" rIns="91440" bIns="45720" rtlCol="0" anchor="t">
            <a:spAutoFit/>
          </a:bodyPr>
          <a:lstStyle/>
          <a:p>
            <a:r>
              <a:rPr lang="en-US" sz="2800" b="1" dirty="0"/>
              <a:t>Explore Job Opportunities </a:t>
            </a:r>
          </a:p>
          <a:p>
            <a:r>
              <a:rPr lang="en-US" sz="2800" b="1" dirty="0"/>
              <a:t>and Update Your Profile</a:t>
            </a:r>
          </a:p>
        </p:txBody>
      </p:sp>
      <p:pic>
        <p:nvPicPr>
          <p:cNvPr id="21" name="Picture 20" descr="A person with a blue background&#10;&#10;Description automatically generated">
            <a:extLst>
              <a:ext uri="{FF2B5EF4-FFF2-40B4-BE49-F238E27FC236}">
                <a16:creationId xmlns:a16="http://schemas.microsoft.com/office/drawing/2014/main" id="{C9AEA5D0-70D4-ED3D-77DD-D736DF0DEDB8}"/>
              </a:ext>
            </a:extLst>
          </p:cNvPr>
          <p:cNvPicPr>
            <a:picLocks noChangeAspect="1"/>
          </p:cNvPicPr>
          <p:nvPr/>
        </p:nvPicPr>
        <p:blipFill>
          <a:blip r:embed="rId4"/>
          <a:stretch>
            <a:fillRect/>
          </a:stretch>
        </p:blipFill>
        <p:spPr>
          <a:xfrm>
            <a:off x="7109109" y="210360"/>
            <a:ext cx="556075" cy="568833"/>
          </a:xfrm>
          <a:prstGeom prst="rect">
            <a:avLst/>
          </a:prstGeom>
        </p:spPr>
      </p:pic>
      <p:sp>
        <p:nvSpPr>
          <p:cNvPr id="23" name="Hexagon 22">
            <a:extLst>
              <a:ext uri="{FF2B5EF4-FFF2-40B4-BE49-F238E27FC236}">
                <a16:creationId xmlns:a16="http://schemas.microsoft.com/office/drawing/2014/main" id="{12E82CB7-03A7-69D6-E6F6-CF0F4D3F1EBB}"/>
              </a:ext>
            </a:extLst>
          </p:cNvPr>
          <p:cNvSpPr/>
          <p:nvPr/>
        </p:nvSpPr>
        <p:spPr>
          <a:xfrm>
            <a:off x="8382512" y="181089"/>
            <a:ext cx="657248" cy="512845"/>
          </a:xfrm>
          <a:prstGeom prst="hexagon">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latin typeface="Aptos"/>
                <a:cs typeface="Arial"/>
              </a:rPr>
              <a:t>ORC </a:t>
            </a:r>
          </a:p>
        </p:txBody>
      </p:sp>
      <p:pic>
        <p:nvPicPr>
          <p:cNvPr id="10" name="Graphic 9">
            <a:extLst>
              <a:ext uri="{FF2B5EF4-FFF2-40B4-BE49-F238E27FC236}">
                <a16:creationId xmlns:a16="http://schemas.microsoft.com/office/drawing/2014/main" id="{4968A51A-F294-91FC-E91C-CB1527F20B2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438866" y="2262741"/>
            <a:ext cx="791813" cy="809459"/>
          </a:xfrm>
          <a:prstGeom prst="rect">
            <a:avLst/>
          </a:prstGeom>
        </p:spPr>
      </p:pic>
      <p:pic>
        <p:nvPicPr>
          <p:cNvPr id="11" name="Graphic 10">
            <a:extLst>
              <a:ext uri="{FF2B5EF4-FFF2-40B4-BE49-F238E27FC236}">
                <a16:creationId xmlns:a16="http://schemas.microsoft.com/office/drawing/2014/main" id="{F5545A81-6BEE-A944-ECD6-5FFF9FB4AACF}"/>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766356" y="217430"/>
            <a:ext cx="556075" cy="512845"/>
          </a:xfrm>
          <a:prstGeom prst="rect">
            <a:avLst/>
          </a:prstGeom>
        </p:spPr>
      </p:pic>
      <p:cxnSp>
        <p:nvCxnSpPr>
          <p:cNvPr id="2" name="Straight Connector 1">
            <a:extLst>
              <a:ext uri="{FF2B5EF4-FFF2-40B4-BE49-F238E27FC236}">
                <a16:creationId xmlns:a16="http://schemas.microsoft.com/office/drawing/2014/main" id="{557A6714-421B-46FF-6C76-D40C69AD562E}"/>
              </a:ext>
            </a:extLst>
          </p:cNvPr>
          <p:cNvCxnSpPr>
            <a:cxnSpLocks/>
          </p:cNvCxnSpPr>
          <p:nvPr/>
        </p:nvCxnSpPr>
        <p:spPr>
          <a:xfrm flipV="1">
            <a:off x="928688" y="1471580"/>
            <a:ext cx="2616523" cy="7937"/>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8D0F636-2BC8-4132-C181-93248DA6461D}"/>
              </a:ext>
            </a:extLst>
          </p:cNvPr>
          <p:cNvCxnSpPr>
            <a:cxnSpLocks/>
          </p:cNvCxnSpPr>
          <p:nvPr/>
        </p:nvCxnSpPr>
        <p:spPr>
          <a:xfrm>
            <a:off x="5915465" y="1441155"/>
            <a:ext cx="322853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A black and white logo with a bell and a red circle&#10;&#10;AI-generated content may be incorrect.">
            <a:extLst>
              <a:ext uri="{FF2B5EF4-FFF2-40B4-BE49-F238E27FC236}">
                <a16:creationId xmlns:a16="http://schemas.microsoft.com/office/drawing/2014/main" id="{DE7FD355-A46D-C028-A0D5-DD524D307315}"/>
              </a:ext>
            </a:extLst>
          </p:cNvPr>
          <p:cNvPicPr>
            <a:picLocks noChangeAspect="1"/>
          </p:cNvPicPr>
          <p:nvPr/>
        </p:nvPicPr>
        <p:blipFill>
          <a:blip r:embed="rId7"/>
          <a:stretch>
            <a:fillRect/>
          </a:stretch>
        </p:blipFill>
        <p:spPr>
          <a:xfrm>
            <a:off x="8315325" y="3947886"/>
            <a:ext cx="514350" cy="495300"/>
          </a:xfrm>
          <a:prstGeom prst="rect">
            <a:avLst/>
          </a:prstGeom>
        </p:spPr>
      </p:pic>
    </p:spTree>
    <p:extLst>
      <p:ext uri="{BB962C8B-B14F-4D97-AF65-F5344CB8AC3E}">
        <p14:creationId xmlns:p14="http://schemas.microsoft.com/office/powerpoint/2010/main" val="2948420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2FC6-2C24-27D9-48DC-507C7DFA806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858E3A9-1276-B00E-B3E6-11E66DE0275D}"/>
              </a:ext>
            </a:extLst>
          </p:cNvPr>
          <p:cNvSpPr>
            <a:spLocks noGrp="1"/>
          </p:cNvSpPr>
          <p:nvPr>
            <p:ph type="sldNum" sz="quarter" idx="12"/>
          </p:nvPr>
        </p:nvSpPr>
        <p:spPr>
          <a:xfrm>
            <a:off x="5280903" y="4848748"/>
            <a:ext cx="2057400" cy="273844"/>
          </a:xfrm>
        </p:spPr>
        <p:txBody>
          <a:bodyPr/>
          <a:lstStyle/>
          <a:p>
            <a:fld id="{330EA680-D336-4FF7-8B7A-9848BB0A1C32}" type="slidenum">
              <a:rPr lang="en-US" smtClean="0"/>
              <a:t>24</a:t>
            </a:fld>
            <a:endParaRPr lang="en-US" dirty="0"/>
          </a:p>
        </p:txBody>
      </p:sp>
      <p:sp>
        <p:nvSpPr>
          <p:cNvPr id="20" name="Content Placeholder 5">
            <a:extLst>
              <a:ext uri="{FF2B5EF4-FFF2-40B4-BE49-F238E27FC236}">
                <a16:creationId xmlns:a16="http://schemas.microsoft.com/office/drawing/2014/main" id="{79AE5E5A-80B5-44E3-E331-497CC03DA17D}"/>
              </a:ext>
            </a:extLst>
          </p:cNvPr>
          <p:cNvSpPr txBox="1">
            <a:spLocks/>
          </p:cNvSpPr>
          <p:nvPr/>
        </p:nvSpPr>
        <p:spPr>
          <a:xfrm>
            <a:off x="6007151" y="1602809"/>
            <a:ext cx="2672271" cy="2757676"/>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r>
              <a:rPr lang="en-US" i="1" dirty="0">
                <a:latin typeface="Bitter"/>
              </a:rPr>
              <a:t>What are we doing right that we need to continue doing?</a:t>
            </a:r>
          </a:p>
          <a:p>
            <a:pPr marL="182880">
              <a:lnSpc>
                <a:spcPct val="150000"/>
              </a:lnSpc>
              <a:spcBef>
                <a:spcPts val="600"/>
              </a:spcBef>
            </a:pPr>
            <a:endParaRPr lang="en-US" i="1" dirty="0">
              <a:latin typeface="Bitter"/>
            </a:endParaRPr>
          </a:p>
          <a:p>
            <a:pPr marL="182880">
              <a:lnSpc>
                <a:spcPct val="150000"/>
              </a:lnSpc>
              <a:spcBef>
                <a:spcPts val="600"/>
              </a:spcBef>
            </a:pPr>
            <a:r>
              <a:rPr lang="en-US" i="1" dirty="0">
                <a:latin typeface="Bitter"/>
              </a:rPr>
              <a:t>What works well that shouldn’t change?</a:t>
            </a:r>
          </a:p>
          <a:p>
            <a:pPr marL="182880">
              <a:lnSpc>
                <a:spcPct val="150000"/>
              </a:lnSpc>
              <a:spcBef>
                <a:spcPts val="600"/>
              </a:spcBef>
            </a:pPr>
            <a:r>
              <a:rPr lang="en-US" i="1" dirty="0">
                <a:latin typeface="Bitter"/>
              </a:rPr>
              <a:t>(e.g. Jaggaer, Concur)</a:t>
            </a:r>
            <a:endParaRPr lang="en-US" i="1" dirty="0"/>
          </a:p>
        </p:txBody>
      </p:sp>
      <p:sp>
        <p:nvSpPr>
          <p:cNvPr id="21" name="Content Placeholder 5">
            <a:extLst>
              <a:ext uri="{FF2B5EF4-FFF2-40B4-BE49-F238E27FC236}">
                <a16:creationId xmlns:a16="http://schemas.microsoft.com/office/drawing/2014/main" id="{9CCE1318-DB75-DD97-37D8-E8EF58F600FC}"/>
              </a:ext>
            </a:extLst>
          </p:cNvPr>
          <p:cNvSpPr txBox="1">
            <a:spLocks/>
          </p:cNvSpPr>
          <p:nvPr/>
        </p:nvSpPr>
        <p:spPr>
          <a:xfrm>
            <a:off x="472440" y="1602808"/>
            <a:ext cx="2682138" cy="2752367"/>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r>
              <a:rPr lang="en-US" i="1" dirty="0">
                <a:latin typeface="Bitter"/>
              </a:rPr>
              <a:t>What should we start doing?</a:t>
            </a:r>
          </a:p>
          <a:p>
            <a:pPr marL="182880">
              <a:lnSpc>
                <a:spcPct val="150000"/>
              </a:lnSpc>
              <a:spcBef>
                <a:spcPts val="600"/>
              </a:spcBef>
            </a:pPr>
            <a:r>
              <a:rPr lang="en-US" i="1" dirty="0">
                <a:latin typeface="Bitter"/>
              </a:rPr>
              <a:t>Is there a tool, process or resources that would help us achieve our goals?</a:t>
            </a:r>
          </a:p>
          <a:p>
            <a:pPr marL="182880">
              <a:lnSpc>
                <a:spcPct val="150000"/>
              </a:lnSpc>
              <a:spcBef>
                <a:spcPts val="600"/>
              </a:spcBef>
            </a:pPr>
            <a:r>
              <a:rPr lang="en-US" i="1" dirty="0">
                <a:latin typeface="Bitter"/>
              </a:rPr>
              <a:t>What strengths do we have that we aren’t currently leveraging?</a:t>
            </a:r>
          </a:p>
          <a:p>
            <a:endParaRPr lang="en-US" dirty="0">
              <a:latin typeface="Bitter"/>
            </a:endParaRPr>
          </a:p>
        </p:txBody>
      </p:sp>
      <p:sp>
        <p:nvSpPr>
          <p:cNvPr id="22" name="Content Placeholder 5">
            <a:extLst>
              <a:ext uri="{FF2B5EF4-FFF2-40B4-BE49-F238E27FC236}">
                <a16:creationId xmlns:a16="http://schemas.microsoft.com/office/drawing/2014/main" id="{0AA4BF6C-39F4-4239-EC5C-91022590E7D3}"/>
              </a:ext>
            </a:extLst>
          </p:cNvPr>
          <p:cNvSpPr txBox="1">
            <a:spLocks/>
          </p:cNvSpPr>
          <p:nvPr/>
        </p:nvSpPr>
        <p:spPr>
          <a:xfrm>
            <a:off x="3302220" y="1602808"/>
            <a:ext cx="2557289" cy="2752368"/>
          </a:xfrm>
          <a:prstGeom prst="rect">
            <a:avLst/>
          </a:prstGeom>
          <a:solidFill>
            <a:schemeClr val="bg2">
              <a:lumMod val="75000"/>
            </a:schemeClr>
          </a:solidFill>
          <a:ln>
            <a:no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r>
              <a:rPr lang="en-US" i="1" dirty="0">
                <a:latin typeface="Bitter"/>
              </a:rPr>
              <a:t>What should we stop doing? </a:t>
            </a:r>
          </a:p>
          <a:p>
            <a:pPr marL="182880">
              <a:lnSpc>
                <a:spcPct val="150000"/>
              </a:lnSpc>
              <a:spcBef>
                <a:spcPts val="600"/>
              </a:spcBef>
            </a:pPr>
            <a:r>
              <a:rPr lang="en-US" i="1" dirty="0">
                <a:latin typeface="Bitter"/>
              </a:rPr>
              <a:t>What do we do that takes up a lot of resources but doesn’t produce results? </a:t>
            </a:r>
          </a:p>
          <a:p>
            <a:pPr marL="182880">
              <a:lnSpc>
                <a:spcPct val="150000"/>
              </a:lnSpc>
              <a:spcBef>
                <a:spcPts val="600"/>
              </a:spcBef>
            </a:pPr>
            <a:r>
              <a:rPr lang="en-US" i="1" dirty="0">
                <a:latin typeface="Bitter"/>
              </a:rPr>
              <a:t>Is there a tool or process that isn’t working the way is was intended to? </a:t>
            </a:r>
            <a:endParaRPr lang="en-US" i="1" dirty="0"/>
          </a:p>
        </p:txBody>
      </p:sp>
      <p:sp>
        <p:nvSpPr>
          <p:cNvPr id="6" name="Content Placeholder 5">
            <a:extLst>
              <a:ext uri="{FF2B5EF4-FFF2-40B4-BE49-F238E27FC236}">
                <a16:creationId xmlns:a16="http://schemas.microsoft.com/office/drawing/2014/main" id="{17B6AC42-D680-A698-2770-3C7210FA0D35}"/>
              </a:ext>
            </a:extLst>
          </p:cNvPr>
          <p:cNvSpPr>
            <a:spLocks noGrp="1"/>
          </p:cNvSpPr>
          <p:nvPr>
            <p:ph sz="quarter" idx="4"/>
          </p:nvPr>
        </p:nvSpPr>
        <p:spPr>
          <a:xfrm>
            <a:off x="5991911" y="1569281"/>
            <a:ext cx="2672271" cy="2757676"/>
          </a:xfrm>
          <a:solidFill>
            <a:schemeClr val="tx2"/>
          </a:solidFill>
          <a:ln>
            <a:solidFill>
              <a:schemeClr val="tx1">
                <a:lumMod val="50000"/>
                <a:lumOff val="50000"/>
              </a:schemeClr>
            </a:solidFill>
          </a:ln>
        </p:spPr>
        <p:txBody>
          <a:bodyPr vert="horz" wrap="square" lIns="0" tIns="0" rIns="0" bIns="0" rtlCol="0" anchor="t">
            <a:noAutofit/>
          </a:bodyPr>
          <a:lstStyle/>
          <a:p>
            <a:pPr marL="182880">
              <a:spcBef>
                <a:spcPts val="600"/>
              </a:spcBef>
            </a:pPr>
            <a:endParaRPr lang="en-US" sz="1200" dirty="0">
              <a:latin typeface="Bitter"/>
            </a:endParaRPr>
          </a:p>
          <a:p>
            <a:pPr marL="182880">
              <a:spcBef>
                <a:spcPts val="600"/>
              </a:spcBef>
            </a:pPr>
            <a:r>
              <a:rPr lang="en-US" sz="1200" b="1" dirty="0">
                <a:latin typeface="Bitter"/>
              </a:rPr>
              <a:t>Continue seeking growth and new opportunities within the campus community.</a:t>
            </a:r>
          </a:p>
          <a:p>
            <a:pPr marL="182880">
              <a:lnSpc>
                <a:spcPct val="150000"/>
              </a:lnSpc>
              <a:spcBef>
                <a:spcPts val="600"/>
              </a:spcBef>
            </a:pPr>
            <a:endParaRPr lang="en-US" sz="1200" b="1" i="1" dirty="0">
              <a:latin typeface="Bitter"/>
            </a:endParaRPr>
          </a:p>
        </p:txBody>
      </p:sp>
      <p:sp>
        <p:nvSpPr>
          <p:cNvPr id="11" name="Content Placeholder 5">
            <a:extLst>
              <a:ext uri="{FF2B5EF4-FFF2-40B4-BE49-F238E27FC236}">
                <a16:creationId xmlns:a16="http://schemas.microsoft.com/office/drawing/2014/main" id="{A502ECDB-5E76-9B43-7B57-5587600BEE20}"/>
              </a:ext>
            </a:extLst>
          </p:cNvPr>
          <p:cNvSpPr txBox="1">
            <a:spLocks/>
          </p:cNvSpPr>
          <p:nvPr/>
        </p:nvSpPr>
        <p:spPr>
          <a:xfrm>
            <a:off x="3286980" y="1569280"/>
            <a:ext cx="2557289" cy="2752368"/>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endParaRPr lang="en-US" sz="1200" b="1" i="1" dirty="0">
              <a:latin typeface="Bitter"/>
            </a:endParaRPr>
          </a:p>
          <a:p>
            <a:pPr marL="182880">
              <a:spcBef>
                <a:spcPts val="600"/>
              </a:spcBef>
            </a:pPr>
            <a:r>
              <a:rPr lang="en-US" sz="1200" b="1" dirty="0">
                <a:latin typeface="Bitter"/>
              </a:rPr>
              <a:t>Stop using Taleo (after WolfieONE Go Live). </a:t>
            </a:r>
          </a:p>
          <a:p>
            <a:pPr marL="182880">
              <a:spcBef>
                <a:spcPts val="600"/>
              </a:spcBef>
            </a:pPr>
            <a:endParaRPr lang="en-US" sz="1200" strike="sngStrike" dirty="0"/>
          </a:p>
        </p:txBody>
      </p:sp>
      <p:sp>
        <p:nvSpPr>
          <p:cNvPr id="9" name="Content Placeholder 5">
            <a:extLst>
              <a:ext uri="{FF2B5EF4-FFF2-40B4-BE49-F238E27FC236}">
                <a16:creationId xmlns:a16="http://schemas.microsoft.com/office/drawing/2014/main" id="{B633B878-8F95-3E14-E9B5-28CE950C2A58}"/>
              </a:ext>
            </a:extLst>
          </p:cNvPr>
          <p:cNvSpPr txBox="1">
            <a:spLocks/>
          </p:cNvSpPr>
          <p:nvPr/>
        </p:nvSpPr>
        <p:spPr>
          <a:xfrm>
            <a:off x="457200" y="1569280"/>
            <a:ext cx="2682138" cy="2752367"/>
          </a:xfrm>
          <a:prstGeom prst="rect">
            <a:avLst/>
          </a:prstGeom>
          <a:solidFill>
            <a:schemeClr val="tx2"/>
          </a:solidFill>
          <a:ln>
            <a:solidFill>
              <a:schemeClr val="tx1">
                <a:lumMod val="50000"/>
                <a:lumOff val="50000"/>
              </a:schemeClr>
            </a:solidFill>
          </a:ln>
        </p:spPr>
        <p:txBody>
          <a:bodyPr vert="horz" wrap="square" lIns="0" tIns="0" rIns="0" bIns="0" rtlCol="0" anchor="t">
            <a:noAutofit/>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a:lnSpc>
                <a:spcPct val="150000"/>
              </a:lnSpc>
              <a:spcBef>
                <a:spcPts val="600"/>
              </a:spcBef>
            </a:pPr>
            <a:endParaRPr lang="en-US" sz="1200" b="1" i="1" dirty="0">
              <a:latin typeface="Bitter"/>
            </a:endParaRPr>
          </a:p>
          <a:p>
            <a:pPr marL="182880">
              <a:spcBef>
                <a:spcPts val="600"/>
              </a:spcBef>
            </a:pPr>
            <a:r>
              <a:rPr lang="en-US" sz="1200" b="1" dirty="0">
                <a:latin typeface="Bitter"/>
              </a:rPr>
              <a:t>Seeking new opportunities within WolfieONE.</a:t>
            </a:r>
          </a:p>
          <a:p>
            <a:pPr marL="182880">
              <a:spcBef>
                <a:spcPts val="600"/>
              </a:spcBef>
            </a:pPr>
            <a:endParaRPr lang="en-US" sz="1200" b="1" dirty="0">
              <a:latin typeface="Bitter"/>
            </a:endParaRPr>
          </a:p>
          <a:p>
            <a:pPr marL="182880">
              <a:spcBef>
                <a:spcPts val="600"/>
              </a:spcBef>
            </a:pPr>
            <a:r>
              <a:rPr lang="en-US" sz="1200" b="1" dirty="0">
                <a:latin typeface="Bitter"/>
              </a:rPr>
              <a:t>Updating your skills and experience in WolfieONE.</a:t>
            </a:r>
          </a:p>
          <a:p>
            <a:pPr marL="182880">
              <a:spcBef>
                <a:spcPts val="600"/>
              </a:spcBef>
            </a:pPr>
            <a:endParaRPr lang="en-US" sz="1200" b="1" dirty="0">
              <a:latin typeface="Bitter"/>
            </a:endParaRPr>
          </a:p>
          <a:p>
            <a:pPr marL="182880">
              <a:spcBef>
                <a:spcPts val="600"/>
              </a:spcBef>
            </a:pPr>
            <a:r>
              <a:rPr lang="en-US" sz="1200" b="1" dirty="0">
                <a:latin typeface="Bitter"/>
              </a:rPr>
              <a:t>Leveraging WolfieONE's filters and search tools for more precise and organized job search results.</a:t>
            </a:r>
          </a:p>
        </p:txBody>
      </p:sp>
      <p:grpSp>
        <p:nvGrpSpPr>
          <p:cNvPr id="2" name="Group 1">
            <a:extLst>
              <a:ext uri="{FF2B5EF4-FFF2-40B4-BE49-F238E27FC236}">
                <a16:creationId xmlns:a16="http://schemas.microsoft.com/office/drawing/2014/main" id="{5A7C68F8-1DDD-6911-7469-BD7873013CA0}"/>
              </a:ext>
            </a:extLst>
          </p:cNvPr>
          <p:cNvGrpSpPr/>
          <p:nvPr/>
        </p:nvGrpSpPr>
        <p:grpSpPr>
          <a:xfrm>
            <a:off x="1141864" y="520996"/>
            <a:ext cx="7376861" cy="933829"/>
            <a:chOff x="1141864" y="520996"/>
            <a:chExt cx="7376861" cy="933829"/>
          </a:xfrm>
        </p:grpSpPr>
        <p:pic>
          <p:nvPicPr>
            <p:cNvPr id="3" name="Graphic 2" descr="A green arrow in a circle&#10;&#10;Description automatically generated">
              <a:extLst>
                <a:ext uri="{FF2B5EF4-FFF2-40B4-BE49-F238E27FC236}">
                  <a16:creationId xmlns:a16="http://schemas.microsoft.com/office/drawing/2014/main" id="{E1B9F779-CD65-0406-9246-C01E63459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5702" y="520996"/>
              <a:ext cx="911212" cy="933829"/>
            </a:xfrm>
            <a:prstGeom prst="rect">
              <a:avLst/>
            </a:prstGeom>
          </p:spPr>
        </p:pic>
        <p:grpSp>
          <p:nvGrpSpPr>
            <p:cNvPr id="4" name="Group 3">
              <a:extLst>
                <a:ext uri="{FF2B5EF4-FFF2-40B4-BE49-F238E27FC236}">
                  <a16:creationId xmlns:a16="http://schemas.microsoft.com/office/drawing/2014/main" id="{99A2D4A9-69CE-F4AB-D6D8-46C9A531CBA3}"/>
                </a:ext>
              </a:extLst>
            </p:cNvPr>
            <p:cNvGrpSpPr/>
            <p:nvPr/>
          </p:nvGrpSpPr>
          <p:grpSpPr>
            <a:xfrm>
              <a:off x="1141864" y="665220"/>
              <a:ext cx="7376861" cy="717350"/>
              <a:chOff x="1141864" y="665220"/>
              <a:chExt cx="7376861" cy="717350"/>
            </a:xfrm>
          </p:grpSpPr>
          <p:grpSp>
            <p:nvGrpSpPr>
              <p:cNvPr id="5" name="Group 4">
                <a:extLst>
                  <a:ext uri="{FF2B5EF4-FFF2-40B4-BE49-F238E27FC236}">
                    <a16:creationId xmlns:a16="http://schemas.microsoft.com/office/drawing/2014/main" id="{B19B6442-3DAE-FFA1-C396-66FB83118FEF}"/>
                  </a:ext>
                </a:extLst>
              </p:cNvPr>
              <p:cNvGrpSpPr/>
              <p:nvPr/>
            </p:nvGrpSpPr>
            <p:grpSpPr>
              <a:xfrm>
                <a:off x="1141864" y="665220"/>
                <a:ext cx="3339644" cy="637726"/>
                <a:chOff x="1141864" y="665220"/>
                <a:chExt cx="3339644" cy="637726"/>
              </a:xfrm>
            </p:grpSpPr>
            <p:pic>
              <p:nvPicPr>
                <p:cNvPr id="23" name="Graphic 22">
                  <a:extLst>
                    <a:ext uri="{FF2B5EF4-FFF2-40B4-BE49-F238E27FC236}">
                      <a16:creationId xmlns:a16="http://schemas.microsoft.com/office/drawing/2014/main" id="{2C9BE1DD-9B7A-C18D-EBF3-BC024899BF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1864" y="665220"/>
                  <a:ext cx="637726" cy="637726"/>
                </a:xfrm>
                <a:prstGeom prst="rect">
                  <a:avLst/>
                </a:prstGeom>
              </p:spPr>
            </p:pic>
            <p:pic>
              <p:nvPicPr>
                <p:cNvPr id="24" name="Graphic 23" descr="A red and black circle with a square in it&#10;&#10;Description automatically generated">
                  <a:extLst>
                    <a:ext uri="{FF2B5EF4-FFF2-40B4-BE49-F238E27FC236}">
                      <a16:creationId xmlns:a16="http://schemas.microsoft.com/office/drawing/2014/main" id="{5854BAE2-9E6E-9C22-EC53-53790F0117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7955" y="688503"/>
                  <a:ext cx="593553" cy="593553"/>
                </a:xfrm>
                <a:prstGeom prst="rect">
                  <a:avLst/>
                </a:prstGeom>
              </p:spPr>
            </p:pic>
          </p:grpSp>
          <p:grpSp>
            <p:nvGrpSpPr>
              <p:cNvPr id="10" name="Group 9">
                <a:extLst>
                  <a:ext uri="{FF2B5EF4-FFF2-40B4-BE49-F238E27FC236}">
                    <a16:creationId xmlns:a16="http://schemas.microsoft.com/office/drawing/2014/main" id="{FFAE41BB-3B40-8714-E4FF-675A3911A522}"/>
                  </a:ext>
                </a:extLst>
              </p:cNvPr>
              <p:cNvGrpSpPr/>
              <p:nvPr/>
            </p:nvGrpSpPr>
            <p:grpSpPr>
              <a:xfrm>
                <a:off x="1521144" y="815517"/>
                <a:ext cx="6997581" cy="567053"/>
                <a:chOff x="1521144" y="815517"/>
                <a:chExt cx="6997581" cy="567053"/>
              </a:xfrm>
            </p:grpSpPr>
            <p:sp>
              <p:nvSpPr>
                <p:cNvPr id="13" name="Text Placeholder 4">
                  <a:extLst>
                    <a:ext uri="{FF2B5EF4-FFF2-40B4-BE49-F238E27FC236}">
                      <a16:creationId xmlns:a16="http://schemas.microsoft.com/office/drawing/2014/main" id="{109C5E8B-F853-2059-C3B5-64E4E2693D49}"/>
                    </a:ext>
                  </a:extLst>
                </p:cNvPr>
                <p:cNvSpPr txBox="1">
                  <a:spLocks/>
                </p:cNvSpPr>
                <p:nvPr/>
              </p:nvSpPr>
              <p:spPr>
                <a:xfrm>
                  <a:off x="1521144" y="820534"/>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Start</a:t>
                  </a:r>
                  <a:r>
                    <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latin typeface="Bitter"/>
                    </a:rPr>
                    <a:t> 	</a:t>
                  </a:r>
                  <a:endParaRPr lang="en-US" sz="2800" dirty="0">
                    <a:ln>
                      <a:solidFill>
                        <a:schemeClr val="tx1">
                          <a:lumMod val="50000"/>
                          <a:lumOff val="50000"/>
                        </a:schemeClr>
                      </a:solidFill>
                    </a:ln>
                    <a:gradFill flip="none" rotWithShape="1">
                      <a:gsLst>
                        <a:gs pos="100000">
                          <a:schemeClr val="bg1"/>
                        </a:gs>
                        <a:gs pos="37000">
                          <a:schemeClr val="tx2"/>
                        </a:gs>
                        <a:gs pos="0">
                          <a:schemeClr val="accent1">
                            <a:lumMod val="5000"/>
                            <a:lumOff val="95000"/>
                          </a:schemeClr>
                        </a:gs>
                        <a:gs pos="74000">
                          <a:schemeClr val="bg1"/>
                        </a:gs>
                        <a:gs pos="83000">
                          <a:schemeClr val="bg1"/>
                        </a:gs>
                        <a:gs pos="100000">
                          <a:schemeClr val="bg1"/>
                        </a:gs>
                      </a:gsLst>
                      <a:lin ang="0" scaled="1"/>
                      <a:tileRect/>
                    </a:gradFill>
                  </a:endParaRPr>
                </a:p>
              </p:txBody>
            </p:sp>
            <p:sp>
              <p:nvSpPr>
                <p:cNvPr id="17" name="Text Placeholder 4">
                  <a:extLst>
                    <a:ext uri="{FF2B5EF4-FFF2-40B4-BE49-F238E27FC236}">
                      <a16:creationId xmlns:a16="http://schemas.microsoft.com/office/drawing/2014/main" id="{47298C95-A48B-AEBE-606A-F9AA036F2D32}"/>
                    </a:ext>
                  </a:extLst>
                </p:cNvPr>
                <p:cNvSpPr txBox="1">
                  <a:spLocks/>
                </p:cNvSpPr>
                <p:nvPr/>
              </p:nvSpPr>
              <p:spPr>
                <a:xfrm>
                  <a:off x="4048271" y="815517"/>
                  <a:ext cx="1490590"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6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Stop</a:t>
                  </a:r>
                </a:p>
              </p:txBody>
            </p:sp>
            <p:sp>
              <p:nvSpPr>
                <p:cNvPr id="19" name="Text Placeholder 4">
                  <a:extLst>
                    <a:ext uri="{FF2B5EF4-FFF2-40B4-BE49-F238E27FC236}">
                      <a16:creationId xmlns:a16="http://schemas.microsoft.com/office/drawing/2014/main" id="{BB6F9079-0965-B813-6679-6563120121A5}"/>
                    </a:ext>
                  </a:extLst>
                </p:cNvPr>
                <p:cNvSpPr txBox="1">
                  <a:spLocks/>
                </p:cNvSpPr>
                <p:nvPr/>
              </p:nvSpPr>
              <p:spPr>
                <a:xfrm>
                  <a:off x="6436902" y="816544"/>
                  <a:ext cx="2081823" cy="562036"/>
                </a:xfrm>
                <a:prstGeom prst="rect">
                  <a:avLst/>
                </a:prstGeom>
                <a:ln>
                  <a:noFill/>
                </a:ln>
              </p:spPr>
              <p:txBody>
                <a:bodyPr vert="horz" wrap="square" lIns="0" tIns="0" rIns="0" bIns="0" rtlCol="0" anchor="b">
                  <a:noAutofit/>
                </a:bodyPr>
                <a:lstStyle>
                  <a:lvl1pPr marL="0" indent="0" algn="l" defTabSz="685800" rtl="0" eaLnBrk="1" latinLnBrk="0" hangingPunct="1">
                    <a:lnSpc>
                      <a:spcPct val="100000"/>
                    </a:lnSpc>
                    <a:spcBef>
                      <a:spcPts val="750"/>
                    </a:spcBef>
                    <a:buClr>
                      <a:schemeClr val="bg1"/>
                    </a:buClr>
                    <a:buFontTx/>
                    <a:buNone/>
                    <a:tabLst/>
                    <a:defRPr lang="en-US" sz="1800" b="1" i="0" kern="1200" cap="none" baseline="0">
                      <a:solidFill>
                        <a:schemeClr val="tx1"/>
                      </a:solidFill>
                      <a:latin typeface="Bitter"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dirty="0">
                      <a:ln>
                        <a:solidFill>
                          <a:schemeClr val="tx1">
                            <a:lumMod val="50000"/>
                            <a:lumOff val="50000"/>
                          </a:schemeClr>
                        </a:solidFill>
                      </a:ln>
                      <a:solidFill>
                        <a:schemeClr val="bg2"/>
                      </a:solidFill>
                      <a:latin typeface="Arial" panose="020B0604020202020204" pitchFamily="34" charset="0"/>
                      <a:cs typeface="Arial" panose="020B0604020202020204" pitchFamily="34" charset="0"/>
                    </a:rPr>
                    <a:t>Continue</a:t>
                  </a:r>
                </a:p>
              </p:txBody>
            </p:sp>
          </p:grpSp>
        </p:grpSp>
      </p:grpSp>
    </p:spTree>
    <p:extLst>
      <p:ext uri="{BB962C8B-B14F-4D97-AF65-F5344CB8AC3E}">
        <p14:creationId xmlns:p14="http://schemas.microsoft.com/office/powerpoint/2010/main" val="2087171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532710-D34D-5756-63B2-271BDD7C2B57}"/>
              </a:ext>
            </a:extLst>
          </p:cNvPr>
          <p:cNvSpPr>
            <a:spLocks noGrp="1"/>
          </p:cNvSpPr>
          <p:nvPr>
            <p:ph type="ctrTitle"/>
          </p:nvPr>
        </p:nvSpPr>
        <p:spPr>
          <a:xfrm>
            <a:off x="628651" y="1224170"/>
            <a:ext cx="6554244" cy="1790700"/>
          </a:xfrm>
        </p:spPr>
        <p:txBody>
          <a:bodyPr/>
          <a:lstStyle/>
          <a:p>
            <a:r>
              <a:rPr lang="en-US" dirty="0"/>
              <a:t>Questions? </a:t>
            </a:r>
          </a:p>
        </p:txBody>
      </p:sp>
      <p:sp>
        <p:nvSpPr>
          <p:cNvPr id="5" name="Slide Number Placeholder 4">
            <a:extLst>
              <a:ext uri="{FF2B5EF4-FFF2-40B4-BE49-F238E27FC236}">
                <a16:creationId xmlns:a16="http://schemas.microsoft.com/office/drawing/2014/main" id="{F6210DF0-88E8-A295-2047-D4A96BB5CD68}"/>
              </a:ext>
            </a:extLst>
          </p:cNvPr>
          <p:cNvSpPr>
            <a:spLocks noGrp="1"/>
          </p:cNvSpPr>
          <p:nvPr>
            <p:ph type="sldNum" idx="4"/>
          </p:nvPr>
        </p:nvSpPr>
        <p:spPr/>
        <p:txBody>
          <a:bodyPr/>
          <a:lstStyle/>
          <a:p>
            <a:fld id="{00000000-1234-1234-1234-123412341234}" type="slidenum">
              <a:rPr lang="en-US" smtClean="0"/>
              <a:pPr/>
              <a:t>25</a:t>
            </a:fld>
            <a:endParaRPr lang="en-US" dirty="0"/>
          </a:p>
        </p:txBody>
      </p:sp>
    </p:spTree>
    <p:extLst>
      <p:ext uri="{BB962C8B-B14F-4D97-AF65-F5344CB8AC3E}">
        <p14:creationId xmlns:p14="http://schemas.microsoft.com/office/powerpoint/2010/main" val="3548840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1FE23-FC4F-A0BB-9AA1-329E62B1D6AB}"/>
              </a:ext>
            </a:extLst>
          </p:cNvPr>
          <p:cNvSpPr>
            <a:spLocks noGrp="1"/>
          </p:cNvSpPr>
          <p:nvPr>
            <p:ph type="title"/>
          </p:nvPr>
        </p:nvSpPr>
        <p:spPr/>
        <p:txBody>
          <a:bodyPr/>
          <a:lstStyle/>
          <a:p>
            <a:r>
              <a:rPr lang="en-US" dirty="0">
                <a:solidFill>
                  <a:schemeClr val="tx2"/>
                </a:solidFill>
              </a:rPr>
              <a:t>Questions and Feedback</a:t>
            </a:r>
          </a:p>
        </p:txBody>
      </p:sp>
      <p:sp>
        <p:nvSpPr>
          <p:cNvPr id="5" name="Text Placeholder 4">
            <a:extLst>
              <a:ext uri="{FF2B5EF4-FFF2-40B4-BE49-F238E27FC236}">
                <a16:creationId xmlns:a16="http://schemas.microsoft.com/office/drawing/2014/main" id="{0D1298FA-5BC6-2D3E-34CE-70DC2F623491}"/>
              </a:ext>
            </a:extLst>
          </p:cNvPr>
          <p:cNvSpPr>
            <a:spLocks noGrp="1"/>
          </p:cNvSpPr>
          <p:nvPr>
            <p:ph type="body" sz="quarter" idx="13"/>
          </p:nvPr>
        </p:nvSpPr>
        <p:spPr>
          <a:xfrm>
            <a:off x="628650" y="1416050"/>
            <a:ext cx="4893192" cy="2595969"/>
          </a:xfrm>
        </p:spPr>
        <p:txBody>
          <a:bodyPr vert="horz" wrap="square" lIns="0" tIns="0" rIns="0" bIns="0" rtlCol="0" anchor="t">
            <a:noAutofit/>
          </a:bodyPr>
          <a:lstStyle/>
          <a:p>
            <a:pPr algn="ctr"/>
            <a:endParaRPr lang="en-US" b="1" i="0" dirty="0">
              <a:solidFill>
                <a:srgbClr val="222222"/>
              </a:solidFill>
              <a:effectLst/>
              <a:latin typeface="Arial" panose="020B0604020202020204" pitchFamily="34" charset="0"/>
            </a:endParaRPr>
          </a:p>
          <a:p>
            <a:pPr algn="ctr"/>
            <a:r>
              <a:rPr lang="en-US" sz="1800" b="1" i="0" dirty="0">
                <a:solidFill>
                  <a:schemeClr val="bg1">
                    <a:lumMod val="75000"/>
                  </a:schemeClr>
                </a:solidFill>
                <a:effectLst/>
                <a:latin typeface="Arial"/>
                <a:cs typeface="Arial"/>
              </a:rPr>
              <a:t>WolfieONE</a:t>
            </a:r>
            <a:r>
              <a:rPr lang="en-US" sz="1800" b="1" i="0" dirty="0">
                <a:solidFill>
                  <a:srgbClr val="222222"/>
                </a:solidFill>
                <a:effectLst/>
                <a:latin typeface="Arial"/>
                <a:cs typeface="Arial"/>
              </a:rPr>
              <a:t> suggestions or feedback:</a:t>
            </a:r>
            <a:r>
              <a:rPr lang="en-US" sz="1800" b="1" dirty="0">
                <a:solidFill>
                  <a:srgbClr val="222222"/>
                </a:solidFill>
                <a:latin typeface="Arial"/>
                <a:cs typeface="Arial"/>
              </a:rPr>
              <a:t> </a:t>
            </a:r>
            <a:endParaRPr lang="en-US" sz="1800" b="1" dirty="0">
              <a:solidFill>
                <a:srgbClr val="1155CC"/>
              </a:solidFill>
              <a:latin typeface="Arial"/>
              <a:cs typeface="Arial"/>
            </a:endParaRPr>
          </a:p>
          <a:p>
            <a:pPr algn="ctr"/>
            <a:r>
              <a:rPr lang="en-US" sz="1800" b="1" dirty="0">
                <a:solidFill>
                  <a:srgbClr val="222222"/>
                </a:solidFill>
                <a:latin typeface="Arial"/>
                <a:cs typeface="Arial"/>
              </a:rPr>
              <a:t>Please fill out a </a:t>
            </a:r>
          </a:p>
          <a:p>
            <a:pPr algn="ctr"/>
            <a:r>
              <a:rPr lang="en-US" sz="1800" b="1" dirty="0">
                <a:solidFill>
                  <a:srgbClr val="1155CC"/>
                </a:solidFill>
                <a:latin typeface="Arial"/>
                <a:cs typeface="Arial"/>
                <a:hlinkClick r:id="rId3"/>
              </a:rPr>
              <a:t>survey</a:t>
            </a:r>
            <a:endParaRPr lang="en-US" sz="1800" b="1" i="0" dirty="0">
              <a:solidFill>
                <a:srgbClr val="1155CC"/>
              </a:solidFill>
              <a:effectLst/>
              <a:latin typeface="Arial"/>
              <a:cs typeface="Arial"/>
            </a:endParaRPr>
          </a:p>
          <a:p>
            <a:pPr algn="ctr"/>
            <a:endParaRPr lang="en-US" sz="1800" b="1" dirty="0">
              <a:solidFill>
                <a:srgbClr val="222222"/>
              </a:solidFill>
              <a:latin typeface="Arial"/>
              <a:cs typeface="Arial"/>
            </a:endParaRPr>
          </a:p>
          <a:p>
            <a:pPr algn="ctr"/>
            <a:endParaRPr lang="en-US" sz="1100" dirty="0">
              <a:solidFill>
                <a:srgbClr val="4E4E4E"/>
              </a:solidFill>
              <a:cs typeface="Arial"/>
            </a:endParaRPr>
          </a:p>
          <a:p>
            <a:pPr algn="ctr"/>
            <a:r>
              <a:rPr lang="en-US" sz="2400" b="1" dirty="0">
                <a:latin typeface="Aptos"/>
                <a:cs typeface="Arial"/>
                <a:hlinkClick r:id="rId4">
                  <a:extLst>
                    <a:ext uri="{A12FA001-AC4F-418D-AE19-62706E023703}">
                      <ahyp:hlinkClr xmlns:ahyp="http://schemas.microsoft.com/office/drawing/2018/hyperlinkcolor" val="tx"/>
                    </a:ext>
                  </a:extLst>
                </a:hlinkClick>
              </a:rPr>
              <a:t>ocm@stonybrook.edu</a:t>
            </a:r>
            <a:endParaRPr lang="en-US" sz="1800" b="1" dirty="0">
              <a:solidFill>
                <a:srgbClr val="000000"/>
              </a:solidFill>
              <a:latin typeface="Aptos"/>
              <a:cs typeface="Arial"/>
            </a:endParaRPr>
          </a:p>
        </p:txBody>
      </p:sp>
      <p:sp>
        <p:nvSpPr>
          <p:cNvPr id="3" name="Slide Number Placeholder 2">
            <a:extLst>
              <a:ext uri="{FF2B5EF4-FFF2-40B4-BE49-F238E27FC236}">
                <a16:creationId xmlns:a16="http://schemas.microsoft.com/office/drawing/2014/main" id="{539DAC95-A50A-AEB9-AC37-D3477C1A7095}"/>
              </a:ext>
            </a:extLst>
          </p:cNvPr>
          <p:cNvSpPr>
            <a:spLocks noGrp="1"/>
          </p:cNvSpPr>
          <p:nvPr>
            <p:ph type="sldNum" idx="4"/>
          </p:nvPr>
        </p:nvSpPr>
        <p:spPr/>
        <p:txBody>
          <a:bodyPr/>
          <a:lstStyle/>
          <a:p>
            <a:fld id="{00000000-1234-1234-1234-123412341234}" type="slidenum">
              <a:rPr lang="en-US" smtClean="0"/>
              <a:pPr/>
              <a:t>26</a:t>
            </a:fld>
            <a:endParaRPr lang="en-US" dirty="0"/>
          </a:p>
        </p:txBody>
      </p:sp>
      <p:sp>
        <p:nvSpPr>
          <p:cNvPr id="2" name="Title 3">
            <a:extLst>
              <a:ext uri="{FF2B5EF4-FFF2-40B4-BE49-F238E27FC236}">
                <a16:creationId xmlns:a16="http://schemas.microsoft.com/office/drawing/2014/main" id="{50DC3D6B-F194-3FF9-76B2-D88AEFF6FB47}"/>
              </a:ext>
            </a:extLst>
          </p:cNvPr>
          <p:cNvSpPr txBox="1">
            <a:spLocks/>
          </p:cNvSpPr>
          <p:nvPr/>
        </p:nvSpPr>
        <p:spPr>
          <a:xfrm>
            <a:off x="596755" y="256124"/>
            <a:ext cx="7886700" cy="994172"/>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bg1"/>
                </a:solidFill>
              </a:rPr>
              <a:t>Questions and Feedback</a:t>
            </a:r>
          </a:p>
        </p:txBody>
      </p:sp>
      <p:sp>
        <p:nvSpPr>
          <p:cNvPr id="8" name="TextBox 7">
            <a:extLst>
              <a:ext uri="{FF2B5EF4-FFF2-40B4-BE49-F238E27FC236}">
                <a16:creationId xmlns:a16="http://schemas.microsoft.com/office/drawing/2014/main" id="{43676AE9-6490-6591-FDD3-741860B1DE9D}"/>
              </a:ext>
            </a:extLst>
          </p:cNvPr>
          <p:cNvSpPr txBox="1"/>
          <p:nvPr/>
        </p:nvSpPr>
        <p:spPr>
          <a:xfrm>
            <a:off x="6498094" y="2197854"/>
            <a:ext cx="2580967" cy="1477328"/>
          </a:xfrm>
          <a:prstGeom prst="rect">
            <a:avLst/>
          </a:prstGeom>
          <a:noFill/>
        </p:spPr>
        <p:txBody>
          <a:bodyPr wrap="square" rtlCol="0">
            <a:spAutoFit/>
          </a:bodyPr>
          <a:lstStyle/>
          <a:p>
            <a:r>
              <a:rPr lang="en-US" dirty="0"/>
              <a:t>QR code </a:t>
            </a:r>
          </a:p>
          <a:p>
            <a:r>
              <a:rPr lang="en-US" dirty="0"/>
              <a:t>to survey</a:t>
            </a:r>
          </a:p>
          <a:p>
            <a:endParaRPr lang="en-US" dirty="0"/>
          </a:p>
          <a:p>
            <a:endParaRPr lang="en-US" dirty="0"/>
          </a:p>
          <a:p>
            <a:endParaRPr lang="en-US" dirty="0"/>
          </a:p>
        </p:txBody>
      </p:sp>
      <p:pic>
        <p:nvPicPr>
          <p:cNvPr id="6" name="Picture 5" descr="A qr code on a white background&#10;&#10;AI-generated content may be incorrect.">
            <a:extLst>
              <a:ext uri="{FF2B5EF4-FFF2-40B4-BE49-F238E27FC236}">
                <a16:creationId xmlns:a16="http://schemas.microsoft.com/office/drawing/2014/main" id="{E186C780-3BC0-06B7-EC8E-74C82F528306}"/>
              </a:ext>
            </a:extLst>
          </p:cNvPr>
          <p:cNvPicPr>
            <a:picLocks noChangeAspect="1"/>
          </p:cNvPicPr>
          <p:nvPr/>
        </p:nvPicPr>
        <p:blipFill>
          <a:blip r:embed="rId5"/>
          <a:stretch>
            <a:fillRect/>
          </a:stretch>
        </p:blipFill>
        <p:spPr>
          <a:xfrm>
            <a:off x="5768748" y="1134155"/>
            <a:ext cx="3372531" cy="3334431"/>
          </a:xfrm>
          <a:prstGeom prst="rect">
            <a:avLst/>
          </a:prstGeom>
        </p:spPr>
      </p:pic>
    </p:spTree>
    <p:extLst>
      <p:ext uri="{BB962C8B-B14F-4D97-AF65-F5344CB8AC3E}">
        <p14:creationId xmlns:p14="http://schemas.microsoft.com/office/powerpoint/2010/main" val="111197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F51DBB-693D-2134-D3DC-37BA077931E0}"/>
              </a:ext>
            </a:extLst>
          </p:cNvPr>
          <p:cNvSpPr/>
          <p:nvPr/>
        </p:nvSpPr>
        <p:spPr>
          <a:xfrm>
            <a:off x="1254325" y="1927581"/>
            <a:ext cx="6820305" cy="1702038"/>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1C96B05-7071-4CB8-31BB-8F606E897378}"/>
              </a:ext>
            </a:extLst>
          </p:cNvPr>
          <p:cNvSpPr>
            <a:spLocks noGrp="1"/>
          </p:cNvSpPr>
          <p:nvPr>
            <p:ph type="sldNum" sz="quarter" idx="4"/>
          </p:nvPr>
        </p:nvSpPr>
        <p:spPr>
          <a:xfrm>
            <a:off x="5280903" y="4848748"/>
            <a:ext cx="2057400" cy="273844"/>
          </a:xfrm>
          <a:prstGeom prst="rect">
            <a:avLst/>
          </a:prstGeom>
        </p:spPr>
        <p:txBody>
          <a:bodyPr/>
          <a:lstStyle/>
          <a:p>
            <a:fld id="{AE6C5BFE-7C86-5341-AED8-83455208BE98}" type="slidenum">
              <a:rPr lang="en-US" smtClean="0"/>
              <a:t>3</a:t>
            </a:fld>
            <a:endParaRPr lang="en-US" dirty="0"/>
          </a:p>
        </p:txBody>
      </p:sp>
      <p:sp>
        <p:nvSpPr>
          <p:cNvPr id="5" name="Rectangle 1">
            <a:extLst>
              <a:ext uri="{FF2B5EF4-FFF2-40B4-BE49-F238E27FC236}">
                <a16:creationId xmlns:a16="http://schemas.microsoft.com/office/drawing/2014/main" id="{3ED3A4C0-669B-6E0B-5CA1-ECBBE2C7C9C5}"/>
              </a:ext>
            </a:extLst>
          </p:cNvPr>
          <p:cNvSpPr>
            <a:spLocks noGrp="1" noChangeArrowheads="1"/>
          </p:cNvSpPr>
          <p:nvPr>
            <p:ph type="body" sz="quarter" idx="13"/>
          </p:nvPr>
        </p:nvSpPr>
        <p:spPr bwMode="auto">
          <a:xfrm>
            <a:off x="1213893" y="1852005"/>
            <a:ext cx="6841767" cy="1754326"/>
          </a:xfrm>
          <a:prstGeom prst="rect">
            <a:avLst/>
          </a:prstGeom>
          <a:solidFill>
            <a:schemeClr val="tx2"/>
          </a:solidFill>
          <a:ln>
            <a:solidFill>
              <a:schemeClr val="bg2">
                <a:lumMod val="90000"/>
              </a:schemeClr>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a:cs typeface="Arial"/>
              </a:rPr>
              <a:t>WolfieONE is Stony Brook University's new Oracle Enterprise </a:t>
            </a:r>
            <a:r>
              <a:rPr lang="en-US" altLang="en-US" sz="1800" dirty="0">
                <a:latin typeface="Arial"/>
                <a:cs typeface="Arial"/>
              </a:rPr>
              <a:t>R</a:t>
            </a:r>
            <a:r>
              <a:rPr kumimoji="0" lang="en-US" altLang="en-US" sz="1800" b="0" i="0" u="none" strike="noStrike" cap="none" normalizeH="0" baseline="0" dirty="0">
                <a:ln>
                  <a:noFill/>
                </a:ln>
                <a:effectLst/>
                <a:latin typeface="Arial"/>
                <a:cs typeface="Arial"/>
              </a:rPr>
              <a:t>esource </a:t>
            </a:r>
            <a:r>
              <a:rPr lang="en-US" altLang="en-US" sz="1800" dirty="0">
                <a:latin typeface="Arial"/>
                <a:cs typeface="Arial"/>
              </a:rPr>
              <a:t>P</a:t>
            </a:r>
            <a:r>
              <a:rPr kumimoji="0" lang="en-US" altLang="en-US" sz="1800" b="0" i="0" u="none" strike="noStrike" cap="none" normalizeH="0" baseline="0" dirty="0">
                <a:ln>
                  <a:noFill/>
                </a:ln>
                <a:effectLst/>
                <a:latin typeface="Arial"/>
                <a:cs typeface="Arial"/>
              </a:rPr>
              <a:t>lanning </a:t>
            </a:r>
            <a:r>
              <a:rPr kumimoji="0" lang="en-US" altLang="en-US" sz="1800" b="1" i="0" u="none" strike="noStrike" cap="none" normalizeH="0" baseline="0" dirty="0">
                <a:ln>
                  <a:noFill/>
                </a:ln>
                <a:effectLst/>
                <a:latin typeface="Arial"/>
                <a:cs typeface="Arial"/>
              </a:rPr>
              <a:t>(ERP) </a:t>
            </a:r>
            <a:r>
              <a:rPr kumimoji="0" lang="en-US" altLang="en-US" sz="1800" b="0" i="0" u="none" strike="noStrike" cap="none" normalizeH="0" baseline="0" dirty="0">
                <a:ln>
                  <a:noFill/>
                </a:ln>
                <a:effectLst/>
                <a:latin typeface="Arial"/>
                <a:cs typeface="Arial"/>
              </a:rPr>
              <a:t>system that will provide a more unified, transparent, and user-friendly platform for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b="1" dirty="0">
                <a:latin typeface="Arial"/>
                <a:cs typeface="Arial"/>
              </a:rPr>
              <a:t>M</a:t>
            </a:r>
            <a:r>
              <a:rPr kumimoji="0" lang="en-US" altLang="en-US" sz="1800" b="1" i="0" u="none" strike="noStrike" cap="none" normalizeH="0" baseline="0" dirty="0">
                <a:ln>
                  <a:noFill/>
                </a:ln>
                <a:effectLst/>
                <a:latin typeface="Arial"/>
                <a:cs typeface="Arial"/>
              </a:rPr>
              <a:t>anaging finances &amp; business operations</a:t>
            </a:r>
            <a:endParaRPr kumimoji="0" lang="en-US" altLang="en-US" sz="1800" b="0" i="0" u="none" strike="noStrike" cap="none" normalizeH="0" baseline="0" dirty="0">
              <a:ln>
                <a:noFill/>
              </a:ln>
              <a:effectLst/>
              <a:latin typeface="Arial"/>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b="1" dirty="0">
                <a:latin typeface="Arial"/>
                <a:cs typeface="Arial"/>
              </a:rPr>
              <a:t>H</a:t>
            </a:r>
            <a:r>
              <a:rPr kumimoji="0" lang="en-US" altLang="en-US" sz="1800" b="1" i="0" u="none" strike="noStrike" cap="none" normalizeH="0" baseline="0" dirty="0">
                <a:ln>
                  <a:noFill/>
                </a:ln>
                <a:effectLst/>
                <a:latin typeface="Arial"/>
                <a:cs typeface="Arial"/>
              </a:rPr>
              <a:t>uman resources</a:t>
            </a:r>
            <a:endParaRPr lang="en-US" altLang="en-US" sz="1800" b="1" i="0" u="none" strike="noStrike" cap="none" normalizeH="0" baseline="0" dirty="0">
              <a:ln>
                <a:noFill/>
              </a:ln>
              <a:effectLst/>
              <a:latin typeface="Arial"/>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b="1" dirty="0">
                <a:latin typeface="Arial"/>
                <a:cs typeface="Arial"/>
              </a:rPr>
              <a:t>B</a:t>
            </a:r>
            <a:r>
              <a:rPr kumimoji="0" lang="en-US" altLang="en-US" sz="1800" b="1" i="0" u="none" strike="noStrike" cap="none" normalizeH="0" baseline="0" dirty="0">
                <a:ln>
                  <a:noFill/>
                </a:ln>
                <a:effectLst/>
                <a:latin typeface="Arial"/>
                <a:cs typeface="Arial"/>
              </a:rPr>
              <a:t>udgeting &amp; Planning</a:t>
            </a:r>
            <a:endParaRPr kumimoji="0" lang="en-US" altLang="en-US" sz="1800" b="0" i="0" u="none" strike="noStrike" cap="none" normalizeH="0" baseline="0" dirty="0">
              <a:ln>
                <a:noFill/>
              </a:ln>
              <a:effectLst/>
              <a:latin typeface="Arial"/>
              <a:cs typeface="Arial"/>
            </a:endParaRPr>
          </a:p>
        </p:txBody>
      </p:sp>
      <p:sp>
        <p:nvSpPr>
          <p:cNvPr id="7" name="Title 1">
            <a:extLst>
              <a:ext uri="{FF2B5EF4-FFF2-40B4-BE49-F238E27FC236}">
                <a16:creationId xmlns:a16="http://schemas.microsoft.com/office/drawing/2014/main" id="{4ED1CF35-9326-8595-9C18-DC78CBB99460}"/>
              </a:ext>
            </a:extLst>
          </p:cNvPr>
          <p:cNvSpPr txBox="1">
            <a:spLocks/>
          </p:cNvSpPr>
          <p:nvPr/>
        </p:nvSpPr>
        <p:spPr>
          <a:xfrm>
            <a:off x="598170" y="422664"/>
            <a:ext cx="7886700" cy="994172"/>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tx2"/>
                </a:solidFill>
                <a:latin typeface="Alumni Sans"/>
              </a:rPr>
              <a:t>What is WolfieONE?</a:t>
            </a:r>
          </a:p>
        </p:txBody>
      </p:sp>
      <p:sp>
        <p:nvSpPr>
          <p:cNvPr id="2" name="Title 1">
            <a:extLst>
              <a:ext uri="{FF2B5EF4-FFF2-40B4-BE49-F238E27FC236}">
                <a16:creationId xmlns:a16="http://schemas.microsoft.com/office/drawing/2014/main" id="{FD2FA006-409D-41B1-02FC-4DFDAC678985}"/>
              </a:ext>
            </a:extLst>
          </p:cNvPr>
          <p:cNvSpPr>
            <a:spLocks noGrp="1"/>
          </p:cNvSpPr>
          <p:nvPr>
            <p:ph type="title"/>
          </p:nvPr>
        </p:nvSpPr>
        <p:spPr>
          <a:xfrm>
            <a:off x="585080" y="412198"/>
            <a:ext cx="7886700" cy="994172"/>
          </a:xfrm>
        </p:spPr>
        <p:txBody>
          <a:bodyPr/>
          <a:lstStyle/>
          <a:p>
            <a:r>
              <a:rPr lang="en-US" dirty="0">
                <a:latin typeface="Alumni Sans"/>
              </a:rPr>
              <a:t>What is WolfieONE?</a:t>
            </a:r>
          </a:p>
        </p:txBody>
      </p:sp>
    </p:spTree>
    <p:extLst>
      <p:ext uri="{BB962C8B-B14F-4D97-AF65-F5344CB8AC3E}">
        <p14:creationId xmlns:p14="http://schemas.microsoft.com/office/powerpoint/2010/main" val="134074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 shot of a tablet&#10;&#10;Description automatically generated">
            <a:extLst>
              <a:ext uri="{FF2B5EF4-FFF2-40B4-BE49-F238E27FC236}">
                <a16:creationId xmlns:a16="http://schemas.microsoft.com/office/drawing/2014/main" id="{F02847F2-E215-D6AA-ECC4-AE1329F59556}"/>
              </a:ext>
            </a:extLst>
          </p:cNvPr>
          <p:cNvPicPr>
            <a:picLocks noChangeAspect="1"/>
          </p:cNvPicPr>
          <p:nvPr/>
        </p:nvPicPr>
        <p:blipFill>
          <a:blip r:embed="rId3"/>
          <a:srcRect l="36391" t="40071" r="36410" b="37524"/>
          <a:stretch/>
        </p:blipFill>
        <p:spPr>
          <a:xfrm>
            <a:off x="302400" y="1150381"/>
            <a:ext cx="3263456" cy="2848542"/>
          </a:xfrm>
          <a:prstGeom prst="rect">
            <a:avLst/>
          </a:prstGeom>
        </p:spPr>
      </p:pic>
      <p:sp>
        <p:nvSpPr>
          <p:cNvPr id="3" name="Slide Number Placeholder 2">
            <a:extLst>
              <a:ext uri="{FF2B5EF4-FFF2-40B4-BE49-F238E27FC236}">
                <a16:creationId xmlns:a16="http://schemas.microsoft.com/office/drawing/2014/main" id="{DD29A49F-F30A-FDAA-BFDD-BD569A960FF1}"/>
              </a:ext>
            </a:extLst>
          </p:cNvPr>
          <p:cNvSpPr>
            <a:spLocks noGrp="1"/>
          </p:cNvSpPr>
          <p:nvPr>
            <p:ph type="sldNum" sz="quarter" idx="4"/>
          </p:nvPr>
        </p:nvSpPr>
        <p:spPr>
          <a:xfrm>
            <a:off x="5280903" y="4848748"/>
            <a:ext cx="2057400" cy="273844"/>
          </a:xfrm>
          <a:prstGeom prst="rect">
            <a:avLst/>
          </a:prstGeom>
        </p:spPr>
        <p:txBody>
          <a:bodyPr/>
          <a:lstStyle/>
          <a:p>
            <a:fld id="{AE6C5BFE-7C86-5341-AED8-83455208BE98}" type="slidenum">
              <a:rPr lang="en-US" smtClean="0"/>
              <a:t>4</a:t>
            </a:fld>
            <a:endParaRPr lang="en-US" dirty="0"/>
          </a:p>
        </p:txBody>
      </p:sp>
      <p:pic>
        <p:nvPicPr>
          <p:cNvPr id="11" name="Picture 10" descr="A screenshot of a computer&#10;&#10;Description automatically generated">
            <a:extLst>
              <a:ext uri="{FF2B5EF4-FFF2-40B4-BE49-F238E27FC236}">
                <a16:creationId xmlns:a16="http://schemas.microsoft.com/office/drawing/2014/main" id="{8D4A8415-4CA6-7AB2-8072-A0DB69584232}"/>
              </a:ext>
            </a:extLst>
          </p:cNvPr>
          <p:cNvPicPr>
            <a:picLocks noChangeAspect="1"/>
          </p:cNvPicPr>
          <p:nvPr/>
        </p:nvPicPr>
        <p:blipFill>
          <a:blip r:embed="rId4"/>
          <a:stretch>
            <a:fillRect/>
          </a:stretch>
        </p:blipFill>
        <p:spPr>
          <a:xfrm>
            <a:off x="4026198" y="773303"/>
            <a:ext cx="4400874" cy="2382453"/>
          </a:xfrm>
          <a:prstGeom prst="rect">
            <a:avLst/>
          </a:prstGeom>
          <a:ln>
            <a:solidFill>
              <a:schemeClr val="tx1"/>
            </a:solidFill>
          </a:ln>
        </p:spPr>
      </p:pic>
      <p:pic>
        <p:nvPicPr>
          <p:cNvPr id="19" name="Picture 18" descr="A black screen with white lines&#10;&#10;Description automatically generated">
            <a:extLst>
              <a:ext uri="{FF2B5EF4-FFF2-40B4-BE49-F238E27FC236}">
                <a16:creationId xmlns:a16="http://schemas.microsoft.com/office/drawing/2014/main" id="{41F056D2-6AA3-877F-CB3F-51999CB2AD22}"/>
              </a:ext>
            </a:extLst>
          </p:cNvPr>
          <p:cNvPicPr>
            <a:picLocks noChangeAspect="1"/>
          </p:cNvPicPr>
          <p:nvPr/>
        </p:nvPicPr>
        <p:blipFill>
          <a:blip r:embed="rId5"/>
          <a:stretch>
            <a:fillRect/>
          </a:stretch>
        </p:blipFill>
        <p:spPr>
          <a:xfrm>
            <a:off x="3678867" y="329714"/>
            <a:ext cx="5103625" cy="4473929"/>
          </a:xfrm>
          <a:prstGeom prst="rect">
            <a:avLst/>
          </a:prstGeom>
        </p:spPr>
      </p:pic>
      <p:pic>
        <p:nvPicPr>
          <p:cNvPr id="12" name="Picture 11" descr="A logo of a wolf&#10;&#10;Description automatically generated">
            <a:extLst>
              <a:ext uri="{FF2B5EF4-FFF2-40B4-BE49-F238E27FC236}">
                <a16:creationId xmlns:a16="http://schemas.microsoft.com/office/drawing/2014/main" id="{BA04363F-19A0-708A-726D-07DAEC9374B6}"/>
              </a:ext>
            </a:extLst>
          </p:cNvPr>
          <p:cNvPicPr>
            <a:picLocks noChangeAspect="1"/>
          </p:cNvPicPr>
          <p:nvPr/>
        </p:nvPicPr>
        <p:blipFill>
          <a:blip r:embed="rId6"/>
          <a:stretch>
            <a:fillRect/>
          </a:stretch>
        </p:blipFill>
        <p:spPr>
          <a:xfrm>
            <a:off x="5934570" y="3411573"/>
            <a:ext cx="587350" cy="587350"/>
          </a:xfrm>
          <a:prstGeom prst="rect">
            <a:avLst/>
          </a:prstGeom>
        </p:spPr>
      </p:pic>
      <p:pic>
        <p:nvPicPr>
          <p:cNvPr id="9" name="Picture 8" descr="A screenshot of a phone&#10;&#10;Description automatically generated">
            <a:extLst>
              <a:ext uri="{FF2B5EF4-FFF2-40B4-BE49-F238E27FC236}">
                <a16:creationId xmlns:a16="http://schemas.microsoft.com/office/drawing/2014/main" id="{30AA7126-79A6-357C-66BF-6128D71B2786}"/>
              </a:ext>
            </a:extLst>
          </p:cNvPr>
          <p:cNvPicPr>
            <a:picLocks noChangeAspect="1"/>
          </p:cNvPicPr>
          <p:nvPr/>
        </p:nvPicPr>
        <p:blipFill>
          <a:blip r:embed="rId7"/>
          <a:stretch>
            <a:fillRect/>
          </a:stretch>
        </p:blipFill>
        <p:spPr>
          <a:xfrm>
            <a:off x="3081483" y="2353254"/>
            <a:ext cx="1073294" cy="1932445"/>
          </a:xfrm>
          <a:prstGeom prst="rect">
            <a:avLst/>
          </a:prstGeom>
        </p:spPr>
      </p:pic>
      <p:pic>
        <p:nvPicPr>
          <p:cNvPr id="18" name="Picture 17" descr="A black cell phone with a black screen&#10;&#10;Description automatically generated">
            <a:extLst>
              <a:ext uri="{FF2B5EF4-FFF2-40B4-BE49-F238E27FC236}">
                <a16:creationId xmlns:a16="http://schemas.microsoft.com/office/drawing/2014/main" id="{B9D4C831-1996-FC7D-115D-09215F79BBC1}"/>
              </a:ext>
            </a:extLst>
          </p:cNvPr>
          <p:cNvPicPr>
            <a:picLocks noChangeAspect="1"/>
          </p:cNvPicPr>
          <p:nvPr/>
        </p:nvPicPr>
        <p:blipFill>
          <a:blip r:embed="rId8"/>
          <a:stretch>
            <a:fillRect/>
          </a:stretch>
        </p:blipFill>
        <p:spPr>
          <a:xfrm>
            <a:off x="3004330" y="2040223"/>
            <a:ext cx="1219452" cy="2552482"/>
          </a:xfrm>
          <a:prstGeom prst="rect">
            <a:avLst/>
          </a:prstGeom>
        </p:spPr>
      </p:pic>
      <p:sp>
        <p:nvSpPr>
          <p:cNvPr id="21" name="Title 1">
            <a:extLst>
              <a:ext uri="{FF2B5EF4-FFF2-40B4-BE49-F238E27FC236}">
                <a16:creationId xmlns:a16="http://schemas.microsoft.com/office/drawing/2014/main" id="{2903A430-F23B-6E0D-DC3C-CC64D74B4A54}"/>
              </a:ext>
            </a:extLst>
          </p:cNvPr>
          <p:cNvSpPr txBox="1">
            <a:spLocks/>
          </p:cNvSpPr>
          <p:nvPr/>
        </p:nvSpPr>
        <p:spPr>
          <a:xfrm>
            <a:off x="698200" y="703834"/>
            <a:ext cx="2867655" cy="449850"/>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2800" dirty="0">
                <a:solidFill>
                  <a:schemeClr val="tx2"/>
                </a:solidFill>
              </a:rPr>
              <a:t>What does it look like?</a:t>
            </a:r>
          </a:p>
        </p:txBody>
      </p:sp>
      <p:sp>
        <p:nvSpPr>
          <p:cNvPr id="2" name="Title 1">
            <a:extLst>
              <a:ext uri="{FF2B5EF4-FFF2-40B4-BE49-F238E27FC236}">
                <a16:creationId xmlns:a16="http://schemas.microsoft.com/office/drawing/2014/main" id="{C80B2AC2-9EDB-86BE-CF2D-0BFD3AB0415D}"/>
              </a:ext>
            </a:extLst>
          </p:cNvPr>
          <p:cNvSpPr>
            <a:spLocks noGrp="1"/>
          </p:cNvSpPr>
          <p:nvPr>
            <p:ph type="title"/>
          </p:nvPr>
        </p:nvSpPr>
        <p:spPr>
          <a:xfrm>
            <a:off x="686661" y="700531"/>
            <a:ext cx="2867655" cy="449850"/>
          </a:xfrm>
        </p:spPr>
        <p:txBody>
          <a:bodyPr/>
          <a:lstStyle/>
          <a:p>
            <a:r>
              <a:rPr lang="en-US" sz="2800" dirty="0"/>
              <a:t>What does it look like?</a:t>
            </a:r>
          </a:p>
        </p:txBody>
      </p:sp>
    </p:spTree>
    <p:extLst>
      <p:ext uri="{BB962C8B-B14F-4D97-AF65-F5344CB8AC3E}">
        <p14:creationId xmlns:p14="http://schemas.microsoft.com/office/powerpoint/2010/main" val="83763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5655E-79B2-5314-E354-B5864D7B49C6}"/>
              </a:ext>
            </a:extLst>
          </p:cNvPr>
          <p:cNvSpPr>
            <a:spLocks noGrp="1"/>
          </p:cNvSpPr>
          <p:nvPr>
            <p:ph type="sldNum" sz="quarter" idx="4"/>
          </p:nvPr>
        </p:nvSpPr>
        <p:spPr>
          <a:xfrm>
            <a:off x="7068766" y="4826970"/>
            <a:ext cx="204686" cy="273844"/>
          </a:xfrm>
          <a:prstGeom prst="rect">
            <a:avLst/>
          </a:prstGeom>
        </p:spPr>
        <p:txBody>
          <a:bodyPr/>
          <a:lstStyle/>
          <a:p>
            <a:fld id="{AE6C5BFE-7C86-5341-AED8-83455208BE98}" type="slidenum">
              <a:rPr lang="en-US" smtClean="0"/>
              <a:t>5</a:t>
            </a:fld>
            <a:endParaRPr lang="en-US" dirty="0"/>
          </a:p>
        </p:txBody>
      </p:sp>
      <p:sp>
        <p:nvSpPr>
          <p:cNvPr id="5" name="Text Placeholder 4">
            <a:extLst>
              <a:ext uri="{FF2B5EF4-FFF2-40B4-BE49-F238E27FC236}">
                <a16:creationId xmlns:a16="http://schemas.microsoft.com/office/drawing/2014/main" id="{DB39223E-5AD9-2F2D-2168-728AC76252E2}"/>
              </a:ext>
            </a:extLst>
          </p:cNvPr>
          <p:cNvSpPr>
            <a:spLocks noGrp="1"/>
          </p:cNvSpPr>
          <p:nvPr>
            <p:ph type="body" sz="quarter" idx="13"/>
          </p:nvPr>
        </p:nvSpPr>
        <p:spPr>
          <a:xfrm>
            <a:off x="818947" y="2084327"/>
            <a:ext cx="3534788" cy="1867068"/>
          </a:xfrm>
        </p:spPr>
        <p:txBody>
          <a:bodyPr numCol="2"/>
          <a:lstStyle/>
          <a:p>
            <a:pPr marL="285750" indent="-285750">
              <a:buFont typeface="Arial" panose="020B0604020202020204" pitchFamily="34" charset="0"/>
              <a:buChar char="•"/>
            </a:pPr>
            <a:r>
              <a:rPr lang="en-US" dirty="0"/>
              <a:t>Core HR</a:t>
            </a:r>
          </a:p>
          <a:p>
            <a:pPr marL="285750" indent="-285750">
              <a:buFont typeface="Arial" panose="020B0604020202020204" pitchFamily="34" charset="0"/>
              <a:buChar char="•"/>
            </a:pPr>
            <a:r>
              <a:rPr lang="en-US" dirty="0"/>
              <a:t>Payroll</a:t>
            </a:r>
          </a:p>
          <a:p>
            <a:pPr marL="285750" indent="-285750">
              <a:buFont typeface="Arial" panose="020B0604020202020204" pitchFamily="34" charset="0"/>
              <a:buChar char="•"/>
            </a:pPr>
            <a:r>
              <a:rPr lang="en-US" dirty="0"/>
              <a:t>Compensation</a:t>
            </a:r>
          </a:p>
          <a:p>
            <a:pPr marL="285750" indent="-285750">
              <a:buFont typeface="Arial" panose="020B0604020202020204" pitchFamily="34" charset="0"/>
              <a:buChar char="•"/>
            </a:pPr>
            <a:r>
              <a:rPr lang="en-US" dirty="0"/>
              <a:t>Time &amp; Labor</a:t>
            </a:r>
          </a:p>
          <a:p>
            <a:pPr marL="285750" indent="-285750">
              <a:buFont typeface="Arial" panose="020B0604020202020204" pitchFamily="34" charset="0"/>
              <a:buChar char="•"/>
            </a:pPr>
            <a:r>
              <a:rPr lang="en-US" dirty="0">
                <a:latin typeface="Bitter" panose="020B0604020202020204" charset="0"/>
              </a:rPr>
              <a:t>Reporting</a:t>
            </a:r>
          </a:p>
          <a:p>
            <a:pPr marL="285750" indent="-285750">
              <a:buFont typeface="Arial" panose="020B0604020202020204" pitchFamily="34" charset="0"/>
              <a:buChar char="•"/>
            </a:pPr>
            <a:r>
              <a:rPr lang="en-US" dirty="0"/>
              <a:t>Absence Management</a:t>
            </a:r>
          </a:p>
          <a:p>
            <a:pPr marL="285750" indent="-285750">
              <a:buFont typeface="Arial" panose="020B0604020202020204" pitchFamily="34" charset="0"/>
              <a:buChar char="•"/>
            </a:pPr>
            <a:r>
              <a:rPr lang="en-US" dirty="0"/>
              <a:t>Performance &amp; Goals</a:t>
            </a:r>
          </a:p>
          <a:p>
            <a:pPr marL="285750" indent="-285750">
              <a:buFont typeface="Arial" panose="020B0604020202020204" pitchFamily="34" charset="0"/>
              <a:buChar char="•"/>
            </a:pPr>
            <a:r>
              <a:rPr lang="en-US" dirty="0"/>
              <a:t>Learning</a:t>
            </a:r>
          </a:p>
          <a:p>
            <a:pPr marL="285750" indent="-285750">
              <a:buFont typeface="Arial" panose="020B0604020202020204" pitchFamily="34" charset="0"/>
              <a:buChar char="•"/>
            </a:pPr>
            <a:r>
              <a:rPr lang="en-US" dirty="0"/>
              <a:t>Recruiting </a:t>
            </a:r>
          </a:p>
          <a:p>
            <a:pPr marL="285750" indent="-285750">
              <a:buFont typeface="Arial" panose="020B0604020202020204" pitchFamily="34" charset="0"/>
              <a:buChar char="•"/>
            </a:pPr>
            <a:r>
              <a:rPr lang="en-US" dirty="0"/>
              <a:t>Journeys</a:t>
            </a:r>
          </a:p>
          <a:p>
            <a:pPr marL="285750" indent="-285750">
              <a:buFont typeface="Arial" panose="020B0604020202020204" pitchFamily="34" charset="0"/>
              <a:buChar char="•"/>
            </a:pPr>
            <a:r>
              <a:rPr lang="en-US" dirty="0"/>
              <a:t>HR Helpdesk</a:t>
            </a:r>
          </a:p>
          <a:p>
            <a:endParaRPr lang="en-US" dirty="0"/>
          </a:p>
        </p:txBody>
      </p:sp>
      <p:sp>
        <p:nvSpPr>
          <p:cNvPr id="2" name="Title 1">
            <a:extLst>
              <a:ext uri="{FF2B5EF4-FFF2-40B4-BE49-F238E27FC236}">
                <a16:creationId xmlns:a16="http://schemas.microsoft.com/office/drawing/2014/main" id="{EB8A8F05-A650-9C4B-2A7A-DABDD7D21142}"/>
              </a:ext>
            </a:extLst>
          </p:cNvPr>
          <p:cNvSpPr>
            <a:spLocks noGrp="1"/>
          </p:cNvSpPr>
          <p:nvPr>
            <p:ph type="title"/>
          </p:nvPr>
        </p:nvSpPr>
        <p:spPr>
          <a:xfrm>
            <a:off x="623430" y="255366"/>
            <a:ext cx="7886700" cy="993775"/>
          </a:xfrm>
        </p:spPr>
        <p:txBody>
          <a:bodyPr/>
          <a:lstStyle/>
          <a:p>
            <a:r>
              <a:rPr lang="en-US" dirty="0">
                <a:solidFill>
                  <a:schemeClr val="tx2"/>
                </a:solidFill>
              </a:rPr>
              <a:t>What is HCM? </a:t>
            </a:r>
          </a:p>
        </p:txBody>
      </p:sp>
      <p:sp>
        <p:nvSpPr>
          <p:cNvPr id="13" name="Text Placeholder 3">
            <a:extLst>
              <a:ext uri="{FF2B5EF4-FFF2-40B4-BE49-F238E27FC236}">
                <a16:creationId xmlns:a16="http://schemas.microsoft.com/office/drawing/2014/main" id="{F6749E2F-95DC-7B2B-1B79-4BDD46D03951}"/>
              </a:ext>
            </a:extLst>
          </p:cNvPr>
          <p:cNvSpPr txBox="1">
            <a:spLocks/>
          </p:cNvSpPr>
          <p:nvPr/>
        </p:nvSpPr>
        <p:spPr>
          <a:xfrm>
            <a:off x="644493" y="1206337"/>
            <a:ext cx="4746997" cy="421910"/>
          </a:xfrm>
          <a:prstGeom prst="rect">
            <a:avLst/>
          </a:prstGeom>
        </p:spPr>
        <p:txBody>
          <a:bodyPr vert="horz" wrap="square" lIns="0" tIns="0" rIns="0" bIns="0" rtlCol="0" anchor="t" anchorCtr="0">
            <a:noAutofit/>
          </a:bodyPr>
          <a:lstStyle>
            <a:lvl1pPr marL="0" indent="0" algn="l" defTabSz="685800" rtl="0" eaLnBrk="1" latinLnBrk="0" hangingPunct="1">
              <a:lnSpc>
                <a:spcPts val="1500"/>
              </a:lnSpc>
              <a:spcBef>
                <a:spcPts val="750"/>
              </a:spcBef>
              <a:buClr>
                <a:schemeClr val="bg1"/>
              </a:buClr>
              <a:buFontTx/>
              <a:buNone/>
              <a:tabLst/>
              <a:defRPr lang="en-US" sz="2200" b="1" i="0" kern="1200" cap="all" baseline="0">
                <a:solidFill>
                  <a:schemeClr val="tx1"/>
                </a:solidFill>
                <a:latin typeface="Alumni Sans"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dirty="0">
                <a:solidFill>
                  <a:schemeClr val="tx2"/>
                </a:solidFill>
              </a:rPr>
              <a:t>Human Capital Management</a:t>
            </a:r>
          </a:p>
        </p:txBody>
      </p:sp>
      <p:sp>
        <p:nvSpPr>
          <p:cNvPr id="6" name="Title 1">
            <a:extLst>
              <a:ext uri="{FF2B5EF4-FFF2-40B4-BE49-F238E27FC236}">
                <a16:creationId xmlns:a16="http://schemas.microsoft.com/office/drawing/2014/main" id="{D689D2A5-CB09-66AD-EE76-3D370D26E9C1}"/>
              </a:ext>
            </a:extLst>
          </p:cNvPr>
          <p:cNvSpPr txBox="1">
            <a:spLocks/>
          </p:cNvSpPr>
          <p:nvPr/>
        </p:nvSpPr>
        <p:spPr>
          <a:xfrm>
            <a:off x="609466" y="250224"/>
            <a:ext cx="7886700"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What is HCM? </a:t>
            </a:r>
          </a:p>
        </p:txBody>
      </p:sp>
      <p:pic>
        <p:nvPicPr>
          <p:cNvPr id="12" name="Picture 11" descr="A diagram of a company's core hr&#10;&#10;Description automatically generated">
            <a:extLst>
              <a:ext uri="{FF2B5EF4-FFF2-40B4-BE49-F238E27FC236}">
                <a16:creationId xmlns:a16="http://schemas.microsoft.com/office/drawing/2014/main" id="{9FB987DD-8C30-246D-8F62-10912E10E1C2}"/>
              </a:ext>
            </a:extLst>
          </p:cNvPr>
          <p:cNvPicPr>
            <a:picLocks noChangeAspect="1"/>
          </p:cNvPicPr>
          <p:nvPr/>
        </p:nvPicPr>
        <p:blipFill>
          <a:blip r:embed="rId3"/>
          <a:stretch>
            <a:fillRect/>
          </a:stretch>
        </p:blipFill>
        <p:spPr>
          <a:xfrm>
            <a:off x="4284827" y="1686068"/>
            <a:ext cx="4040226" cy="2578302"/>
          </a:xfrm>
          <a:prstGeom prst="rect">
            <a:avLst/>
          </a:prstGeom>
        </p:spPr>
      </p:pic>
      <p:sp>
        <p:nvSpPr>
          <p:cNvPr id="4" name="Text Placeholder 3">
            <a:extLst>
              <a:ext uri="{FF2B5EF4-FFF2-40B4-BE49-F238E27FC236}">
                <a16:creationId xmlns:a16="http://schemas.microsoft.com/office/drawing/2014/main" id="{0BAFBD0E-6A39-095F-310F-BA9BCBB7E635}"/>
              </a:ext>
            </a:extLst>
          </p:cNvPr>
          <p:cNvSpPr>
            <a:spLocks noGrp="1"/>
          </p:cNvSpPr>
          <p:nvPr>
            <p:ph type="body" idx="1"/>
          </p:nvPr>
        </p:nvSpPr>
        <p:spPr>
          <a:xfrm>
            <a:off x="629842" y="1206407"/>
            <a:ext cx="7885508" cy="421910"/>
          </a:xfrm>
        </p:spPr>
        <p:txBody>
          <a:bodyPr/>
          <a:lstStyle/>
          <a:p>
            <a:r>
              <a:rPr lang="en-US" dirty="0"/>
              <a:t>Human Capital Management (HCM) is a suite of Oracle modules we will use to Deliver day to day human resource Activities, reports, and requests:</a:t>
            </a:r>
          </a:p>
        </p:txBody>
      </p:sp>
      <p:sp>
        <p:nvSpPr>
          <p:cNvPr id="7" name="Rectangle 6">
            <a:extLst>
              <a:ext uri="{FF2B5EF4-FFF2-40B4-BE49-F238E27FC236}">
                <a16:creationId xmlns:a16="http://schemas.microsoft.com/office/drawing/2014/main" id="{9C6830CA-162F-0735-D072-60CEC8D61618}"/>
              </a:ext>
            </a:extLst>
          </p:cNvPr>
          <p:cNvSpPr>
            <a:spLocks noGrp="1" noRot="1" noMove="1" noResize="1" noEditPoints="1" noAdjustHandles="1" noChangeArrowheads="1" noChangeShapeType="1"/>
          </p:cNvSpPr>
          <p:nvPr/>
        </p:nvSpPr>
        <p:spPr>
          <a:xfrm>
            <a:off x="5324168" y="3355258"/>
            <a:ext cx="376084" cy="159926"/>
          </a:xfrm>
          <a:prstGeom prst="rect">
            <a:avLst/>
          </a:prstGeom>
          <a:solidFill>
            <a:srgbClr val="828282"/>
          </a:solidFill>
          <a:ln>
            <a:solidFill>
              <a:srgbClr val="828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50000"/>
                  </a:schemeClr>
                </a:solidFill>
              </a:ln>
              <a:solidFill>
                <a:schemeClr val="bg2">
                  <a:lumMod val="50000"/>
                </a:schemeClr>
              </a:solidFill>
            </a:endParaRPr>
          </a:p>
        </p:txBody>
      </p:sp>
      <p:sp>
        <p:nvSpPr>
          <p:cNvPr id="8" name="TextBox 7">
            <a:extLst>
              <a:ext uri="{FF2B5EF4-FFF2-40B4-BE49-F238E27FC236}">
                <a16:creationId xmlns:a16="http://schemas.microsoft.com/office/drawing/2014/main" id="{18127410-A34B-5F7F-6D97-154276A348DD}"/>
              </a:ext>
            </a:extLst>
          </p:cNvPr>
          <p:cNvSpPr txBox="1">
            <a:spLocks noGrp="1" noRot="1" noMove="1" noResize="1" noEditPoints="1" noAdjustHandles="1" noChangeArrowheads="1" noChangeShapeType="1"/>
          </p:cNvSpPr>
          <p:nvPr/>
        </p:nvSpPr>
        <p:spPr>
          <a:xfrm>
            <a:off x="5198808" y="3327499"/>
            <a:ext cx="648928" cy="215444"/>
          </a:xfrm>
          <a:prstGeom prst="rect">
            <a:avLst/>
          </a:prstGeom>
          <a:noFill/>
        </p:spPr>
        <p:txBody>
          <a:bodyPr wrap="square" rtlCol="0">
            <a:spAutoFit/>
          </a:bodyPr>
          <a:lstStyle/>
          <a:p>
            <a:r>
              <a:rPr lang="en-US" sz="800" b="1" dirty="0">
                <a:solidFill>
                  <a:schemeClr val="tx2"/>
                </a:solidFill>
              </a:rPr>
              <a:t>Learning</a:t>
            </a:r>
          </a:p>
        </p:txBody>
      </p:sp>
    </p:spTree>
    <p:extLst>
      <p:ext uri="{BB962C8B-B14F-4D97-AF65-F5344CB8AC3E}">
        <p14:creationId xmlns:p14="http://schemas.microsoft.com/office/powerpoint/2010/main" val="194649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9DF36E-2E08-A999-591A-A76EE68061EF}"/>
              </a:ext>
            </a:extLst>
          </p:cNvPr>
          <p:cNvSpPr>
            <a:spLocks noGrp="1"/>
          </p:cNvSpPr>
          <p:nvPr>
            <p:ph type="sldNum" sz="quarter" idx="4"/>
          </p:nvPr>
        </p:nvSpPr>
        <p:spPr>
          <a:xfrm>
            <a:off x="7068766" y="4826970"/>
            <a:ext cx="204686" cy="273844"/>
          </a:xfrm>
          <a:prstGeom prst="rect">
            <a:avLst/>
          </a:prstGeom>
        </p:spPr>
        <p:txBody>
          <a:bodyPr/>
          <a:lstStyle/>
          <a:p>
            <a:fld id="{AE6C5BFE-7C86-5341-AED8-83455208BE98}" type="slidenum">
              <a:rPr lang="en-US" smtClean="0"/>
              <a:t>6</a:t>
            </a:fld>
            <a:endParaRPr lang="en-US" dirty="0"/>
          </a:p>
        </p:txBody>
      </p:sp>
      <p:sp>
        <p:nvSpPr>
          <p:cNvPr id="3" name="Text Placeholder 2">
            <a:extLst>
              <a:ext uri="{FF2B5EF4-FFF2-40B4-BE49-F238E27FC236}">
                <a16:creationId xmlns:a16="http://schemas.microsoft.com/office/drawing/2014/main" id="{1964D92F-1DAB-FC0F-971F-5DD45F9E97DF}"/>
              </a:ext>
            </a:extLst>
          </p:cNvPr>
          <p:cNvSpPr>
            <a:spLocks noGrp="1"/>
          </p:cNvSpPr>
          <p:nvPr>
            <p:ph type="body" idx="1"/>
          </p:nvPr>
        </p:nvSpPr>
        <p:spPr>
          <a:xfrm>
            <a:off x="1795351" y="2018808"/>
            <a:ext cx="1048939" cy="236173"/>
          </a:xfrm>
        </p:spPr>
        <p:txBody>
          <a:bodyPr/>
          <a:lstStyle/>
          <a:p>
            <a:r>
              <a:rPr lang="en-US" sz="1800">
                <a:latin typeface="Alumni Sans"/>
              </a:rPr>
              <a:t>Employees</a:t>
            </a:r>
            <a:endParaRPr lang="en-US" sz="1800"/>
          </a:p>
        </p:txBody>
      </p:sp>
      <p:sp>
        <p:nvSpPr>
          <p:cNvPr id="4" name="Title 3">
            <a:extLst>
              <a:ext uri="{FF2B5EF4-FFF2-40B4-BE49-F238E27FC236}">
                <a16:creationId xmlns:a16="http://schemas.microsoft.com/office/drawing/2014/main" id="{9A090818-1C42-22C5-CA25-5CF63CD7D052}"/>
              </a:ext>
            </a:extLst>
          </p:cNvPr>
          <p:cNvSpPr>
            <a:spLocks noGrp="1"/>
          </p:cNvSpPr>
          <p:nvPr>
            <p:ph type="title"/>
          </p:nvPr>
        </p:nvSpPr>
        <p:spPr/>
        <p:txBody>
          <a:bodyPr/>
          <a:lstStyle/>
          <a:p>
            <a:r>
              <a:rPr lang="en-US" dirty="0">
                <a:solidFill>
                  <a:schemeClr val="tx2"/>
                </a:solidFill>
                <a:latin typeface="Alumni Sans"/>
              </a:rPr>
              <a:t>Who uses HCM?</a:t>
            </a:r>
            <a:endParaRPr lang="en-US" dirty="0">
              <a:solidFill>
                <a:schemeClr val="tx2"/>
              </a:solidFill>
            </a:endParaRPr>
          </a:p>
        </p:txBody>
      </p:sp>
      <p:pic>
        <p:nvPicPr>
          <p:cNvPr id="7" name="Picture 6" descr="A person with a blue background&#10;&#10;Description automatically generated">
            <a:extLst>
              <a:ext uri="{FF2B5EF4-FFF2-40B4-BE49-F238E27FC236}">
                <a16:creationId xmlns:a16="http://schemas.microsoft.com/office/drawing/2014/main" id="{DCD31670-F747-6E36-430A-973B956F5BAB}"/>
              </a:ext>
            </a:extLst>
          </p:cNvPr>
          <p:cNvPicPr>
            <a:picLocks noChangeAspect="1"/>
          </p:cNvPicPr>
          <p:nvPr/>
        </p:nvPicPr>
        <p:blipFill>
          <a:blip r:embed="rId3"/>
          <a:stretch>
            <a:fillRect/>
          </a:stretch>
        </p:blipFill>
        <p:spPr>
          <a:xfrm>
            <a:off x="1882911" y="1355471"/>
            <a:ext cx="595411" cy="616868"/>
          </a:xfrm>
          <a:prstGeom prst="rect">
            <a:avLst/>
          </a:prstGeom>
        </p:spPr>
      </p:pic>
      <p:pic>
        <p:nvPicPr>
          <p:cNvPr id="9" name="Picture 8" descr="A close-up of a person&#10;&#10;Description automatically generated">
            <a:extLst>
              <a:ext uri="{FF2B5EF4-FFF2-40B4-BE49-F238E27FC236}">
                <a16:creationId xmlns:a16="http://schemas.microsoft.com/office/drawing/2014/main" id="{940AB315-3F68-9BF1-EBE3-4FA90B39B74B}"/>
              </a:ext>
            </a:extLst>
          </p:cNvPr>
          <p:cNvPicPr>
            <a:picLocks noChangeAspect="1"/>
          </p:cNvPicPr>
          <p:nvPr/>
        </p:nvPicPr>
        <p:blipFill>
          <a:blip r:embed="rId4"/>
          <a:stretch>
            <a:fillRect/>
          </a:stretch>
        </p:blipFill>
        <p:spPr>
          <a:xfrm>
            <a:off x="6724603" y="1401396"/>
            <a:ext cx="566007" cy="602693"/>
          </a:xfrm>
          <a:prstGeom prst="rect">
            <a:avLst/>
          </a:prstGeom>
        </p:spPr>
      </p:pic>
      <p:pic>
        <p:nvPicPr>
          <p:cNvPr id="11" name="Picture 10" descr="A person with glasses and a red shirt&#10;&#10;Description automatically generated">
            <a:extLst>
              <a:ext uri="{FF2B5EF4-FFF2-40B4-BE49-F238E27FC236}">
                <a16:creationId xmlns:a16="http://schemas.microsoft.com/office/drawing/2014/main" id="{C3273FD1-5A12-0C96-AD4E-5CC63A12477F}"/>
              </a:ext>
            </a:extLst>
          </p:cNvPr>
          <p:cNvPicPr>
            <a:picLocks noChangeAspect="1"/>
          </p:cNvPicPr>
          <p:nvPr/>
        </p:nvPicPr>
        <p:blipFill>
          <a:blip r:embed="rId5"/>
          <a:stretch>
            <a:fillRect/>
          </a:stretch>
        </p:blipFill>
        <p:spPr>
          <a:xfrm>
            <a:off x="4132471" y="1343034"/>
            <a:ext cx="658107" cy="652433"/>
          </a:xfrm>
          <a:prstGeom prst="rect">
            <a:avLst/>
          </a:prstGeom>
        </p:spPr>
      </p:pic>
      <p:sp>
        <p:nvSpPr>
          <p:cNvPr id="13" name="Text Placeholder 2">
            <a:extLst>
              <a:ext uri="{FF2B5EF4-FFF2-40B4-BE49-F238E27FC236}">
                <a16:creationId xmlns:a16="http://schemas.microsoft.com/office/drawing/2014/main" id="{1CEA5FFB-E680-2A99-D626-62F62C49E74D}"/>
              </a:ext>
            </a:extLst>
          </p:cNvPr>
          <p:cNvSpPr txBox="1">
            <a:spLocks/>
          </p:cNvSpPr>
          <p:nvPr/>
        </p:nvSpPr>
        <p:spPr>
          <a:xfrm>
            <a:off x="4099083" y="2019768"/>
            <a:ext cx="1048939" cy="236173"/>
          </a:xfrm>
          <a:prstGeom prst="rect">
            <a:avLst/>
          </a:prstGeom>
        </p:spPr>
        <p:txBody>
          <a:bodyPr vert="horz" wrap="square" lIns="0" tIns="0" rIns="0" bIns="0" rtlCol="0" anchor="t" anchorCtr="0">
            <a:noAutofit/>
          </a:bodyPr>
          <a:lstStyle>
            <a:lvl1pPr marL="0" indent="0" algn="l" defTabSz="685800" rtl="0" eaLnBrk="1" latinLnBrk="0" hangingPunct="1">
              <a:lnSpc>
                <a:spcPts val="1500"/>
              </a:lnSpc>
              <a:spcBef>
                <a:spcPts val="750"/>
              </a:spcBef>
              <a:buClr>
                <a:schemeClr val="bg1"/>
              </a:buClr>
              <a:buFontTx/>
              <a:buNone/>
              <a:tabLst/>
              <a:defRPr lang="en-US" sz="2200" b="1" i="0" kern="1200" cap="all" baseline="0">
                <a:solidFill>
                  <a:schemeClr val="tx1"/>
                </a:solidFill>
                <a:latin typeface="Alumni Sans"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sz="1800">
                <a:latin typeface="Alumni Sans"/>
              </a:rPr>
              <a:t>Managers</a:t>
            </a:r>
            <a:endParaRPr lang="en-US" sz="1800"/>
          </a:p>
        </p:txBody>
      </p:sp>
      <p:sp>
        <p:nvSpPr>
          <p:cNvPr id="15" name="Text Placeholder 2">
            <a:extLst>
              <a:ext uri="{FF2B5EF4-FFF2-40B4-BE49-F238E27FC236}">
                <a16:creationId xmlns:a16="http://schemas.microsoft.com/office/drawing/2014/main" id="{BE0B1FF9-EDCD-1CC1-EB9A-19DDEB9742C0}"/>
              </a:ext>
            </a:extLst>
          </p:cNvPr>
          <p:cNvSpPr txBox="1">
            <a:spLocks/>
          </p:cNvSpPr>
          <p:nvPr/>
        </p:nvSpPr>
        <p:spPr>
          <a:xfrm>
            <a:off x="5641131" y="2043231"/>
            <a:ext cx="2972257" cy="192997"/>
          </a:xfrm>
          <a:prstGeom prst="rect">
            <a:avLst/>
          </a:prstGeom>
        </p:spPr>
        <p:txBody>
          <a:bodyPr vert="horz" wrap="square" lIns="0" tIns="0" rIns="0" bIns="0" rtlCol="0" anchor="t" anchorCtr="0">
            <a:noAutofit/>
          </a:bodyPr>
          <a:lstStyle>
            <a:lvl1pPr marL="0" indent="0" algn="l" defTabSz="685800" rtl="0" eaLnBrk="1" latinLnBrk="0" hangingPunct="1">
              <a:lnSpc>
                <a:spcPts val="1500"/>
              </a:lnSpc>
              <a:spcBef>
                <a:spcPts val="750"/>
              </a:spcBef>
              <a:buClr>
                <a:schemeClr val="bg1"/>
              </a:buClr>
              <a:buFontTx/>
              <a:buNone/>
              <a:tabLst/>
              <a:defRPr lang="en-US" sz="2200" b="1" i="0" kern="1200" cap="all" baseline="0">
                <a:solidFill>
                  <a:schemeClr val="tx1"/>
                </a:solidFill>
                <a:latin typeface="Alumni Sans" pitchFamily="2" charset="77"/>
                <a:ea typeface="+mn-ea"/>
                <a:cs typeface="+mn-cs"/>
              </a:defRPr>
            </a:lvl1pPr>
            <a:lvl2pPr marL="342900" indent="0" algn="l" defTabSz="685800" rtl="0" eaLnBrk="1" latinLnBrk="0" hangingPunct="1">
              <a:lnSpc>
                <a:spcPct val="100000"/>
              </a:lnSpc>
              <a:spcBef>
                <a:spcPts val="375"/>
              </a:spcBef>
              <a:buClr>
                <a:schemeClr val="bg1"/>
              </a:buClr>
              <a:buFont typeface="Arial" panose="020B0604020202020204" pitchFamily="34" charset="0"/>
              <a:buNone/>
              <a:tabLst/>
              <a:defRPr lang="en-US" sz="1500" b="1" kern="1200" baseline="0">
                <a:solidFill>
                  <a:schemeClr val="tx1"/>
                </a:solidFill>
                <a:latin typeface="Bitter" pitchFamily="2" charset="77"/>
                <a:ea typeface="+mn-ea"/>
                <a:cs typeface="+mn-cs"/>
              </a:defRPr>
            </a:lvl2pPr>
            <a:lvl3pPr marL="685800" indent="0" algn="l" defTabSz="685800" rtl="0" eaLnBrk="1" latinLnBrk="0" hangingPunct="1">
              <a:lnSpc>
                <a:spcPct val="100000"/>
              </a:lnSpc>
              <a:spcBef>
                <a:spcPts val="375"/>
              </a:spcBef>
              <a:buClr>
                <a:schemeClr val="bg1"/>
              </a:buClr>
              <a:buFont typeface="Arial" panose="020B0604020202020204" pitchFamily="34" charset="0"/>
              <a:buNone/>
              <a:tabLst/>
              <a:defRPr lang="en-US" sz="1350" b="1" kern="1200" baseline="0">
                <a:solidFill>
                  <a:schemeClr val="tx1"/>
                </a:solidFill>
                <a:latin typeface="Bitter" pitchFamily="2" charset="77"/>
                <a:ea typeface="+mn-ea"/>
                <a:cs typeface="+mn-cs"/>
              </a:defRPr>
            </a:lvl3pPr>
            <a:lvl4pPr marL="10287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4pPr>
            <a:lvl5pPr marL="1371600" indent="0" algn="l" defTabSz="685800" rtl="0" eaLnBrk="1" latinLnBrk="0" hangingPunct="1">
              <a:lnSpc>
                <a:spcPct val="100000"/>
              </a:lnSpc>
              <a:spcBef>
                <a:spcPts val="375"/>
              </a:spcBef>
              <a:buClr>
                <a:schemeClr val="bg1"/>
              </a:buClr>
              <a:buFont typeface="Arial" panose="020B0604020202020204" pitchFamily="34" charset="0"/>
              <a:buNone/>
              <a:tabLst/>
              <a:defRPr lang="en-US" sz="1200" b="1" kern="1200" baseline="0">
                <a:solidFill>
                  <a:schemeClr val="tx1"/>
                </a:solidFill>
                <a:latin typeface="Bitter" pitchFamily="2" charset="77"/>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1800">
                <a:latin typeface="Alumni Sans"/>
              </a:rPr>
              <a:t>HR &amp; Division approvers</a:t>
            </a:r>
            <a:endParaRPr lang="en-US" sz="1800"/>
          </a:p>
        </p:txBody>
      </p:sp>
      <p:sp>
        <p:nvSpPr>
          <p:cNvPr id="5" name="TextBox 4">
            <a:extLst>
              <a:ext uri="{FF2B5EF4-FFF2-40B4-BE49-F238E27FC236}">
                <a16:creationId xmlns:a16="http://schemas.microsoft.com/office/drawing/2014/main" id="{A5B54175-8D9B-7C28-DBEE-45C9CDFF01E7}"/>
              </a:ext>
            </a:extLst>
          </p:cNvPr>
          <p:cNvSpPr txBox="1"/>
          <p:nvPr/>
        </p:nvSpPr>
        <p:spPr>
          <a:xfrm>
            <a:off x="1096475" y="2375537"/>
            <a:ext cx="293492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800" b="1">
              <a:latin typeface="Montserrat"/>
            </a:endParaRPr>
          </a:p>
          <a:p>
            <a:pPr marL="171450" indent="-171450">
              <a:buFont typeface="Arial" panose="020B0604020202020204" pitchFamily="34" charset="0"/>
              <a:buChar char="•"/>
            </a:pPr>
            <a:r>
              <a:rPr lang="en-US" sz="800">
                <a:latin typeface="Montserrat"/>
                <a:ea typeface="+mn-lt"/>
                <a:cs typeface="+mn-lt"/>
              </a:rPr>
              <a:t>View employment and update personal  information</a:t>
            </a:r>
            <a:endParaRPr lang="en-US" sz="800">
              <a:latin typeface="Montserrat"/>
            </a:endParaRPr>
          </a:p>
          <a:p>
            <a:pPr marL="171450" indent="-171450">
              <a:buFont typeface="Arial" panose="020B0604020202020204" pitchFamily="34" charset="0"/>
              <a:buChar char="•"/>
            </a:pPr>
            <a:endParaRPr lang="en-US" sz="800">
              <a:latin typeface="Montserrat"/>
              <a:ea typeface="+mn-lt"/>
              <a:cs typeface="+mn-lt"/>
            </a:endParaRPr>
          </a:p>
          <a:p>
            <a:pPr marL="171450" indent="-171450">
              <a:buFont typeface="Arial" panose="020B0604020202020204" pitchFamily="34" charset="0"/>
              <a:buChar char="•"/>
            </a:pPr>
            <a:r>
              <a:rPr lang="en-US" sz="800">
                <a:latin typeface="Montserrat"/>
                <a:ea typeface="+mn-lt"/>
                <a:cs typeface="+mn-lt"/>
              </a:rPr>
              <a:t>Complete training</a:t>
            </a:r>
            <a:endParaRPr lang="en-US" sz="800" strike="sngStrike">
              <a:latin typeface="Montserrat"/>
            </a:endParaRPr>
          </a:p>
          <a:p>
            <a:pPr>
              <a:buFont typeface="Arial"/>
              <a:buChar char="•"/>
            </a:pPr>
            <a:endParaRPr lang="en-US" sz="800">
              <a:latin typeface="Montserrat"/>
              <a:ea typeface="+mn-lt"/>
              <a:cs typeface="+mn-lt"/>
            </a:endParaRPr>
          </a:p>
          <a:p>
            <a:pPr marL="171450" indent="-171450">
              <a:buFont typeface="Arial" panose="020B0604020202020204" pitchFamily="34" charset="0"/>
              <a:buChar char="•"/>
            </a:pPr>
            <a:r>
              <a:rPr lang="en-US" sz="800">
                <a:latin typeface="Montserrat"/>
              </a:rPr>
              <a:t>Review benefit options</a:t>
            </a:r>
          </a:p>
          <a:p>
            <a:pPr marL="171450" indent="-171450">
              <a:buFont typeface="Arial" panose="020B0604020202020204" pitchFamily="34" charset="0"/>
              <a:buChar char="•"/>
            </a:pPr>
            <a:endParaRPr lang="en-US" sz="800">
              <a:latin typeface="Montserrat"/>
            </a:endParaRPr>
          </a:p>
          <a:p>
            <a:pPr marL="171450" indent="-171450">
              <a:buFont typeface="Arial" panose="020B0604020202020204" pitchFamily="34" charset="0"/>
              <a:buChar char="•"/>
            </a:pPr>
            <a:r>
              <a:rPr lang="en-US" sz="800">
                <a:latin typeface="Montserrat"/>
              </a:rPr>
              <a:t>Review Performance Programs </a:t>
            </a:r>
          </a:p>
          <a:p>
            <a:r>
              <a:rPr lang="en-US" sz="800">
                <a:latin typeface="Montserrat"/>
              </a:rPr>
              <a:t> and evaluations</a:t>
            </a:r>
            <a:endParaRPr lang="en-US"/>
          </a:p>
          <a:p>
            <a:pPr>
              <a:buFont typeface="Arial"/>
              <a:buChar char="•"/>
            </a:pPr>
            <a:endParaRPr lang="en-US" sz="800">
              <a:latin typeface="Montserrat"/>
            </a:endParaRPr>
          </a:p>
          <a:p>
            <a:pPr marL="171450" indent="-171450">
              <a:buFont typeface="Arial" panose="020B0604020202020204" pitchFamily="34" charset="0"/>
              <a:buChar char="•"/>
            </a:pPr>
            <a:r>
              <a:rPr lang="en-US" sz="800">
                <a:latin typeface="Montserrat"/>
              </a:rPr>
              <a:t>University employees submit time</a:t>
            </a:r>
          </a:p>
        </p:txBody>
      </p:sp>
      <p:sp>
        <p:nvSpPr>
          <p:cNvPr id="6" name="TextBox 5">
            <a:extLst>
              <a:ext uri="{FF2B5EF4-FFF2-40B4-BE49-F238E27FC236}">
                <a16:creationId xmlns:a16="http://schemas.microsoft.com/office/drawing/2014/main" id="{349F458A-8FF0-C8D4-24AF-D38E1554091F}"/>
              </a:ext>
            </a:extLst>
          </p:cNvPr>
          <p:cNvSpPr txBox="1"/>
          <p:nvPr/>
        </p:nvSpPr>
        <p:spPr>
          <a:xfrm>
            <a:off x="3707625" y="2365595"/>
            <a:ext cx="2088932" cy="1332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298450"/>
            <a:endParaRPr lang="en-US" sz="800">
              <a:solidFill>
                <a:srgbClr val="444444"/>
              </a:solidFill>
              <a:latin typeface="Montserrat"/>
              <a:cs typeface="Arial"/>
            </a:endParaRPr>
          </a:p>
          <a:p>
            <a:pPr marL="330200" indent="-171450">
              <a:buFont typeface="Arial" panose="020B0604020202020204" pitchFamily="34" charset="0"/>
              <a:buChar char="•"/>
            </a:pPr>
            <a:r>
              <a:rPr lang="en-US" sz="800">
                <a:latin typeface="Montserrat"/>
                <a:cs typeface="Arial"/>
              </a:rPr>
              <a:t>Manage a team</a:t>
            </a:r>
            <a:endParaRPr lang="en-US" sz="800">
              <a:solidFill>
                <a:srgbClr val="000000"/>
              </a:solidFill>
              <a:latin typeface="Montserrat"/>
              <a:cs typeface="Arial"/>
            </a:endParaRPr>
          </a:p>
          <a:p>
            <a:pPr marL="457200" indent="-298450">
              <a:buFont typeface="Arial"/>
              <a:buChar char="•"/>
            </a:pPr>
            <a:endParaRPr lang="en-US" sz="800">
              <a:solidFill>
                <a:srgbClr val="444444"/>
              </a:solidFill>
              <a:latin typeface="Montserrat"/>
              <a:cs typeface="Arial"/>
            </a:endParaRPr>
          </a:p>
          <a:p>
            <a:pPr marL="330200" indent="-171450">
              <a:buFont typeface="Arial" panose="020B0604020202020204" pitchFamily="34" charset="0"/>
              <a:buChar char="•"/>
            </a:pPr>
            <a:r>
              <a:rPr lang="en-US" sz="800">
                <a:latin typeface="Montserrat"/>
                <a:cs typeface="Arial"/>
              </a:rPr>
              <a:t>Onboarding support</a:t>
            </a:r>
            <a:endParaRPr lang="en-US" sz="800">
              <a:solidFill>
                <a:srgbClr val="444444"/>
              </a:solidFill>
              <a:latin typeface="Montserrat"/>
              <a:cs typeface="Arial"/>
            </a:endParaRPr>
          </a:p>
          <a:p>
            <a:pPr marL="457200" indent="-298450">
              <a:buFont typeface="Arial"/>
              <a:buChar char="•"/>
            </a:pPr>
            <a:endParaRPr lang="en-US" sz="800">
              <a:solidFill>
                <a:srgbClr val="444444"/>
              </a:solidFill>
              <a:latin typeface="Montserrat"/>
              <a:cs typeface="Arial"/>
            </a:endParaRPr>
          </a:p>
          <a:p>
            <a:pPr marL="330200" indent="-171450">
              <a:buFont typeface="Arial" panose="020B0604020202020204" pitchFamily="34" charset="0"/>
              <a:buChar char="•"/>
            </a:pPr>
            <a:r>
              <a:rPr lang="en-US" sz="800">
                <a:latin typeface="Montserrat"/>
                <a:cs typeface="Arial"/>
              </a:rPr>
              <a:t>Generate reports</a:t>
            </a:r>
            <a:endParaRPr lang="en-US" sz="800">
              <a:solidFill>
                <a:srgbClr val="444444"/>
              </a:solidFill>
              <a:latin typeface="Montserrat"/>
              <a:cs typeface="Arial"/>
            </a:endParaRPr>
          </a:p>
          <a:p>
            <a:pPr marL="457200" indent="-298450">
              <a:buFont typeface="Arial"/>
              <a:buChar char="•"/>
            </a:pPr>
            <a:endParaRPr lang="en-US" sz="800">
              <a:solidFill>
                <a:srgbClr val="444444"/>
              </a:solidFill>
              <a:latin typeface="Montserrat"/>
              <a:cs typeface="Arial"/>
            </a:endParaRPr>
          </a:p>
          <a:p>
            <a:pPr marL="330200" indent="-171450">
              <a:buFont typeface="Arial" panose="020B0604020202020204" pitchFamily="34" charset="0"/>
              <a:buChar char="•"/>
            </a:pPr>
            <a:r>
              <a:rPr lang="en-US" sz="800">
                <a:latin typeface="Montserrat"/>
                <a:cs typeface="Arial"/>
              </a:rPr>
              <a:t>Evaluate performance</a:t>
            </a:r>
          </a:p>
          <a:p>
            <a:pPr marL="457200" indent="-298450">
              <a:buFont typeface="Arial"/>
              <a:buChar char="•"/>
            </a:pPr>
            <a:endParaRPr lang="en-US" sz="800">
              <a:latin typeface="Montserrat"/>
              <a:cs typeface="Arial"/>
            </a:endParaRPr>
          </a:p>
          <a:p>
            <a:pPr marL="330200" indent="-171450">
              <a:buFont typeface="Arial" panose="020B0604020202020204" pitchFamily="34" charset="0"/>
              <a:buChar char="•"/>
            </a:pPr>
            <a:r>
              <a:rPr lang="en-US" sz="800">
                <a:latin typeface="Montserrat"/>
                <a:cs typeface="Arial"/>
              </a:rPr>
              <a:t>Review and Approve requests </a:t>
            </a:r>
          </a:p>
        </p:txBody>
      </p:sp>
      <p:sp>
        <p:nvSpPr>
          <p:cNvPr id="8" name="TextBox 7">
            <a:extLst>
              <a:ext uri="{FF2B5EF4-FFF2-40B4-BE49-F238E27FC236}">
                <a16:creationId xmlns:a16="http://schemas.microsoft.com/office/drawing/2014/main" id="{EB5AB910-75A9-5DD0-4277-DF58C8A4EF81}"/>
              </a:ext>
            </a:extLst>
          </p:cNvPr>
          <p:cNvSpPr txBox="1"/>
          <p:nvPr/>
        </p:nvSpPr>
        <p:spPr>
          <a:xfrm>
            <a:off x="6110649" y="2374666"/>
            <a:ext cx="2278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a:latin typeface="Montserrat"/>
            </a:endParaRPr>
          </a:p>
          <a:p>
            <a:pPr marL="171450" indent="-171450">
              <a:buFont typeface="Arial" panose="020B0604020202020204" pitchFamily="34" charset="0"/>
              <a:buChar char="•"/>
            </a:pPr>
            <a:r>
              <a:rPr lang="en-US" sz="800">
                <a:latin typeface="Montserrat"/>
                <a:ea typeface="+mn-lt"/>
                <a:cs typeface="+mn-lt"/>
              </a:rPr>
              <a:t> Review/Approve Transactions</a:t>
            </a:r>
            <a:endParaRPr lang="en-US" sz="800">
              <a:latin typeface="Montserrat"/>
            </a:endParaRPr>
          </a:p>
          <a:p>
            <a:pPr marL="171450" indent="-171450">
              <a:buFont typeface="Arial"/>
              <a:buChar char="•"/>
            </a:pPr>
            <a:endParaRPr lang="en-US" sz="800">
              <a:latin typeface="Montserrat"/>
              <a:ea typeface="+mn-lt"/>
              <a:cs typeface="+mn-lt"/>
            </a:endParaRPr>
          </a:p>
          <a:p>
            <a:pPr marL="171450" indent="-171450">
              <a:buFont typeface="Arial"/>
              <a:buChar char="•"/>
            </a:pPr>
            <a:r>
              <a:rPr lang="en-US" sz="800">
                <a:latin typeface="Montserrat"/>
                <a:ea typeface="+mn-lt"/>
                <a:cs typeface="+mn-lt"/>
              </a:rPr>
              <a:t>Track HCM trends and analytics</a:t>
            </a:r>
            <a:endParaRPr lang="en-US" sz="800">
              <a:latin typeface="Montserrat"/>
            </a:endParaRPr>
          </a:p>
          <a:p>
            <a:pPr marL="171450" indent="-171450">
              <a:buFont typeface="Arial"/>
              <a:buChar char="•"/>
            </a:pPr>
            <a:endParaRPr lang="en-US" sz="800">
              <a:latin typeface="Montserrat"/>
              <a:ea typeface="+mn-lt"/>
              <a:cs typeface="+mn-lt"/>
            </a:endParaRPr>
          </a:p>
          <a:p>
            <a:pPr marL="171450" indent="-171450">
              <a:buFont typeface="Arial"/>
              <a:buChar char="•"/>
            </a:pPr>
            <a:r>
              <a:rPr lang="en-US" sz="800">
                <a:latin typeface="Montserrat"/>
                <a:ea typeface="+mn-lt"/>
                <a:cs typeface="+mn-lt"/>
              </a:rPr>
              <a:t>Generate reports</a:t>
            </a:r>
            <a:endParaRPr lang="en-US" sz="800">
              <a:latin typeface="Montserrat"/>
            </a:endParaRPr>
          </a:p>
        </p:txBody>
      </p:sp>
      <p:sp>
        <p:nvSpPr>
          <p:cNvPr id="10" name="Title 3">
            <a:extLst>
              <a:ext uri="{FF2B5EF4-FFF2-40B4-BE49-F238E27FC236}">
                <a16:creationId xmlns:a16="http://schemas.microsoft.com/office/drawing/2014/main" id="{C513038E-88C2-A2FF-C5ED-DE4FF5834C81}"/>
              </a:ext>
            </a:extLst>
          </p:cNvPr>
          <p:cNvSpPr txBox="1">
            <a:spLocks/>
          </p:cNvSpPr>
          <p:nvPr/>
        </p:nvSpPr>
        <p:spPr>
          <a:xfrm>
            <a:off x="610928" y="262233"/>
            <a:ext cx="7886700" cy="993775"/>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bg1"/>
                </a:solidFill>
                <a:latin typeface="Alumni Sans"/>
              </a:rPr>
              <a:t>Who uses HCM?</a:t>
            </a:r>
            <a:endParaRPr lang="en-US" dirty="0">
              <a:solidFill>
                <a:schemeClr val="bg1"/>
              </a:solidFill>
            </a:endParaRPr>
          </a:p>
        </p:txBody>
      </p:sp>
      <p:sp>
        <p:nvSpPr>
          <p:cNvPr id="12" name="TextBox 11">
            <a:extLst>
              <a:ext uri="{FF2B5EF4-FFF2-40B4-BE49-F238E27FC236}">
                <a16:creationId xmlns:a16="http://schemas.microsoft.com/office/drawing/2014/main" id="{95004EA3-CD95-0B02-68B1-90571308BCBF}"/>
              </a:ext>
            </a:extLst>
          </p:cNvPr>
          <p:cNvSpPr txBox="1"/>
          <p:nvPr/>
        </p:nvSpPr>
        <p:spPr>
          <a:xfrm>
            <a:off x="4006362" y="2255227"/>
            <a:ext cx="148358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Montserrat"/>
              </a:rPr>
              <a:t>What do I do?</a:t>
            </a:r>
            <a:r>
              <a:rPr lang="en-US" sz="800">
                <a:latin typeface="Montserrat"/>
              </a:rPr>
              <a:t>​</a:t>
            </a:r>
            <a:endParaRPr lang="en-US"/>
          </a:p>
        </p:txBody>
      </p:sp>
      <p:sp>
        <p:nvSpPr>
          <p:cNvPr id="14" name="TextBox 13">
            <a:extLst>
              <a:ext uri="{FF2B5EF4-FFF2-40B4-BE49-F238E27FC236}">
                <a16:creationId xmlns:a16="http://schemas.microsoft.com/office/drawing/2014/main" id="{7E28349C-6CAA-DE5B-23A7-81C5DD35197A}"/>
              </a:ext>
            </a:extLst>
          </p:cNvPr>
          <p:cNvSpPr txBox="1"/>
          <p:nvPr/>
        </p:nvSpPr>
        <p:spPr>
          <a:xfrm>
            <a:off x="6585438" y="2255226"/>
            <a:ext cx="109464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Montserrat"/>
              </a:rPr>
              <a:t>What do I do?</a:t>
            </a:r>
            <a:endParaRPr lang="en-US"/>
          </a:p>
        </p:txBody>
      </p:sp>
      <p:sp>
        <p:nvSpPr>
          <p:cNvPr id="16" name="TextBox 15">
            <a:extLst>
              <a:ext uri="{FF2B5EF4-FFF2-40B4-BE49-F238E27FC236}">
                <a16:creationId xmlns:a16="http://schemas.microsoft.com/office/drawing/2014/main" id="{386E0A1F-B418-3564-4316-D5FA50847BD7}"/>
              </a:ext>
            </a:extLst>
          </p:cNvPr>
          <p:cNvSpPr txBox="1"/>
          <p:nvPr/>
        </p:nvSpPr>
        <p:spPr>
          <a:xfrm>
            <a:off x="1755775" y="2255838"/>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Montserrat"/>
              </a:rPr>
              <a:t>What do I do?</a:t>
            </a:r>
            <a:r>
              <a:rPr lang="en-US" sz="800">
                <a:latin typeface="Montserrat"/>
              </a:rPr>
              <a:t>​</a:t>
            </a:r>
            <a:endParaRPr lang="en-US"/>
          </a:p>
        </p:txBody>
      </p:sp>
    </p:spTree>
    <p:extLst>
      <p:ext uri="{BB962C8B-B14F-4D97-AF65-F5344CB8AC3E}">
        <p14:creationId xmlns:p14="http://schemas.microsoft.com/office/powerpoint/2010/main" val="414413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E821-6359-3961-92DE-80D16B35F00E}"/>
              </a:ext>
            </a:extLst>
          </p:cNvPr>
          <p:cNvSpPr>
            <a:spLocks noGrp="1"/>
          </p:cNvSpPr>
          <p:nvPr>
            <p:ph type="ctrTitle"/>
          </p:nvPr>
        </p:nvSpPr>
        <p:spPr/>
        <p:txBody>
          <a:bodyPr/>
          <a:lstStyle/>
          <a:p>
            <a:r>
              <a:rPr lang="en-US" dirty="0"/>
              <a:t>What’s Changing?</a:t>
            </a:r>
          </a:p>
        </p:txBody>
      </p:sp>
      <p:sp>
        <p:nvSpPr>
          <p:cNvPr id="3" name="Slide Number Placeholder 2">
            <a:extLst>
              <a:ext uri="{FF2B5EF4-FFF2-40B4-BE49-F238E27FC236}">
                <a16:creationId xmlns:a16="http://schemas.microsoft.com/office/drawing/2014/main" id="{B847B900-6795-77CA-7FD7-51FA1949AEB5}"/>
              </a:ext>
            </a:extLst>
          </p:cNvPr>
          <p:cNvSpPr>
            <a:spLocks noGrp="1"/>
          </p:cNvSpPr>
          <p:nvPr>
            <p:ph type="sldNum" idx="4"/>
          </p:nvPr>
        </p:nvSpPr>
        <p:spPr/>
        <p:txBody>
          <a:bodyPr/>
          <a:lstStyle/>
          <a:p>
            <a:fld id="{00000000-1234-1234-1234-123412341234}" type="slidenum">
              <a:rPr lang="en-US" smtClean="0"/>
              <a:pPr/>
              <a:t>7</a:t>
            </a:fld>
            <a:endParaRPr lang="en-US" dirty="0"/>
          </a:p>
        </p:txBody>
      </p:sp>
    </p:spTree>
    <p:extLst>
      <p:ext uri="{BB962C8B-B14F-4D97-AF65-F5344CB8AC3E}">
        <p14:creationId xmlns:p14="http://schemas.microsoft.com/office/powerpoint/2010/main" val="203901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B946-F798-C2B0-94DF-2693318C9183}"/>
              </a:ext>
            </a:extLst>
          </p:cNvPr>
          <p:cNvSpPr>
            <a:spLocks noGrp="1"/>
          </p:cNvSpPr>
          <p:nvPr>
            <p:ph type="title"/>
          </p:nvPr>
        </p:nvSpPr>
        <p:spPr>
          <a:xfrm>
            <a:off x="192088" y="-99219"/>
            <a:ext cx="7886700" cy="994172"/>
          </a:xfrm>
        </p:spPr>
        <p:txBody>
          <a:bodyPr/>
          <a:lstStyle/>
          <a:p>
            <a:r>
              <a:rPr lang="en-US" dirty="0">
                <a:solidFill>
                  <a:schemeClr val="tx2"/>
                </a:solidFill>
                <a:latin typeface="Alumni Sans"/>
              </a:rPr>
              <a:t>Requests to HR are Changing...	</a:t>
            </a:r>
            <a:endParaRPr lang="en-US" dirty="0">
              <a:solidFill>
                <a:schemeClr val="tx2"/>
              </a:solidFill>
            </a:endParaRPr>
          </a:p>
        </p:txBody>
      </p:sp>
      <p:sp>
        <p:nvSpPr>
          <p:cNvPr id="3" name="Slide Number Placeholder 2">
            <a:extLst>
              <a:ext uri="{FF2B5EF4-FFF2-40B4-BE49-F238E27FC236}">
                <a16:creationId xmlns:a16="http://schemas.microsoft.com/office/drawing/2014/main" id="{A9D203FE-3515-8AFA-7571-1941F7CDF0BD}"/>
              </a:ext>
            </a:extLst>
          </p:cNvPr>
          <p:cNvSpPr>
            <a:spLocks noGrp="1"/>
          </p:cNvSpPr>
          <p:nvPr>
            <p:ph type="sldNum" sz="quarter" idx="4"/>
          </p:nvPr>
        </p:nvSpPr>
        <p:spPr>
          <a:xfrm>
            <a:off x="5280903" y="4848748"/>
            <a:ext cx="2057400" cy="273844"/>
          </a:xfrm>
          <a:prstGeom prst="rect">
            <a:avLst/>
          </a:prstGeom>
        </p:spPr>
        <p:txBody>
          <a:bodyPr/>
          <a:lstStyle/>
          <a:p>
            <a:fld id="{AE6C5BFE-7C86-5341-AED8-83455208BE98}" type="slidenum">
              <a:rPr lang="en-US" smtClean="0"/>
              <a:t>8</a:t>
            </a:fld>
            <a:endParaRPr lang="en-US" dirty="0"/>
          </a:p>
        </p:txBody>
      </p:sp>
      <p:sp>
        <p:nvSpPr>
          <p:cNvPr id="4" name="Text Placeholder 3">
            <a:extLst>
              <a:ext uri="{FF2B5EF4-FFF2-40B4-BE49-F238E27FC236}">
                <a16:creationId xmlns:a16="http://schemas.microsoft.com/office/drawing/2014/main" id="{6EBF012D-B5B6-D25B-E4B5-F46A8955B03A}"/>
              </a:ext>
            </a:extLst>
          </p:cNvPr>
          <p:cNvSpPr>
            <a:spLocks noGrp="1"/>
          </p:cNvSpPr>
          <p:nvPr>
            <p:ph type="body" sz="quarter" idx="13"/>
          </p:nvPr>
        </p:nvSpPr>
        <p:spPr>
          <a:xfrm>
            <a:off x="1022890" y="1066801"/>
            <a:ext cx="6702358" cy="2673096"/>
          </a:xfrm>
        </p:spPr>
        <p:txBody>
          <a:bodyPr vert="horz" wrap="square" lIns="0" tIns="0" rIns="0" bIns="0" rtlCol="0" anchor="t">
            <a:noAutofit/>
          </a:bodyPr>
          <a:lstStyle/>
          <a:p>
            <a:pPr marL="285750" indent="-285750">
              <a:buFont typeface="Wingdings" panose="05000000000000000000" pitchFamily="2" charset="2"/>
              <a:buChar char="ü"/>
            </a:pPr>
            <a:r>
              <a:rPr lang="en-US" sz="1800" dirty="0">
                <a:latin typeface="Bitter"/>
              </a:rPr>
              <a:t>Employees are </a:t>
            </a:r>
            <a:r>
              <a:rPr lang="en-US" sz="1800" b="1" dirty="0">
                <a:latin typeface="Bitter"/>
              </a:rPr>
              <a:t>empowered to initiate </a:t>
            </a:r>
            <a:r>
              <a:rPr lang="en-US" sz="1800" b="1" u="sng" dirty="0">
                <a:latin typeface="Bitter"/>
              </a:rPr>
              <a:t>multistep</a:t>
            </a:r>
            <a:r>
              <a:rPr lang="en-US" sz="1800" b="1" dirty="0">
                <a:latin typeface="Bitter"/>
              </a:rPr>
              <a:t> requests </a:t>
            </a:r>
            <a:r>
              <a:rPr lang="en-US" sz="1800" dirty="0">
                <a:latin typeface="Bitter"/>
              </a:rPr>
              <a:t>through task lists called Journeys.  </a:t>
            </a:r>
          </a:p>
          <a:p>
            <a:pPr marL="285750" indent="-285750">
              <a:buFont typeface="Wingdings" panose="05000000000000000000" pitchFamily="2" charset="2"/>
              <a:buChar char="ü"/>
            </a:pPr>
            <a:r>
              <a:rPr lang="en-US" sz="1800" b="1" dirty="0">
                <a:latin typeface="Bitter"/>
              </a:rPr>
              <a:t>Journeys</a:t>
            </a:r>
            <a:r>
              <a:rPr lang="en-US" sz="1800" dirty="0">
                <a:latin typeface="Bitter"/>
              </a:rPr>
              <a:t> are multiple tasks that </a:t>
            </a:r>
            <a:r>
              <a:rPr lang="en-US" sz="1800" u="sng" dirty="0">
                <a:latin typeface="Bitter"/>
              </a:rPr>
              <a:t>complete</a:t>
            </a:r>
            <a:r>
              <a:rPr lang="en-US" sz="1800" dirty="0">
                <a:latin typeface="Bitter"/>
              </a:rPr>
              <a:t> a goal.  </a:t>
            </a:r>
          </a:p>
          <a:p>
            <a:pPr marL="285750" indent="-285750">
              <a:buFont typeface="Wingdings" panose="05000000000000000000" pitchFamily="2" charset="2"/>
              <a:buChar char="ü"/>
            </a:pPr>
            <a:endParaRPr lang="en-US" sz="1800" dirty="0">
              <a:latin typeface="Bitter"/>
            </a:endParaRPr>
          </a:p>
          <a:p>
            <a:pPr marL="285750" indent="-285750">
              <a:buFont typeface="Wingdings" panose="05000000000000000000" pitchFamily="2" charset="2"/>
              <a:buChar char="ü"/>
            </a:pPr>
            <a:endParaRPr lang="en-US" sz="1800" dirty="0">
              <a:latin typeface="Bitter"/>
            </a:endParaRPr>
          </a:p>
          <a:p>
            <a:r>
              <a:rPr lang="en-US" sz="1800" dirty="0">
                <a:latin typeface="Bitter"/>
              </a:rPr>
              <a:t>*Not all requests will be Journeys, some will be transactions within the system.</a:t>
            </a:r>
          </a:p>
          <a:p>
            <a:pPr marL="285750" indent="-285750">
              <a:buFont typeface="Wingdings" panose="05000000000000000000" pitchFamily="2" charset="2"/>
              <a:buChar char="ü"/>
            </a:pPr>
            <a:endParaRPr lang="en-US" sz="1800" dirty="0">
              <a:latin typeface="Bitter"/>
            </a:endParaRPr>
          </a:p>
        </p:txBody>
      </p:sp>
      <p:sp>
        <p:nvSpPr>
          <p:cNvPr id="6" name="Title 1">
            <a:extLst>
              <a:ext uri="{FF2B5EF4-FFF2-40B4-BE49-F238E27FC236}">
                <a16:creationId xmlns:a16="http://schemas.microsoft.com/office/drawing/2014/main" id="{9AF9FCC9-5782-1A1B-4064-C87278E369CD}"/>
              </a:ext>
            </a:extLst>
          </p:cNvPr>
          <p:cNvSpPr txBox="1">
            <a:spLocks/>
          </p:cNvSpPr>
          <p:nvPr/>
        </p:nvSpPr>
        <p:spPr>
          <a:xfrm>
            <a:off x="169675" y="-107149"/>
            <a:ext cx="7886700" cy="994172"/>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solidFill>
                  <a:schemeClr val="bg1"/>
                </a:solidFill>
                <a:latin typeface="Alumni Sans"/>
              </a:rPr>
              <a:t>Requests to HR are Changing...	</a:t>
            </a:r>
            <a:endParaRPr lang="en-US" dirty="0">
              <a:solidFill>
                <a:schemeClr val="bg1"/>
              </a:solidFill>
            </a:endParaRPr>
          </a:p>
        </p:txBody>
      </p:sp>
    </p:spTree>
    <p:extLst>
      <p:ext uri="{BB962C8B-B14F-4D97-AF65-F5344CB8AC3E}">
        <p14:creationId xmlns:p14="http://schemas.microsoft.com/office/powerpoint/2010/main" val="47767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526BB9-FBE2-2B3F-CC92-B906006FD354}"/>
              </a:ext>
            </a:extLst>
          </p:cNvPr>
          <p:cNvSpPr/>
          <p:nvPr/>
        </p:nvSpPr>
        <p:spPr>
          <a:xfrm>
            <a:off x="3102429" y="1342564"/>
            <a:ext cx="2379488" cy="311401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latin typeface="Montserrat" panose="00000500000000000000" pitchFamily="2" charset="0"/>
              <a:ea typeface="ADLaM Display" panose="020F0502020204030204" pitchFamily="2" charset="0"/>
              <a:cs typeface="ADLaM Display" panose="020F0502020204030204" pitchFamily="2" charset="0"/>
            </a:endParaRPr>
          </a:p>
        </p:txBody>
      </p:sp>
      <p:sp>
        <p:nvSpPr>
          <p:cNvPr id="3" name="Slide Number Placeholder 2">
            <a:extLst>
              <a:ext uri="{FF2B5EF4-FFF2-40B4-BE49-F238E27FC236}">
                <a16:creationId xmlns:a16="http://schemas.microsoft.com/office/drawing/2014/main" id="{963B233A-CAD3-8854-04E2-1BC12822102C}"/>
              </a:ext>
            </a:extLst>
          </p:cNvPr>
          <p:cNvSpPr>
            <a:spLocks noGrp="1"/>
          </p:cNvSpPr>
          <p:nvPr>
            <p:ph type="sldNum" sz="quarter" idx="4"/>
          </p:nvPr>
        </p:nvSpPr>
        <p:spPr>
          <a:xfrm>
            <a:off x="5280903" y="4848748"/>
            <a:ext cx="2057400" cy="273844"/>
          </a:xfrm>
          <a:prstGeom prst="rect">
            <a:avLst/>
          </a:prstGeom>
        </p:spPr>
        <p:txBody>
          <a:bodyPr/>
          <a:lstStyle/>
          <a:p>
            <a:fld id="{AE6C5BFE-7C86-5341-AED8-83455208BE98}" type="slidenum">
              <a:rPr lang="en-US" smtClean="0"/>
              <a:t>9</a:t>
            </a:fld>
            <a:endParaRPr lang="en-US" dirty="0"/>
          </a:p>
        </p:txBody>
      </p:sp>
      <p:sp>
        <p:nvSpPr>
          <p:cNvPr id="7" name="TextBox 6">
            <a:extLst>
              <a:ext uri="{FF2B5EF4-FFF2-40B4-BE49-F238E27FC236}">
                <a16:creationId xmlns:a16="http://schemas.microsoft.com/office/drawing/2014/main" id="{A749EC29-DDFF-70DB-3C9D-6A9F3A2AF21F}"/>
              </a:ext>
            </a:extLst>
          </p:cNvPr>
          <p:cNvSpPr txBox="1"/>
          <p:nvPr/>
        </p:nvSpPr>
        <p:spPr>
          <a:xfrm>
            <a:off x="340554" y="1271484"/>
            <a:ext cx="2764151" cy="3416320"/>
          </a:xfrm>
          <a:prstGeom prst="rect">
            <a:avLst/>
          </a:prstGeom>
          <a:noFill/>
        </p:spPr>
        <p:txBody>
          <a:bodyPr wrap="square" lIns="91440" tIns="45720" rIns="91440" bIns="45720" rtlCol="0" anchor="t">
            <a:spAutoFit/>
          </a:bodyPr>
          <a:lstStyle/>
          <a:p>
            <a:r>
              <a:rPr lang="en-US" sz="1200" b="1" dirty="0"/>
              <a:t>Current State:  </a:t>
            </a:r>
          </a:p>
          <a:p>
            <a:endParaRPr lang="en-US" sz="1200" b="1" dirty="0"/>
          </a:p>
          <a:p>
            <a:r>
              <a:rPr lang="en-US" sz="1200" b="1" dirty="0"/>
              <a:t>HR change requests are made via HRS forms (PDFs)</a:t>
            </a:r>
          </a:p>
          <a:p>
            <a:endParaRPr lang="en-US" sz="1200" b="1" dirty="0"/>
          </a:p>
          <a:p>
            <a:r>
              <a:rPr lang="en-US" sz="1200" dirty="0"/>
              <a:t>Forms are emailed or delivered in-person. </a:t>
            </a:r>
          </a:p>
          <a:p>
            <a:endParaRPr lang="en-US" sz="1200" dirty="0"/>
          </a:p>
          <a:p>
            <a:r>
              <a:rPr lang="en-US" sz="1200" dirty="0"/>
              <a:t>Supporting documentation is emailed or delivered in-person.</a:t>
            </a:r>
          </a:p>
          <a:p>
            <a:endParaRPr lang="en-US" sz="1200" dirty="0"/>
          </a:p>
          <a:p>
            <a:r>
              <a:rPr lang="en-US" sz="1200" dirty="0"/>
              <a:t>Employees can find forms on the website or by asking HR.</a:t>
            </a:r>
          </a:p>
          <a:p>
            <a:endParaRPr lang="en-US" sz="1200" dirty="0"/>
          </a:p>
          <a:p>
            <a:r>
              <a:rPr lang="en-US" sz="1200" dirty="0"/>
              <a:t>Examples of requests:</a:t>
            </a:r>
          </a:p>
          <a:p>
            <a:pPr marL="285750" indent="-285750">
              <a:buFont typeface="Arial" panose="020B0604020202020204" pitchFamily="34" charset="0"/>
              <a:buChar char="•"/>
            </a:pPr>
            <a:r>
              <a:rPr lang="en-US" sz="1200" dirty="0"/>
              <a:t>Leaves, FMLA, PFL </a:t>
            </a:r>
          </a:p>
          <a:p>
            <a:pPr marL="285750" indent="-285750">
              <a:buFont typeface="Arial" panose="020B0604020202020204" pitchFamily="34" charset="0"/>
              <a:buChar char="•"/>
            </a:pPr>
            <a:r>
              <a:rPr lang="en-US" sz="1200" dirty="0"/>
              <a:t>Retirement, Resignation</a:t>
            </a:r>
          </a:p>
          <a:p>
            <a:pPr marL="285750" indent="-285750">
              <a:buFont typeface="Arial" panose="020B0604020202020204" pitchFamily="34" charset="0"/>
              <a:buChar char="•"/>
            </a:pPr>
            <a:r>
              <a:rPr lang="en-US" sz="1200" dirty="0"/>
              <a:t>Legal name changes</a:t>
            </a:r>
          </a:p>
        </p:txBody>
      </p:sp>
      <p:sp>
        <p:nvSpPr>
          <p:cNvPr id="9" name="TextBox 8">
            <a:extLst>
              <a:ext uri="{FF2B5EF4-FFF2-40B4-BE49-F238E27FC236}">
                <a16:creationId xmlns:a16="http://schemas.microsoft.com/office/drawing/2014/main" id="{DDC944B2-7330-A44B-AEEE-247FE4943669}"/>
              </a:ext>
            </a:extLst>
          </p:cNvPr>
          <p:cNvSpPr txBox="1"/>
          <p:nvPr/>
        </p:nvSpPr>
        <p:spPr>
          <a:xfrm>
            <a:off x="5481918" y="1298587"/>
            <a:ext cx="3662084" cy="3616375"/>
          </a:xfrm>
          <a:prstGeom prst="rect">
            <a:avLst/>
          </a:prstGeom>
          <a:noFill/>
        </p:spPr>
        <p:txBody>
          <a:bodyPr wrap="square" lIns="91440" tIns="45720" rIns="91440" bIns="45720" rtlCol="0" anchor="t">
            <a:spAutoFit/>
          </a:bodyPr>
          <a:lstStyle/>
          <a:p>
            <a:r>
              <a:rPr lang="en-US" sz="1200" b="1" dirty="0">
                <a:solidFill>
                  <a:schemeClr val="bg1"/>
                </a:solidFill>
              </a:rPr>
              <a:t>Future State:</a:t>
            </a:r>
            <a:r>
              <a:rPr lang="en-US" sz="1200" b="1" dirty="0"/>
              <a:t>  </a:t>
            </a:r>
          </a:p>
          <a:p>
            <a:endParaRPr lang="en-US" sz="1200" b="1" dirty="0"/>
          </a:p>
          <a:p>
            <a:r>
              <a:rPr lang="en-US" sz="1200" dirty="0"/>
              <a:t>All </a:t>
            </a:r>
            <a:r>
              <a:rPr lang="en-US" sz="1200" dirty="0">
                <a:hlinkClick r:id="rId3"/>
              </a:rPr>
              <a:t>HR forms</a:t>
            </a:r>
            <a:r>
              <a:rPr lang="en-US" sz="1200" dirty="0"/>
              <a:t> are being looked at to </a:t>
            </a:r>
            <a:r>
              <a:rPr lang="en-US" sz="1200" b="1" dirty="0"/>
              <a:t>digitize for a better employee experience.</a:t>
            </a:r>
          </a:p>
          <a:p>
            <a:endParaRPr lang="en-US" sz="700" b="1" dirty="0"/>
          </a:p>
          <a:p>
            <a:r>
              <a:rPr lang="en-US" sz="1200" b="1" dirty="0"/>
              <a:t>A Journey is a type of digitization for requests that will include all tasks to complete a goal.</a:t>
            </a:r>
          </a:p>
          <a:p>
            <a:endParaRPr lang="en-US" sz="1000" dirty="0"/>
          </a:p>
          <a:p>
            <a:pPr marL="171450" indent="-171450">
              <a:buFont typeface="Arial" panose="020B0604020202020204" pitchFamily="34" charset="0"/>
              <a:buChar char="•"/>
            </a:pPr>
            <a:r>
              <a:rPr lang="en-US" sz="1200" dirty="0"/>
              <a:t>(e.g. Legal name change + upload of supporting documents).</a:t>
            </a:r>
          </a:p>
          <a:p>
            <a:pPr marL="171450" indent="-171450">
              <a:buFont typeface="Arial" panose="020B0604020202020204" pitchFamily="34" charset="0"/>
              <a:buChar char="•"/>
            </a:pPr>
            <a:endParaRPr lang="en-US" sz="800" dirty="0"/>
          </a:p>
          <a:p>
            <a:r>
              <a:rPr lang="en-US" sz="1200" dirty="0"/>
              <a:t>Some changes are simple and will be a transaction not a journey.</a:t>
            </a:r>
          </a:p>
          <a:p>
            <a:endParaRPr lang="en-US" sz="600" dirty="0"/>
          </a:p>
          <a:p>
            <a:r>
              <a:rPr lang="en-US" sz="1200" dirty="0"/>
              <a:t>Journeys can be assigned to employees (e.g. onboarding tasks for a new employee).  </a:t>
            </a:r>
          </a:p>
          <a:p>
            <a:endParaRPr lang="en-US" sz="600" dirty="0"/>
          </a:p>
          <a:p>
            <a:r>
              <a:rPr lang="en-US" sz="1200" dirty="0"/>
              <a:t>Employees receive a </a:t>
            </a:r>
            <a:r>
              <a:rPr lang="en-US" sz="1200" b="1" dirty="0"/>
              <a:t>notification </a:t>
            </a:r>
            <a:r>
              <a:rPr lang="en-US" sz="1200" dirty="0"/>
              <a:t>and </a:t>
            </a:r>
            <a:br>
              <a:rPr lang="en-US" sz="1200" dirty="0"/>
            </a:br>
            <a:r>
              <a:rPr lang="en-US" sz="1200" dirty="0"/>
              <a:t>see a list of “Things to Finish” in </a:t>
            </a:r>
            <a:br>
              <a:rPr lang="en-US" sz="1200" dirty="0"/>
            </a:br>
            <a:r>
              <a:rPr lang="en-US" sz="1200" dirty="0" err="1"/>
              <a:t>WolfieONE</a:t>
            </a:r>
            <a:r>
              <a:rPr lang="en-US" sz="1200" dirty="0"/>
              <a:t>.</a:t>
            </a:r>
            <a:endParaRPr lang="en-US" dirty="0"/>
          </a:p>
          <a:p>
            <a:endParaRPr lang="en-US" sz="1200" dirty="0"/>
          </a:p>
        </p:txBody>
      </p:sp>
      <p:sp>
        <p:nvSpPr>
          <p:cNvPr id="11" name="TextBox 10">
            <a:extLst>
              <a:ext uri="{FF2B5EF4-FFF2-40B4-BE49-F238E27FC236}">
                <a16:creationId xmlns:a16="http://schemas.microsoft.com/office/drawing/2014/main" id="{08FC5DD0-F6F6-340E-7BA0-A47EE625EF3D}"/>
              </a:ext>
            </a:extLst>
          </p:cNvPr>
          <p:cNvSpPr txBox="1"/>
          <p:nvPr/>
        </p:nvSpPr>
        <p:spPr>
          <a:xfrm>
            <a:off x="530294" y="70021"/>
            <a:ext cx="4537882" cy="954107"/>
          </a:xfrm>
          <a:prstGeom prst="rect">
            <a:avLst/>
          </a:prstGeom>
          <a:noFill/>
        </p:spPr>
        <p:txBody>
          <a:bodyPr wrap="square" lIns="91440" tIns="45720" rIns="91440" bIns="45720" rtlCol="0" anchor="t">
            <a:spAutoFit/>
          </a:bodyPr>
          <a:lstStyle/>
          <a:p>
            <a:r>
              <a:rPr lang="en-US" sz="2800" b="1" dirty="0">
                <a:latin typeface="Alumni Sans" panose="020B0604020202020204" charset="0"/>
              </a:rPr>
              <a:t>Completing HR Forms for Changes </a:t>
            </a:r>
          </a:p>
          <a:p>
            <a:r>
              <a:rPr lang="en-US" sz="2800" b="1" dirty="0">
                <a:latin typeface="Alumni Sans" panose="020B0604020202020204" charset="0"/>
              </a:rPr>
              <a:t>or Requests to Employee Records</a:t>
            </a:r>
          </a:p>
        </p:txBody>
      </p:sp>
      <p:sp>
        <p:nvSpPr>
          <p:cNvPr id="12" name="TextBox 11">
            <a:extLst>
              <a:ext uri="{FF2B5EF4-FFF2-40B4-BE49-F238E27FC236}">
                <a16:creationId xmlns:a16="http://schemas.microsoft.com/office/drawing/2014/main" id="{ACF8B549-635B-FFD5-FAD1-37822A91B097}"/>
              </a:ext>
            </a:extLst>
          </p:cNvPr>
          <p:cNvSpPr txBox="1"/>
          <p:nvPr/>
        </p:nvSpPr>
        <p:spPr>
          <a:xfrm>
            <a:off x="3056625" y="3325396"/>
            <a:ext cx="2548647" cy="923330"/>
          </a:xfrm>
          <a:prstGeom prst="rect">
            <a:avLst/>
          </a:prstGeom>
          <a:noFill/>
        </p:spPr>
        <p:txBody>
          <a:bodyPr wrap="square" lIns="91440" tIns="45720" rIns="91440" bIns="45720" rtlCol="0" anchor="t">
            <a:spAutoFit/>
          </a:bodyPr>
          <a:lstStyle/>
          <a:p>
            <a:pPr algn="ctr"/>
            <a:r>
              <a:rPr lang="en-US" dirty="0"/>
              <a:t>Enhanced Process for Improved Employee Experience</a:t>
            </a:r>
          </a:p>
        </p:txBody>
      </p:sp>
      <p:pic>
        <p:nvPicPr>
          <p:cNvPr id="8" name="Picture 7" descr="A person with a blue background&#10;&#10;Description automatically generated">
            <a:extLst>
              <a:ext uri="{FF2B5EF4-FFF2-40B4-BE49-F238E27FC236}">
                <a16:creationId xmlns:a16="http://schemas.microsoft.com/office/drawing/2014/main" id="{09E36508-EFC6-7277-3DF5-8FC4E6BA7DFD}"/>
              </a:ext>
            </a:extLst>
          </p:cNvPr>
          <p:cNvPicPr>
            <a:picLocks noChangeAspect="1"/>
          </p:cNvPicPr>
          <p:nvPr/>
        </p:nvPicPr>
        <p:blipFill>
          <a:blip r:embed="rId4"/>
          <a:stretch>
            <a:fillRect/>
          </a:stretch>
        </p:blipFill>
        <p:spPr>
          <a:xfrm>
            <a:off x="6062470" y="375657"/>
            <a:ext cx="586424" cy="610916"/>
          </a:xfrm>
          <a:prstGeom prst="rect">
            <a:avLst/>
          </a:prstGeom>
        </p:spPr>
      </p:pic>
      <p:sp>
        <p:nvSpPr>
          <p:cNvPr id="10" name="Hexagon 9">
            <a:extLst>
              <a:ext uri="{FF2B5EF4-FFF2-40B4-BE49-F238E27FC236}">
                <a16:creationId xmlns:a16="http://schemas.microsoft.com/office/drawing/2014/main" id="{A30659BD-D416-ADFF-0BD6-6E2AFD866A35}"/>
              </a:ext>
            </a:extLst>
          </p:cNvPr>
          <p:cNvSpPr/>
          <p:nvPr/>
        </p:nvSpPr>
        <p:spPr>
          <a:xfrm>
            <a:off x="7704833" y="381302"/>
            <a:ext cx="675903" cy="604078"/>
          </a:xfrm>
          <a:prstGeom prst="hexagon">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latin typeface="Aptos"/>
                <a:cs typeface="Arial"/>
              </a:rPr>
              <a:t>Core HR</a:t>
            </a:r>
          </a:p>
        </p:txBody>
      </p:sp>
      <p:grpSp>
        <p:nvGrpSpPr>
          <p:cNvPr id="15" name="Group 14">
            <a:extLst>
              <a:ext uri="{FF2B5EF4-FFF2-40B4-BE49-F238E27FC236}">
                <a16:creationId xmlns:a16="http://schemas.microsoft.com/office/drawing/2014/main" id="{04EEF1C4-7453-B4E1-AC51-6A8188A894F2}"/>
              </a:ext>
            </a:extLst>
          </p:cNvPr>
          <p:cNvGrpSpPr/>
          <p:nvPr/>
        </p:nvGrpSpPr>
        <p:grpSpPr>
          <a:xfrm>
            <a:off x="6923300" y="367178"/>
            <a:ext cx="664387" cy="664388"/>
            <a:chOff x="3967015" y="1062801"/>
            <a:chExt cx="1724321" cy="1530522"/>
          </a:xfrm>
        </p:grpSpPr>
        <p:pic>
          <p:nvPicPr>
            <p:cNvPr id="4" name="Graphic 3" descr="A white line drawing of a piece of paper and a pen&#10;&#10;Description automatically generated">
              <a:extLst>
                <a:ext uri="{FF2B5EF4-FFF2-40B4-BE49-F238E27FC236}">
                  <a16:creationId xmlns:a16="http://schemas.microsoft.com/office/drawing/2014/main" id="{20062413-5DEC-CE66-A6A9-5FAD0B6014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7015" y="1062801"/>
              <a:ext cx="1724321" cy="1530522"/>
            </a:xfrm>
            <a:prstGeom prst="rect">
              <a:avLst/>
            </a:prstGeom>
          </p:spPr>
        </p:pic>
        <p:sp>
          <p:nvSpPr>
            <p:cNvPr id="14" name="TextBox 13">
              <a:extLst>
                <a:ext uri="{FF2B5EF4-FFF2-40B4-BE49-F238E27FC236}">
                  <a16:creationId xmlns:a16="http://schemas.microsoft.com/office/drawing/2014/main" id="{C96BE945-C8E6-0E6B-AD0D-34AA73A44DA8}"/>
                </a:ext>
              </a:extLst>
            </p:cNvPr>
            <p:cNvSpPr txBox="1"/>
            <p:nvPr/>
          </p:nvSpPr>
          <p:spPr>
            <a:xfrm>
              <a:off x="4065286" y="1309357"/>
              <a:ext cx="1248701" cy="794451"/>
            </a:xfrm>
            <a:prstGeom prst="rect">
              <a:avLst/>
            </a:prstGeom>
            <a:noFill/>
          </p:spPr>
          <p:txBody>
            <a:bodyPr wrap="square" rtlCol="0">
              <a:spAutoFit/>
            </a:bodyPr>
            <a:lstStyle/>
            <a:p>
              <a:pPr algn="ctr"/>
              <a:r>
                <a:rPr lang="en-US" sz="800" b="1" dirty="0">
                  <a:solidFill>
                    <a:schemeClr val="bg1"/>
                  </a:solidFill>
                </a:rPr>
                <a:t>HR Forms</a:t>
              </a:r>
            </a:p>
          </p:txBody>
        </p:sp>
      </p:grpSp>
      <p:grpSp>
        <p:nvGrpSpPr>
          <p:cNvPr id="16" name="Group 15">
            <a:extLst>
              <a:ext uri="{FF2B5EF4-FFF2-40B4-BE49-F238E27FC236}">
                <a16:creationId xmlns:a16="http://schemas.microsoft.com/office/drawing/2014/main" id="{3828C7E7-6D65-918A-E3C7-A59B1D911AA3}"/>
              </a:ext>
            </a:extLst>
          </p:cNvPr>
          <p:cNvGrpSpPr/>
          <p:nvPr/>
        </p:nvGrpSpPr>
        <p:grpSpPr>
          <a:xfrm>
            <a:off x="3518632" y="1463899"/>
            <a:ext cx="1751388" cy="1724268"/>
            <a:chOff x="3798208" y="1024909"/>
            <a:chExt cx="1724321" cy="1530522"/>
          </a:xfrm>
        </p:grpSpPr>
        <p:pic>
          <p:nvPicPr>
            <p:cNvPr id="17" name="Graphic 16" descr="A white line drawing of a piece of paper and a pen&#10;&#10;Description automatically generated">
              <a:extLst>
                <a:ext uri="{FF2B5EF4-FFF2-40B4-BE49-F238E27FC236}">
                  <a16:creationId xmlns:a16="http://schemas.microsoft.com/office/drawing/2014/main" id="{5082DF31-71DF-1349-DBE9-196484112D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8208" y="1024909"/>
              <a:ext cx="1724321" cy="1530522"/>
            </a:xfrm>
            <a:prstGeom prst="rect">
              <a:avLst/>
            </a:prstGeom>
          </p:spPr>
        </p:pic>
        <p:sp>
          <p:nvSpPr>
            <p:cNvPr id="18" name="TextBox 17">
              <a:extLst>
                <a:ext uri="{FF2B5EF4-FFF2-40B4-BE49-F238E27FC236}">
                  <a16:creationId xmlns:a16="http://schemas.microsoft.com/office/drawing/2014/main" id="{C8FC9081-FEA1-C431-0E70-ADF547882196}"/>
                </a:ext>
              </a:extLst>
            </p:cNvPr>
            <p:cNvSpPr txBox="1"/>
            <p:nvPr/>
          </p:nvSpPr>
          <p:spPr>
            <a:xfrm>
              <a:off x="4130079" y="1307989"/>
              <a:ext cx="1060582" cy="573707"/>
            </a:xfrm>
            <a:prstGeom prst="rect">
              <a:avLst/>
            </a:prstGeom>
            <a:noFill/>
          </p:spPr>
          <p:txBody>
            <a:bodyPr wrap="square" rtlCol="0">
              <a:spAutoFit/>
            </a:bodyPr>
            <a:lstStyle/>
            <a:p>
              <a:r>
                <a:rPr lang="en-US" b="1" dirty="0">
                  <a:solidFill>
                    <a:schemeClr val="bg1"/>
                  </a:solidFill>
                </a:rPr>
                <a:t>HR Forms</a:t>
              </a:r>
            </a:p>
          </p:txBody>
        </p:sp>
      </p:grpSp>
      <p:cxnSp>
        <p:nvCxnSpPr>
          <p:cNvPr id="5" name="Straight Connector 4">
            <a:extLst>
              <a:ext uri="{FF2B5EF4-FFF2-40B4-BE49-F238E27FC236}">
                <a16:creationId xmlns:a16="http://schemas.microsoft.com/office/drawing/2014/main" id="{6AC75A72-15EF-ABE9-6C3A-E1B62A85ABF3}"/>
              </a:ext>
            </a:extLst>
          </p:cNvPr>
          <p:cNvCxnSpPr>
            <a:cxnSpLocks/>
          </p:cNvCxnSpPr>
          <p:nvPr/>
        </p:nvCxnSpPr>
        <p:spPr>
          <a:xfrm>
            <a:off x="5688767" y="1568339"/>
            <a:ext cx="311467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E04B026-2C8E-0971-0ABB-05B7F47E8568}"/>
              </a:ext>
            </a:extLst>
          </p:cNvPr>
          <p:cNvCxnSpPr>
            <a:cxnSpLocks/>
          </p:cNvCxnSpPr>
          <p:nvPr/>
        </p:nvCxnSpPr>
        <p:spPr>
          <a:xfrm>
            <a:off x="412230" y="1514468"/>
            <a:ext cx="26067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9" name="Picture 18" descr="A black and white logo with a bell and a red circle&#10;&#10;AI-generated content may be incorrect.">
            <a:extLst>
              <a:ext uri="{FF2B5EF4-FFF2-40B4-BE49-F238E27FC236}">
                <a16:creationId xmlns:a16="http://schemas.microsoft.com/office/drawing/2014/main" id="{9CBA7307-0C5C-C306-95DE-215646EA172A}"/>
              </a:ext>
            </a:extLst>
          </p:cNvPr>
          <p:cNvPicPr>
            <a:picLocks noChangeAspect="1"/>
          </p:cNvPicPr>
          <p:nvPr/>
        </p:nvPicPr>
        <p:blipFill>
          <a:blip r:embed="rId7"/>
          <a:stretch>
            <a:fillRect/>
          </a:stretch>
        </p:blipFill>
        <p:spPr>
          <a:xfrm>
            <a:off x="8133897" y="4093028"/>
            <a:ext cx="514350" cy="495300"/>
          </a:xfrm>
          <a:prstGeom prst="rect">
            <a:avLst/>
          </a:prstGeom>
        </p:spPr>
      </p:pic>
    </p:spTree>
    <p:extLst>
      <p:ext uri="{BB962C8B-B14F-4D97-AF65-F5344CB8AC3E}">
        <p14:creationId xmlns:p14="http://schemas.microsoft.com/office/powerpoint/2010/main" val="3913546492"/>
      </p:ext>
    </p:extLst>
  </p:cSld>
  <p:clrMapOvr>
    <a:masterClrMapping/>
  </p:clrMapOvr>
</p:sld>
</file>

<file path=ppt/theme/theme1.xml><?xml version="1.0" encoding="utf-8"?>
<a:theme xmlns:a="http://schemas.openxmlformats.org/drawingml/2006/main" name="Office Theme">
  <a:themeElements>
    <a:clrScheme name="SBU 2">
      <a:dk1>
        <a:srgbClr val="000000"/>
      </a:dk1>
      <a:lt1>
        <a:srgbClr val="990000"/>
      </a:lt1>
      <a:dk2>
        <a:srgbClr val="FEFFFF"/>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U Slides PPT template R2.1" id="{68843E21-11FD-2444-A112-A94A50CDC45F}" vid="{7FD9F813-7762-914D-8DAD-6664ACCEFAF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0065AD9-338B-42E8-9157-2C540A804215}">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b1adae-cdfa-4c50-8e62-5427ea533be7">
      <Terms xmlns="http://schemas.microsoft.com/office/infopath/2007/PartnerControls"/>
    </lcf76f155ced4ddcb4097134ff3c332f>
    <TaxCatchAll xmlns="f603df75-28ef-425d-b969-a87d28f3a2d2" xsi:nil="true"/>
    <SharedWithUsers xmlns="7b42f114-0ebd-418c-92c7-a9346f5218a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AFB70577581F499734701140231F9C" ma:contentTypeVersion="" ma:contentTypeDescription="Create a new document." ma:contentTypeScope="" ma:versionID="0976dec967e95621406fb6290b35c639">
  <xsd:schema xmlns:xsd="http://www.w3.org/2001/XMLSchema" xmlns:xs="http://www.w3.org/2001/XMLSchema" xmlns:p="http://schemas.microsoft.com/office/2006/metadata/properties" xmlns:ns2="dcb1adae-cdfa-4c50-8e62-5427ea533be7" xmlns:ns3="7b42f114-0ebd-418c-92c7-a9346f5218af" xmlns:ns4="f603df75-28ef-425d-b969-a87d28f3a2d2" targetNamespace="http://schemas.microsoft.com/office/2006/metadata/properties" ma:root="true" ma:fieldsID="8c080260e53d2f71ce49a7ebbee8cf76" ns2:_="" ns3:_="" ns4:_="">
    <xsd:import namespace="dcb1adae-cdfa-4c50-8e62-5427ea533be7"/>
    <xsd:import namespace="7b42f114-0ebd-418c-92c7-a9346f5218af"/>
    <xsd:import namespace="f603df75-28ef-425d-b969-a87d28f3a2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1adae-cdfa-4c50-8e62-5427ea533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499695a-a8cd-45f0-b535-6db6752c5afb"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42f114-0ebd-418c-92c7-a9346f5218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3df75-28ef-425d-b969-a87d28f3a2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7e19691-4f30-4e44-abdb-f3e6bfd6cbdc}" ma:internalName="TaxCatchAll" ma:showField="CatchAllData" ma:web="f603df75-28ef-425d-b969-a87d28f3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EE154-16A7-4FF1-AFE8-706DD5B5B29A}">
  <ds:schemaRefs>
    <ds:schemaRef ds:uri="http://schemas.openxmlformats.org/package/2006/metadata/core-properties"/>
    <ds:schemaRef ds:uri="http://www.w3.org/XML/1998/namespace"/>
    <ds:schemaRef ds:uri="http://purl.org/dc/terms/"/>
    <ds:schemaRef ds:uri="http://purl.org/dc/dcmitype/"/>
    <ds:schemaRef ds:uri="7b42f114-0ebd-418c-92c7-a9346f5218af"/>
    <ds:schemaRef ds:uri="http://schemas.microsoft.com/office/2006/documentManagement/types"/>
    <ds:schemaRef ds:uri="http://schemas.microsoft.com/office/2006/metadata/properties"/>
    <ds:schemaRef ds:uri="http://purl.org/dc/elements/1.1/"/>
    <ds:schemaRef ds:uri="dcb1adae-cdfa-4c50-8e62-5427ea533be7"/>
    <ds:schemaRef ds:uri="http://schemas.microsoft.com/office/infopath/2007/PartnerControls"/>
    <ds:schemaRef ds:uri="f603df75-28ef-425d-b969-a87d28f3a2d2"/>
  </ds:schemaRefs>
</ds:datastoreItem>
</file>

<file path=customXml/itemProps2.xml><?xml version="1.0" encoding="utf-8"?>
<ds:datastoreItem xmlns:ds="http://schemas.openxmlformats.org/officeDocument/2006/customXml" ds:itemID="{981C33E6-44FE-49FD-8AA8-0D9D512C3139}">
  <ds:schemaRefs>
    <ds:schemaRef ds:uri="7b42f114-0ebd-418c-92c7-a9346f5218af"/>
    <ds:schemaRef ds:uri="dcb1adae-cdfa-4c50-8e62-5427ea533be7"/>
    <ds:schemaRef ds:uri="f603df75-28ef-425d-b969-a87d28f3a2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D9E2C1-A9B9-429E-ACA4-AFECF88173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24080710-Dare To Be Brand Launch-PPT Template Lite</Template>
  <TotalTime>32</TotalTime>
  <Words>3410</Words>
  <Application>Microsoft Office PowerPoint</Application>
  <PresentationFormat>On-screen Show (16:9)</PresentationFormat>
  <Paragraphs>554</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WolfieONE:   Employee self Service (ESS)</vt:lpstr>
      <vt:lpstr>Agenda </vt:lpstr>
      <vt:lpstr>What is WolfieONE?</vt:lpstr>
      <vt:lpstr>What does it look like?</vt:lpstr>
      <vt:lpstr>What is HCM? </vt:lpstr>
      <vt:lpstr>Who uses HCM?</vt:lpstr>
      <vt:lpstr>What’s Changing?</vt:lpstr>
      <vt:lpstr>Requests to HR are Changing... </vt:lpstr>
      <vt:lpstr>PowerPoint Presentation</vt:lpstr>
      <vt:lpstr>PowerPoint Presentation</vt:lpstr>
      <vt:lpstr>PowerPoint Presentation</vt:lpstr>
      <vt:lpstr>PowerPoint Presentation</vt:lpstr>
      <vt:lpstr>Getting assistance from HR</vt:lpstr>
      <vt:lpstr>PowerPoint Presentation</vt:lpstr>
      <vt:lpstr>PowerPoint Presentation</vt:lpstr>
      <vt:lpstr>Employee Learning &amp; development  </vt:lpstr>
      <vt:lpstr>PowerPoint Presentation</vt:lpstr>
      <vt:lpstr>PowerPoint Presentation</vt:lpstr>
      <vt:lpstr>Accessing your duties and performance </vt:lpstr>
      <vt:lpstr>PowerPoint Presentation</vt:lpstr>
      <vt:lpstr>PowerPoint Presentation</vt:lpstr>
      <vt:lpstr>Explore Job Opportunities and Update Your Profile</vt:lpstr>
      <vt:lpstr>PowerPoint Presentation</vt:lpstr>
      <vt:lpstr>PowerPoint Presentation</vt:lpstr>
      <vt:lpstr>Questions? </vt:lpstr>
      <vt:lpstr>Questions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WolfieONE:   Employee self Service (ESS)</dc:title>
  <dc:creator>Nichole Gladky</dc:creator>
  <cp:lastModifiedBy>Nichole Gladky</cp:lastModifiedBy>
  <cp:revision>95</cp:revision>
  <dcterms:created xsi:type="dcterms:W3CDTF">2024-12-09T15:57:07Z</dcterms:created>
  <dcterms:modified xsi:type="dcterms:W3CDTF">2025-01-30T19:22:23Z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0x0101008CAFB70577581F499734701140231F9C</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{"FileActivityType":"6","FileActivityTimeStamp":"2024-12-23T18:55:51.720Z","FileActivityUsersOnPage":[{"DisplayName":"Nichole Gladky","Id":"nichole.gladky@stonybrook.edu"}],"FileActivityNavigationId":null}</vt:lpwstr>
  </property>
  <property fmtid="{D5CDD505-2E9C-101B-9397-08002B2CF9AE}" pid="7" name="TriggerFlowInfo">
    <vt:lpwstr/>
  </property>
</Properties>
</file>